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6" r:id="rId3"/>
  </p:sldMasterIdLst>
  <p:notesMasterIdLst>
    <p:notesMasterId r:id="rId16"/>
  </p:notesMasterIdLst>
  <p:sldIdLst>
    <p:sldId id="256" r:id="rId4"/>
    <p:sldId id="293" r:id="rId5"/>
    <p:sldId id="304" r:id="rId6"/>
    <p:sldId id="301" r:id="rId7"/>
    <p:sldId id="300" r:id="rId8"/>
    <p:sldId id="297" r:id="rId9"/>
    <p:sldId id="274" r:id="rId10"/>
    <p:sldId id="314" r:id="rId11"/>
    <p:sldId id="302" r:id="rId12"/>
    <p:sldId id="316" r:id="rId13"/>
    <p:sldId id="294" r:id="rId14"/>
    <p:sldId id="317" r:id="rId1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, Cassaundra" initials="RC" lastIdx="27" clrIdx="0">
    <p:extLst>
      <p:ext uri="{19B8F6BF-5375-455C-9EA6-DF929625EA0E}">
        <p15:presenceInfo xmlns:p15="http://schemas.microsoft.com/office/powerpoint/2012/main" xmlns="" userId="S::Cassaundra.Rose@maine.gov::5a9715d8-24f7-4095-8d7b-ec47051936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30" autoAdjust="0"/>
    <p:restoredTop sz="94622"/>
  </p:normalViewPr>
  <p:slideViewPr>
    <p:cSldViewPr snapToObjects="1">
      <p:cViewPr varScale="1">
        <p:scale>
          <a:sx n="180" d="100"/>
          <a:sy n="180" d="100"/>
        </p:scale>
        <p:origin x="-112" y="-4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D2FB0-2461-D540-A1AE-D29958117B12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90075-914A-C54C-9CD9-235A2AD9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3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2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7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777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440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254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1483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000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9578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205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51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6830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89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064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336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297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691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873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660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979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992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77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6378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319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4124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27386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292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8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1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37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7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5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7FF8-1B7D-0F4C-A119-7806E1569F4A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2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5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764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E7FF8-1B7D-0F4C-A119-7806E1569F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8B0ED-36E3-5E42-AAFB-C9CE5B9EC6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565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ASA-announces-NOAA’s-GOES-16-Satellite-takes-First-Photos-of-Earth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r="10017"/>
          <a:stretch/>
        </p:blipFill>
        <p:spPr>
          <a:xfrm>
            <a:off x="76200" y="-1"/>
            <a:ext cx="5361567" cy="50713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72ED391-7E3F-BD4B-BAD9-1FDE66CD86BC}"/>
              </a:ext>
            </a:extLst>
          </p:cNvPr>
          <p:cNvSpPr txBox="1">
            <a:spLocks/>
          </p:cNvSpPr>
          <p:nvPr/>
        </p:nvSpPr>
        <p:spPr>
          <a:xfrm>
            <a:off x="3429000" y="126513"/>
            <a:ext cx="5638800" cy="7688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2200" b="1" spc="100" dirty="0" smtClean="0">
                <a:ln w="2540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venir Book"/>
                <a:cs typeface="Avenir Book"/>
              </a:rPr>
              <a:t>EES </a:t>
            </a:r>
            <a:r>
              <a:rPr lang="en-US" sz="2200" b="1" spc="100" dirty="0" smtClean="0">
                <a:ln w="2540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venir Book"/>
                <a:cs typeface="Avenir Book"/>
              </a:rPr>
              <a:t>598 </a:t>
            </a:r>
            <a:r>
              <a:rPr lang="en-US" sz="2200" b="1" spc="100" dirty="0" smtClean="0">
                <a:ln w="2540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venir Book"/>
                <a:cs typeface="Avenir Book"/>
              </a:rPr>
              <a:t>Arctic </a:t>
            </a:r>
            <a:r>
              <a:rPr lang="en-US" sz="2200" b="1" spc="100" dirty="0" smtClean="0">
                <a:ln w="2540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venir Book"/>
                <a:cs typeface="Avenir Book"/>
              </a:rPr>
              <a:t>Research Forum</a:t>
            </a:r>
            <a:endParaRPr lang="en-US" sz="2200" b="1" spc="100" dirty="0">
              <a:ln w="2540"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75000"/>
                  </a:srgbClr>
                </a:outerShdw>
              </a:effectLst>
              <a:latin typeface="Avenir Book"/>
              <a:cs typeface="Avenir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7FA1AD-4422-F849-BEAD-2D26C7F79EBA}"/>
              </a:ext>
            </a:extLst>
          </p:cNvPr>
          <p:cNvSpPr txBox="1"/>
          <p:nvPr/>
        </p:nvSpPr>
        <p:spPr>
          <a:xfrm>
            <a:off x="5562600" y="1504950"/>
            <a:ext cx="3505200" cy="20108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25 October, 2023</a:t>
            </a:r>
            <a:endParaRPr lang="en-US" sz="18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75000"/>
                  </a:srgbClr>
                </a:outerShdw>
              </a:effectLst>
              <a:latin typeface="Arial"/>
              <a:cs typeface="Arial"/>
            </a:endParaRPr>
          </a:p>
          <a:p>
            <a:pPr algn="r">
              <a:lnSpc>
                <a:spcPts val="2400"/>
              </a:lnSpc>
            </a:pPr>
            <a:endParaRPr lang="en-US" sz="18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75000"/>
                  </a:srgbClr>
                </a:outerShdw>
              </a:effectLst>
              <a:latin typeface="Arial"/>
              <a:cs typeface="Arial"/>
            </a:endParaRPr>
          </a:p>
          <a:p>
            <a:pPr algn="r">
              <a:lnSpc>
                <a:spcPts val="2400"/>
              </a:lnSpc>
              <a:spcAft>
                <a:spcPts val="200"/>
              </a:spcAft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Sean Birkel</a:t>
            </a:r>
          </a:p>
          <a:p>
            <a:pPr algn="r">
              <a:lnSpc>
                <a:spcPts val="2400"/>
              </a:lnSpc>
              <a:spcAft>
                <a:spcPts val="200"/>
              </a:spcAft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Assistant Professor</a:t>
            </a:r>
          </a:p>
          <a:p>
            <a:pPr algn="r">
              <a:lnSpc>
                <a:spcPts val="2400"/>
              </a:lnSpc>
              <a:spcAft>
                <a:spcPts val="200"/>
              </a:spcAft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Climate Change Institute &amp;</a:t>
            </a:r>
          </a:p>
          <a:p>
            <a:pPr algn="r">
              <a:lnSpc>
                <a:spcPts val="2400"/>
              </a:lnSpc>
              <a:spcAft>
                <a:spcPts val="200"/>
              </a:spcAft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5000"/>
                    </a:srgbClr>
                  </a:outerShdw>
                </a:effectLst>
                <a:latin typeface="Arial"/>
                <a:cs typeface="Arial"/>
              </a:rPr>
              <a:t>Cooperative Extension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EA2B65-89C2-7D47-B8AC-ECCE81310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400550"/>
            <a:ext cx="1981200" cy="630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33408B-D2AD-984A-993B-A47167787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400550"/>
            <a:ext cx="1676400" cy="628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832434"/>
            <a:ext cx="1524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NOAA/NASA GOES-16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" name="Picture 1" descr="SAUNNA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12395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0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era5-0p5deg_pacific-ced_sst_djf_1998_minus_1971-2000_a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5" y="299148"/>
            <a:ext cx="2978058" cy="2439029"/>
          </a:xfrm>
          <a:prstGeom prst="rect">
            <a:avLst/>
          </a:prstGeom>
        </p:spPr>
      </p:pic>
      <p:pic>
        <p:nvPicPr>
          <p:cNvPr id="6" name="Picture 5" descr="era5-0p5deg_pacific-ced_prcp_djf_1998_a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85" y="299148"/>
            <a:ext cx="2971800" cy="2433905"/>
          </a:xfrm>
          <a:prstGeom prst="rect">
            <a:avLst/>
          </a:prstGeom>
        </p:spPr>
      </p:pic>
      <p:pic>
        <p:nvPicPr>
          <p:cNvPr id="7" name="Picture 6" descr="era5-0p5deg_pacific-ced_prcp_djf_1999_a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84" y="2675142"/>
            <a:ext cx="2971801" cy="2433905"/>
          </a:xfrm>
          <a:prstGeom prst="rect">
            <a:avLst/>
          </a:prstGeom>
        </p:spPr>
      </p:pic>
      <p:pic>
        <p:nvPicPr>
          <p:cNvPr id="10" name="Picture 9" descr="era5-0p5deg_pacific-ced_sst_djf_1999_minus_1971-2000_a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4" y="2670018"/>
            <a:ext cx="2978059" cy="2439029"/>
          </a:xfrm>
          <a:prstGeom prst="rect">
            <a:avLst/>
          </a:prstGeom>
        </p:spPr>
      </p:pic>
      <p:pic>
        <p:nvPicPr>
          <p:cNvPr id="17" name="Picture 16" descr="era5-0p5deg_pacific-ced_prcp_djf_1999_minus_1971-2000_a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85" y="2675142"/>
            <a:ext cx="2971800" cy="2433904"/>
          </a:xfrm>
          <a:prstGeom prst="rect">
            <a:avLst/>
          </a:prstGeom>
        </p:spPr>
      </p:pic>
      <p:pic>
        <p:nvPicPr>
          <p:cNvPr id="18" name="Picture 17" descr="era5-0p5deg_pacific-ced_prcp_djf_1998_minus_1971-2000_af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260" y="299149"/>
            <a:ext cx="2977125" cy="2438265"/>
          </a:xfrm>
          <a:prstGeom prst="rect">
            <a:avLst/>
          </a:prstGeom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533400" y="0"/>
            <a:ext cx="22097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500" dirty="0" smtClean="0">
                <a:latin typeface="Arial"/>
                <a:cs typeface="Arial"/>
              </a:rPr>
              <a:t>SST Anomaly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505201" y="0"/>
            <a:ext cx="22097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500" dirty="0" smtClean="0">
                <a:latin typeface="Arial"/>
                <a:cs typeface="Arial"/>
              </a:rPr>
              <a:t>Precipitation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477000" y="0"/>
            <a:ext cx="22097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500" dirty="0" smtClean="0">
                <a:latin typeface="Arial"/>
                <a:cs typeface="Arial"/>
              </a:rPr>
              <a:t>Precipitation Anomaly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228600" y="438150"/>
            <a:ext cx="914399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DJF 1998</a:t>
            </a:r>
            <a:b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El Niño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228600" y="2800350"/>
            <a:ext cx="914399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DJF 1999</a:t>
            </a:r>
            <a:b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La Niña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63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SST_stack_10-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r="2824"/>
          <a:stretch/>
        </p:blipFill>
        <p:spPr>
          <a:xfrm>
            <a:off x="762000" y="39933"/>
            <a:ext cx="3200399" cy="4981371"/>
          </a:xfrm>
          <a:prstGeom prst="rect">
            <a:avLst/>
          </a:prstGeom>
        </p:spPr>
      </p:pic>
      <p:pic>
        <p:nvPicPr>
          <p:cNvPr id="4" name="Picture 3" descr="NAtlan_1992_MSL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57350"/>
            <a:ext cx="2819400" cy="3424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76200"/>
            <a:ext cx="468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Evidence for a Volcanic Underpinning of the Atlantic Multidecadal Oscillation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Sean D. Birkel, Paul A. Mayewski, Kirk A.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Maasch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Andrei V.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Kurbatov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Bradfield Lyon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NPJ Climate and Atmospheric Science (2018)</a:t>
            </a:r>
          </a:p>
        </p:txBody>
      </p:sp>
    </p:spTree>
    <p:extLst>
      <p:ext uri="{BB962C8B-B14F-4D97-AF65-F5344CB8AC3E}">
        <p14:creationId xmlns:p14="http://schemas.microsoft.com/office/powerpoint/2010/main" val="361638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o-na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66" y="0"/>
            <a:ext cx="52758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2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57150"/>
            <a:ext cx="7886700" cy="62150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Atmospheric Circulation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FIG07_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80381"/>
            <a:ext cx="4264104" cy="3609474"/>
          </a:xfrm>
          <a:prstGeom prst="rect">
            <a:avLst/>
          </a:prstGeom>
        </p:spPr>
      </p:pic>
      <p:pic>
        <p:nvPicPr>
          <p:cNvPr id="5" name="Picture 4" descr="FIG07_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80381"/>
            <a:ext cx="4114801" cy="36094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17018"/>
            <a:ext cx="449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Figure 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7.5 in </a:t>
            </a:r>
            <a:r>
              <a:rPr lang="en-US" sz="900" i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The Atmosphere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, 8th edition,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Lutgens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 and 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Tarbuck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, 8th edition, </a:t>
            </a:r>
            <a:r>
              <a:rPr lang="en-US" sz="900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2001</a:t>
            </a:r>
          </a:p>
          <a:p>
            <a:pPr lvl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Downloaded from https://www.ux1.eiu.edu/~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jpstimac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/1400/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circulation.html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39" y="4404886"/>
            <a:ext cx="41236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chemeClr val="bg1"/>
                </a:solidFill>
                <a:latin typeface="Arial"/>
                <a:cs typeface="Arial"/>
              </a:rPr>
              <a:t>Idealized single-cell atmospheric convection.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400550"/>
            <a:ext cx="4264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chemeClr val="bg1"/>
                </a:solidFill>
                <a:latin typeface="Arial"/>
                <a:cs typeface="Arial"/>
              </a:rPr>
              <a:t>Three-cell atmospheric convection on rotating frame of reference.  Wind deflections in each cell N &amp; S of the equator due to the Coriolis force.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38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947" y="285750"/>
            <a:ext cx="5029200" cy="62150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prstClr val="white"/>
                </a:solidFill>
                <a:latin typeface="Calibri Light"/>
              </a:rPr>
              <a:t>Atmospheric Circulation</a:t>
            </a:r>
            <a:endParaRPr lang="en-US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17018"/>
            <a:ext cx="487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Figures 7.7 and 7.9 </a:t>
            </a: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in </a:t>
            </a:r>
            <a:r>
              <a:rPr lang="en-US" sz="900" i="1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The Atmosphere</a:t>
            </a: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, 8th edition, </a:t>
            </a:r>
            <a:r>
              <a:rPr lang="en-US" sz="900" dirty="0" err="1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Lutgens</a:t>
            </a: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 and </a:t>
            </a:r>
            <a:r>
              <a:rPr lang="en-US" sz="900" dirty="0" err="1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Tarbuck</a:t>
            </a: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, 8th edition, </a:t>
            </a:r>
            <a:r>
              <a:rPr lang="en-US" sz="900" dirty="0" smtClean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2001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Downloaded from https://www.ux1.eiu.edu/~</a:t>
            </a:r>
            <a:r>
              <a:rPr lang="en-US" sz="900" dirty="0" err="1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jpstimac</a:t>
            </a:r>
            <a:r>
              <a:rPr lang="en-US" sz="900" dirty="0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/1400/</a:t>
            </a:r>
            <a:r>
              <a:rPr lang="en-US" sz="900" dirty="0" err="1">
                <a:solidFill>
                  <a:prstClr val="white">
                    <a:lumMod val="85000"/>
                  </a:prstClr>
                </a:solidFill>
                <a:latin typeface="Arial"/>
                <a:cs typeface="Arial"/>
              </a:rPr>
              <a:t>circulation.html</a:t>
            </a:r>
            <a:endParaRPr lang="en-US" sz="900" dirty="0">
              <a:solidFill>
                <a:prstClr val="white">
                  <a:lumMod val="8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3" name="Picture 2" descr="FIG07_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76350"/>
            <a:ext cx="4961860" cy="2667000"/>
          </a:xfrm>
          <a:prstGeom prst="rect">
            <a:avLst/>
          </a:prstGeom>
        </p:spPr>
      </p:pic>
      <p:pic>
        <p:nvPicPr>
          <p:cNvPr id="7" name="Picture 6" descr="FIG07_009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5" y="155330"/>
            <a:ext cx="3933143" cy="2340220"/>
          </a:xfrm>
          <a:prstGeom prst="rect">
            <a:avLst/>
          </a:prstGeom>
        </p:spPr>
      </p:pic>
      <p:pic>
        <p:nvPicPr>
          <p:cNvPr id="8" name="Picture 7" descr="FIG07_009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5" y="2667000"/>
            <a:ext cx="3933144" cy="2343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035554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chemeClr val="bg1"/>
                </a:solidFill>
                <a:latin typeface="Arial"/>
                <a:cs typeface="Arial"/>
              </a:rPr>
              <a:t>Idealized winds from pressure gradient</a:t>
            </a:r>
            <a:br>
              <a:rPr lang="en-US" sz="9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900" dirty="0" smtClean="0">
                <a:solidFill>
                  <a:schemeClr val="bg1"/>
                </a:solidFill>
                <a:latin typeface="Arial"/>
                <a:cs typeface="Arial"/>
              </a:rPr>
              <a:t>and Coriolis force.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031218"/>
            <a:ext cx="2371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 smtClean="0">
                <a:solidFill>
                  <a:schemeClr val="bg1"/>
                </a:solidFill>
                <a:latin typeface="Arial"/>
                <a:cs typeface="Arial"/>
              </a:rPr>
              <a:t>Wind patterns due to distribution of land masses.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76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fs_world-ced_prcp-tcld-topo_2022-02-1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35" y="0"/>
            <a:ext cx="7262965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12395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Westerlies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165735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Subtropical High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" y="2266950"/>
            <a:ext cx="188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Intertropical Convergence Zone (ITCZ)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295275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Subtropical High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3544729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Westerlies</a:t>
            </a:r>
          </a:p>
        </p:txBody>
      </p:sp>
    </p:spTree>
    <p:extLst>
      <p:ext uri="{BB962C8B-B14F-4D97-AF65-F5344CB8AC3E}">
        <p14:creationId xmlns:p14="http://schemas.microsoft.com/office/powerpoint/2010/main" val="299166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world-ced_pwtr_2022-02-1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53" y="1"/>
            <a:ext cx="7259547" cy="500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12395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Westerlies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65735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Subtropical High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295275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Subtropical High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3544729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Westerlies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2266950"/>
            <a:ext cx="188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Intertropical Convergence Zone (ITCZ)</a:t>
            </a:r>
          </a:p>
        </p:txBody>
      </p:sp>
    </p:spTree>
    <p:extLst>
      <p:ext uri="{BB962C8B-B14F-4D97-AF65-F5344CB8AC3E}">
        <p14:creationId xmlns:p14="http://schemas.microsoft.com/office/powerpoint/2010/main" val="377175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world-ced_t2_2022-02-1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7239000" cy="50278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12395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Westerlies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65735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Subtropical High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295275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Subtropical High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3544729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Westerlies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2266950"/>
            <a:ext cx="188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Intertropical Convergence Zone (ITCZ)</a:t>
            </a:r>
          </a:p>
        </p:txBody>
      </p:sp>
    </p:spTree>
    <p:extLst>
      <p:ext uri="{BB962C8B-B14F-4D97-AF65-F5344CB8AC3E}">
        <p14:creationId xmlns:p14="http://schemas.microsoft.com/office/powerpoint/2010/main" val="27241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TOFS_NAtlan_S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78" y="2647950"/>
            <a:ext cx="3375222" cy="2488458"/>
          </a:xfrm>
          <a:prstGeom prst="rect">
            <a:avLst/>
          </a:prstGeom>
        </p:spPr>
      </p:pic>
      <p:pic>
        <p:nvPicPr>
          <p:cNvPr id="2" name="Picture 1" descr="su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74"/>
          <a:stretch/>
        </p:blipFill>
        <p:spPr>
          <a:xfrm>
            <a:off x="457200" y="0"/>
            <a:ext cx="2113445" cy="1932525"/>
          </a:xfrm>
          <a:prstGeom prst="rect">
            <a:avLst/>
          </a:prstGeom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667000" y="38040"/>
            <a:ext cx="22097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cs typeface="Arial"/>
              </a:rPr>
              <a:t>Solar </a:t>
            </a:r>
            <a:r>
              <a:rPr lang="en-US" sz="1800" dirty="0" smtClean="0">
                <a:solidFill>
                  <a:srgbClr val="F2F2F2"/>
                </a:solidFill>
                <a:latin typeface="Arial"/>
                <a:cs typeface="Arial"/>
              </a:rPr>
              <a:t>Cycle</a:t>
            </a:r>
            <a:endParaRPr lang="en-US" sz="1800" dirty="0">
              <a:solidFill>
                <a:srgbClr val="F2F2F2"/>
              </a:solidFill>
              <a:latin typeface="Arial"/>
              <a:cs typeface="Arial"/>
            </a:endParaRPr>
          </a:p>
        </p:txBody>
      </p:sp>
      <p:pic>
        <p:nvPicPr>
          <p:cNvPr id="11" name="Picture 10" descr="Pinatubo91eruption_plum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3150"/>
            <a:ext cx="4197726" cy="2807732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057400" y="1885950"/>
            <a:ext cx="22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F2F2F2"/>
                </a:solidFill>
                <a:latin typeface="Arial"/>
                <a:cs typeface="Arial"/>
              </a:rPr>
              <a:t>Volcanic Eruptions</a:t>
            </a:r>
            <a:endParaRPr lang="en-US" sz="1800" dirty="0">
              <a:solidFill>
                <a:srgbClr val="F2F2F2"/>
              </a:solidFill>
              <a:latin typeface="Arial"/>
              <a:cs typeface="Arial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7337" y="4828631"/>
            <a:ext cx="32802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r>
              <a:rPr lang="en-US" sz="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Mt. Pinatubo, 1991</a:t>
            </a:r>
            <a:br>
              <a:rPr lang="en-US" sz="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sz="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upload.wikimedia.org</a:t>
            </a:r>
            <a:r>
              <a:rPr lang="en-US" sz="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  <a:r>
              <a:rPr lang="en-US" sz="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/commons/4/4e/Pinatubo91eruption_plume.jpg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657600" y="590550"/>
            <a:ext cx="2057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F2F2F2"/>
                </a:solidFill>
                <a:latin typeface="Arial"/>
                <a:cs typeface="Arial"/>
              </a:rPr>
              <a:t>Stratospheric</a:t>
            </a:r>
            <a:br>
              <a:rPr lang="en-US" sz="1800" dirty="0" smtClean="0">
                <a:solidFill>
                  <a:srgbClr val="F2F2F2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F2F2F2"/>
                </a:solidFill>
                <a:latin typeface="Arial"/>
                <a:cs typeface="Arial"/>
              </a:rPr>
              <a:t>Processes</a:t>
            </a:r>
            <a:endParaRPr lang="en-US" sz="1800" dirty="0">
              <a:solidFill>
                <a:srgbClr val="F2F2F2"/>
              </a:solidFill>
              <a:latin typeface="Arial"/>
              <a:cs typeface="Arial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4419600" y="2876550"/>
            <a:ext cx="23468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F2F2F2"/>
                </a:solidFill>
                <a:latin typeface="Arial"/>
                <a:cs typeface="Arial"/>
              </a:rPr>
              <a:t>Coupled</a:t>
            </a:r>
            <a:br>
              <a:rPr lang="en-US" sz="1800" dirty="0" smtClean="0">
                <a:solidFill>
                  <a:srgbClr val="F2F2F2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F2F2F2"/>
                </a:solidFill>
                <a:latin typeface="Arial"/>
                <a:cs typeface="Arial"/>
              </a:rPr>
              <a:t>Ocean/Atmosphere Responses</a:t>
            </a:r>
            <a:endParaRPr lang="en-US" sz="1800" dirty="0">
              <a:solidFill>
                <a:srgbClr val="F2F2F2"/>
              </a:solidFill>
              <a:latin typeface="Arial"/>
              <a:cs typeface="Arial"/>
            </a:endParaRPr>
          </a:p>
        </p:txBody>
      </p:sp>
      <p:pic>
        <p:nvPicPr>
          <p:cNvPr id="3" name="Picture 2" descr="jra55_world-wt_tozone_ann_2001-2020_c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7603"/>
            <a:ext cx="3265714" cy="25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3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88" y="18676"/>
            <a:ext cx="2929112" cy="571874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Teleconnections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 descr="sstanom_world-ced2_1997_d3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2" y="1036945"/>
            <a:ext cx="2074760" cy="1441014"/>
          </a:xfrm>
          <a:prstGeom prst="rect">
            <a:avLst/>
          </a:prstGeom>
        </p:spPr>
      </p:pic>
      <p:pic>
        <p:nvPicPr>
          <p:cNvPr id="10" name="Picture 9" descr="sstanom_world-ced2_1999_d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42" y="1036945"/>
            <a:ext cx="2074758" cy="1441014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914400" y="666750"/>
            <a:ext cx="381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El Niño-Southern Oscillation (ENSO)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257800" y="57150"/>
            <a:ext cx="3200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Pacific Decadal Oscillation (PDO)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6200" y="2647950"/>
            <a:ext cx="2743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North Atlantic Oscillation (NAO)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248400" y="2505730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Atlantic Multidecadal Oscillation/Variability (AMO/AMV)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Picture 5" descr="correl_19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38150"/>
            <a:ext cx="2438400" cy="1997049"/>
          </a:xfrm>
          <a:prstGeom prst="rect">
            <a:avLst/>
          </a:prstGeom>
        </p:spPr>
      </p:pic>
      <p:pic>
        <p:nvPicPr>
          <p:cNvPr id="14" name="Picture 13" descr="correl_158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15818"/>
            <a:ext cx="2286000" cy="1989886"/>
          </a:xfrm>
          <a:prstGeom prst="rect">
            <a:avLst/>
          </a:prstGeom>
        </p:spPr>
      </p:pic>
      <p:pic>
        <p:nvPicPr>
          <p:cNvPr id="15" name="Picture 14" descr="correl_19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15818"/>
            <a:ext cx="2499857" cy="1989886"/>
          </a:xfrm>
          <a:prstGeom prst="rect">
            <a:avLst/>
          </a:prstGeom>
        </p:spPr>
      </p:pic>
      <p:pic>
        <p:nvPicPr>
          <p:cNvPr id="16" name="Picture 15" descr="correl_117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15818"/>
            <a:ext cx="2338236" cy="2035356"/>
          </a:xfrm>
          <a:prstGeom prst="rect">
            <a:avLst/>
          </a:prstGeom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048000" y="2647950"/>
            <a:ext cx="2819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Greenland Blocking Index (GBI)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7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5029201" cy="773906"/>
          </a:xfrm>
        </p:spPr>
        <p:txBody>
          <a:bodyPr>
            <a:normAutofit/>
          </a:bodyPr>
          <a:lstStyle/>
          <a:p>
            <a:pPr algn="ctr"/>
            <a:r>
              <a:rPr lang="en-US" sz="2100" dirty="0">
                <a:solidFill>
                  <a:srgbClr val="FFFFFF"/>
                </a:solidFill>
                <a:latin typeface="Arial"/>
                <a:cs typeface="Arial"/>
              </a:rPr>
              <a:t>El Niño-Southern </a:t>
            </a:r>
            <a:r>
              <a:rPr lang="en-US" sz="2100" dirty="0" smtClean="0">
                <a:solidFill>
                  <a:srgbClr val="FFFFFF"/>
                </a:solidFill>
                <a:latin typeface="Arial"/>
                <a:cs typeface="Arial"/>
              </a:rPr>
              <a:t>Oscillation (ENSO)</a:t>
            </a:r>
            <a:endParaRPr lang="en-US" sz="2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6750"/>
            <a:ext cx="5029200" cy="116508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Coupled ocean-atmosphere response with irregular period of 2–7 years between El Niño (warm) and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La Niña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(cool) phases.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ENSO impacts weather worldwide, particularly during boreal winter.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Atmospheric response known as Walker circulation.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5F935B-9E34-5741-B37B-FAF82B7B9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834869"/>
            <a:ext cx="1981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https://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www.climate.gov</a:t>
            </a:r>
            <a:r>
              <a:rPr lang="en-US" sz="9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/</a:t>
            </a:r>
            <a:r>
              <a:rPr lang="en-US" sz="900" dirty="0" err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enso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29200" y="0"/>
            <a:ext cx="4114800" cy="5143500"/>
            <a:chOff x="4724400" y="0"/>
            <a:chExt cx="4114800" cy="5143500"/>
          </a:xfrm>
        </p:grpSpPr>
        <p:sp>
          <p:nvSpPr>
            <p:cNvPr id="9" name="Rectangle 8"/>
            <p:cNvSpPr/>
            <p:nvPr/>
          </p:nvSpPr>
          <p:spPr>
            <a:xfrm>
              <a:off x="4724400" y="0"/>
              <a:ext cx="411480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WalkerElNino_2colorSSTA_larg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57150"/>
              <a:ext cx="3962400" cy="1981200"/>
            </a:xfrm>
            <a:prstGeom prst="rect">
              <a:avLst/>
            </a:prstGeom>
          </p:spPr>
        </p:pic>
        <p:pic>
          <p:nvPicPr>
            <p:cNvPr id="13" name="Picture 12" descr="WalkerNeutral_larg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1657350"/>
              <a:ext cx="3962400" cy="1981200"/>
            </a:xfrm>
            <a:prstGeom prst="rect">
              <a:avLst/>
            </a:prstGeom>
          </p:spPr>
        </p:pic>
        <p:pic>
          <p:nvPicPr>
            <p:cNvPr id="14" name="Picture 13" descr="WalkerLaNina_2colorSSTA_large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08"/>
            <a:stretch/>
          </p:blipFill>
          <p:spPr>
            <a:xfrm>
              <a:off x="4800600" y="3257550"/>
              <a:ext cx="3962400" cy="1885950"/>
            </a:xfrm>
            <a:prstGeom prst="rect">
              <a:avLst/>
            </a:prstGeom>
          </p:spPr>
        </p:pic>
      </p:grpSp>
      <p:pic>
        <p:nvPicPr>
          <p:cNvPr id="15" name="Picture 14" descr="globes_paired_6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37570"/>
            <a:ext cx="4267200" cy="28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9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1197</TotalTime>
  <Words>308</Words>
  <Application>Microsoft Macintosh PowerPoint</Application>
  <PresentationFormat>On-screen Show (16:9)</PresentationFormat>
  <Paragraphs>58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Teleconnections</vt:lpstr>
      <vt:lpstr>El Niño-Southern Oscillation (ENSO)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Birkel</dc:creator>
  <cp:lastModifiedBy>Sean Birkel</cp:lastModifiedBy>
  <cp:revision>199</cp:revision>
  <dcterms:created xsi:type="dcterms:W3CDTF">2020-01-20T20:01:13Z</dcterms:created>
  <dcterms:modified xsi:type="dcterms:W3CDTF">2023-10-25T13:15:57Z</dcterms:modified>
</cp:coreProperties>
</file>