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983" r:id="rId3"/>
    <p:sldMasterId id="2147484283" r:id="rId4"/>
    <p:sldMasterId id="2147484307" r:id="rId5"/>
    <p:sldMasterId id="2147484319" r:id="rId6"/>
    <p:sldMasterId id="2147484331" r:id="rId7"/>
  </p:sldMasterIdLst>
  <p:notesMasterIdLst>
    <p:notesMasterId r:id="rId25"/>
  </p:notesMasterIdLst>
  <p:sldIdLst>
    <p:sldId id="256" r:id="rId8"/>
    <p:sldId id="555" r:id="rId9"/>
    <p:sldId id="638" r:id="rId10"/>
    <p:sldId id="632" r:id="rId11"/>
    <p:sldId id="624" r:id="rId12"/>
    <p:sldId id="630" r:id="rId13"/>
    <p:sldId id="631" r:id="rId14"/>
    <p:sldId id="639" r:id="rId15"/>
    <p:sldId id="627" r:id="rId16"/>
    <p:sldId id="641" r:id="rId17"/>
    <p:sldId id="635" r:id="rId18"/>
    <p:sldId id="636" r:id="rId19"/>
    <p:sldId id="637" r:id="rId20"/>
    <p:sldId id="628" r:id="rId21"/>
    <p:sldId id="622" r:id="rId22"/>
    <p:sldId id="640" r:id="rId23"/>
    <p:sldId id="590" r:id="rId2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, Cassaundra" initials="RC" lastIdx="27" clrIdx="0">
    <p:extLst>
      <p:ext uri="{19B8F6BF-5375-455C-9EA6-DF929625EA0E}">
        <p15:presenceInfo xmlns:p15="http://schemas.microsoft.com/office/powerpoint/2012/main" userId="S::Cassaundra.Rose@maine.gov::5a9715d8-24f7-4095-8d7b-ec47051936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53E"/>
    <a:srgbClr val="262626"/>
    <a:srgbClr val="11324F"/>
    <a:srgbClr val="B2B2B2"/>
    <a:srgbClr val="082032"/>
    <a:srgbClr val="071E32"/>
    <a:srgbClr val="003040"/>
    <a:srgbClr val="001840"/>
    <a:srgbClr val="101840"/>
    <a:srgbClr val="EED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45" autoAdjust="0"/>
    <p:restoredTop sz="89651"/>
  </p:normalViewPr>
  <p:slideViewPr>
    <p:cSldViewPr snapToObjects="1">
      <p:cViewPr varScale="1">
        <p:scale>
          <a:sx n="174" d="100"/>
          <a:sy n="174" d="100"/>
        </p:scale>
        <p:origin x="36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D2FB0-2461-D540-A1AE-D29958117B12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90075-914A-C54C-9CD9-235A2AD9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3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Damaged fruit blossoms and vines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90075-914A-C54C-9CD9-235A2AD921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2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9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7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1E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 defTabSz="822960"/>
            <a:endParaRPr lang="en-US" sz="15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1" y="2400300"/>
            <a:ext cx="3581400" cy="1485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1" y="4057650"/>
            <a:ext cx="3581400" cy="571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>
                <a:solidFill>
                  <a:srgbClr val="66A6C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09600" y="457200"/>
            <a:ext cx="3657600" cy="41719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9" name="Picture 8" descr="UMaine_fullcrest_logo4c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3272"/>
            <a:ext cx="2400300" cy="7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7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282149"/>
            <a:ext cx="7772400" cy="403957"/>
          </a:xfrm>
          <a:prstGeom prst="rect">
            <a:avLst/>
          </a:prstGeom>
        </p:spPr>
        <p:txBody>
          <a:bodyPr lIns="82296" tIns="41148" rIns="82296" bIns="41148" anchor="b"/>
          <a:lstStyle>
            <a:lvl1pPr algn="ctr">
              <a:defRPr b="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71800"/>
            <a:ext cx="640080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0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2857500"/>
            <a:ext cx="7772400" cy="0"/>
          </a:xfrm>
          <a:prstGeom prst="line">
            <a:avLst/>
          </a:prstGeom>
          <a:ln>
            <a:solidFill>
              <a:srgbClr val="66A6C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7" name="Isosceles Triangle 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0" name="Picture 9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251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8807"/>
            <a:ext cx="8229600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5" name="Isosceles Triangle 14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13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932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8807"/>
            <a:ext cx="4040188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68807"/>
            <a:ext cx="4041775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5" name="Picture 14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777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Comparis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885950"/>
            <a:ext cx="4040188" cy="3429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700" b="1" baseline="0"/>
            </a:lvl1pPr>
            <a:lvl2pPr marL="380981" indent="0">
              <a:buNone/>
              <a:defRPr sz="1700" b="1"/>
            </a:lvl2pPr>
            <a:lvl3pPr marL="761963" indent="0">
              <a:buNone/>
              <a:defRPr sz="1500" b="1"/>
            </a:lvl3pPr>
            <a:lvl4pPr marL="1142942" indent="0">
              <a:buNone/>
              <a:defRPr sz="1300" b="1"/>
            </a:lvl4pPr>
            <a:lvl5pPr marL="1523924" indent="0">
              <a:buNone/>
              <a:defRPr sz="1300" b="1"/>
            </a:lvl5pPr>
            <a:lvl6pPr marL="1904905" indent="0">
              <a:buNone/>
              <a:defRPr sz="1300" b="1"/>
            </a:lvl6pPr>
            <a:lvl7pPr marL="2285886" indent="0">
              <a:buNone/>
              <a:defRPr sz="1300" b="1"/>
            </a:lvl7pPr>
            <a:lvl8pPr marL="2666867" indent="0">
              <a:buNone/>
              <a:defRPr sz="1300" b="1"/>
            </a:lvl8pPr>
            <a:lvl9pPr marL="3047847" indent="0">
              <a:buNone/>
              <a:defRPr sz="1300" b="1"/>
            </a:lvl9pPr>
          </a:lstStyle>
          <a:p>
            <a:pPr lvl="0"/>
            <a:r>
              <a:rPr lang="en-US" dirty="0"/>
              <a:t>List 1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3381"/>
            <a:ext cx="4040188" cy="20800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3" y="1885950"/>
            <a:ext cx="4041775" cy="3429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700" b="1"/>
            </a:lvl1pPr>
            <a:lvl2pPr marL="380981" indent="0">
              <a:buNone/>
              <a:defRPr sz="1700" b="1"/>
            </a:lvl2pPr>
            <a:lvl3pPr marL="761963" indent="0">
              <a:buNone/>
              <a:defRPr sz="1500" b="1"/>
            </a:lvl3pPr>
            <a:lvl4pPr marL="1142942" indent="0">
              <a:buNone/>
              <a:defRPr sz="1300" b="1"/>
            </a:lvl4pPr>
            <a:lvl5pPr marL="1523924" indent="0">
              <a:buNone/>
              <a:defRPr sz="1300" b="1"/>
            </a:lvl5pPr>
            <a:lvl6pPr marL="1904905" indent="0">
              <a:buNone/>
              <a:defRPr sz="1300" b="1"/>
            </a:lvl6pPr>
            <a:lvl7pPr marL="2285886" indent="0">
              <a:buNone/>
              <a:defRPr sz="1300" b="1"/>
            </a:lvl7pPr>
            <a:lvl8pPr marL="2666867" indent="0">
              <a:buNone/>
              <a:defRPr sz="1300" b="1"/>
            </a:lvl8pPr>
            <a:lvl9pPr marL="3047847" indent="0">
              <a:buNone/>
              <a:defRPr sz="1300" b="1"/>
            </a:lvl9pPr>
          </a:lstStyle>
          <a:p>
            <a:pPr lvl="0"/>
            <a:r>
              <a:rPr lang="en-US" dirty="0"/>
              <a:t>List 2 headline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263381"/>
            <a:ext cx="4041775" cy="20800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5" name="Picture 14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001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Bodycopy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1" y="1771651"/>
            <a:ext cx="4724400" cy="28229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771651"/>
            <a:ext cx="3008313" cy="28229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80981" indent="0">
              <a:buNone/>
              <a:defRPr sz="1000"/>
            </a:lvl2pPr>
            <a:lvl3pPr marL="761963" indent="0">
              <a:buNone/>
              <a:defRPr sz="800"/>
            </a:lvl3pPr>
            <a:lvl4pPr marL="1142942" indent="0">
              <a:buNone/>
              <a:defRPr sz="700"/>
            </a:lvl4pPr>
            <a:lvl5pPr marL="1523924" indent="0">
              <a:buNone/>
              <a:defRPr sz="700"/>
            </a:lvl5pPr>
            <a:lvl6pPr marL="1904905" indent="0">
              <a:buNone/>
              <a:defRPr sz="700"/>
            </a:lvl6pPr>
            <a:lvl7pPr marL="2285886" indent="0">
              <a:buNone/>
              <a:defRPr sz="700"/>
            </a:lvl7pPr>
            <a:lvl8pPr marL="2666867" indent="0">
              <a:buNone/>
              <a:defRPr sz="700"/>
            </a:lvl8pPr>
            <a:lvl9pPr marL="3047847" indent="0">
              <a:buNone/>
              <a:defRPr sz="7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8700"/>
            <a:ext cx="8229600" cy="685800"/>
          </a:xfrm>
        </p:spPr>
        <p:txBody>
          <a:bodyPr>
            <a:normAutofit/>
          </a:bodyPr>
          <a:lstStyle>
            <a:lvl1pPr marL="0" indent="0">
              <a:buNone/>
              <a:defRPr sz="2700"/>
            </a:lvl1pPr>
          </a:lstStyle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Headline for </a:t>
            </a:r>
            <a:r>
              <a:rPr lang="en-US" b="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with </a:t>
            </a:r>
            <a:r>
              <a:rPr lang="en-US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bodycopy</a:t>
            </a: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bullets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6" name="Picture 15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4826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05945"/>
            <a:ext cx="8229600" cy="2937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/>
            </a:lvl1pPr>
            <a:lvl2pPr marL="380981" indent="0">
              <a:buNone/>
              <a:defRPr sz="2300"/>
            </a:lvl2pPr>
            <a:lvl3pPr marL="761963" indent="0">
              <a:buNone/>
              <a:defRPr sz="2000"/>
            </a:lvl3pPr>
            <a:lvl4pPr marL="1142942" indent="0">
              <a:buNone/>
              <a:defRPr sz="1700"/>
            </a:lvl4pPr>
            <a:lvl5pPr marL="1523924" indent="0">
              <a:buNone/>
              <a:defRPr sz="1700"/>
            </a:lvl5pPr>
            <a:lvl6pPr marL="1904905" indent="0">
              <a:buNone/>
              <a:defRPr sz="1700"/>
            </a:lvl6pPr>
            <a:lvl7pPr marL="2285886" indent="0">
              <a:buNone/>
              <a:defRPr sz="1700"/>
            </a:lvl7pPr>
            <a:lvl8pPr marL="2666867" indent="0">
              <a:buNone/>
              <a:defRPr sz="1700"/>
            </a:lvl8pPr>
            <a:lvl9pPr marL="3047847" indent="0">
              <a:buNone/>
              <a:defRPr sz="1700"/>
            </a:lvl9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4" name="Isosceles Triangle 13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3" name="Picture 12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511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463825" y="1923804"/>
            <a:ext cx="544808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2" name="Isosceles Triangle 11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1" name="Picture 10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68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463825" y="1923804"/>
            <a:ext cx="544808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6035863" y="1923804"/>
            <a:ext cx="2651760" cy="2819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7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700">
                <a:solidFill>
                  <a:srgbClr val="0F7FC5"/>
                </a:solidFill>
              </a:defRPr>
            </a:lvl2pPr>
            <a:lvl3pPr>
              <a:defRPr sz="1500">
                <a:solidFill>
                  <a:srgbClr val="0F7FC5"/>
                </a:solidFill>
              </a:defRPr>
            </a:lvl3pPr>
            <a:lvl4pPr>
              <a:defRPr sz="1300">
                <a:solidFill>
                  <a:srgbClr val="0F7FC5"/>
                </a:solidFill>
              </a:defRPr>
            </a:lvl4pPr>
            <a:lvl5pPr>
              <a:defRPr sz="1300">
                <a:solidFill>
                  <a:srgbClr val="0F7FC5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Note some important details on your chart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4" name="Isosceles Triangle 13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3" name="Picture 12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508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923804"/>
            <a:ext cx="402059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923804"/>
            <a:ext cx="4020042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5" name="Isosceles Triangle 14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13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481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62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532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615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61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598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601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764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57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7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231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051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9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21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875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941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920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525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082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389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3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84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778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414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352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9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002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927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193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974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26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677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46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1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327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941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386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405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9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714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212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398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1103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1899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5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37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342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673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684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353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550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9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584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016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7725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0901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35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755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3790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577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406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8622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1693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9554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9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40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2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349"/>
            <a:ext cx="8229600" cy="2715898"/>
          </a:xfrm>
          <a:prstGeom prst="rect">
            <a:avLst/>
          </a:prstGeom>
        </p:spPr>
        <p:txBody>
          <a:bodyPr vert="horz" lIns="0" tIns="0" rIns="82296" bIns="4114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14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380981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85737" indent="-285737" algn="l" defTabSz="380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619094" indent="-238113" algn="l" defTabSz="380981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52453" indent="-190490" algn="l" defTabSz="38098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3pPr>
      <a:lvl4pPr marL="1333434" indent="-190490" algn="l" defTabSz="380981" rtl="0" eaLnBrk="1" latinLnBrk="0" hangingPunct="1"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Arial"/>
          <a:ea typeface="+mn-ea"/>
          <a:cs typeface="Arial"/>
        </a:defRPr>
      </a:lvl4pPr>
      <a:lvl5pPr marL="1714414" indent="-190490" algn="l" defTabSz="380981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095395" indent="-190490" algn="l" defTabSz="38098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376" indent="-190490" algn="l" defTabSz="38098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8" indent="-190490" algn="l" defTabSz="38098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38" indent="-190490" algn="l" defTabSz="38098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1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63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42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24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05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886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67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47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867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30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43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86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BP_Schoodic_018a.jpg">
            <a:extLst>
              <a:ext uri="{FF2B5EF4-FFF2-40B4-BE49-F238E27FC236}">
                <a16:creationId xmlns:a16="http://schemas.microsoft.com/office/drawing/2014/main" id="{1387A7D4-AF52-E04C-A366-A06ADBA6D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72ED391-7E3F-BD4B-BAD9-1FDE66CD86BC}"/>
              </a:ext>
            </a:extLst>
          </p:cNvPr>
          <p:cNvSpPr txBox="1">
            <a:spLocks/>
          </p:cNvSpPr>
          <p:nvPr/>
        </p:nvSpPr>
        <p:spPr>
          <a:xfrm>
            <a:off x="76200" y="76200"/>
            <a:ext cx="8991600" cy="10477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sz="4800" spc="140" dirty="0">
                <a:ln w="2540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Maine Climate Office Update</a:t>
            </a:r>
            <a:endParaRPr lang="en-US" sz="4800" i="1" spc="140" dirty="0">
              <a:ln w="2540"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7ADC62-E7FB-9846-B055-8D9806005542}"/>
              </a:ext>
            </a:extLst>
          </p:cNvPr>
          <p:cNvSpPr txBox="1"/>
          <p:nvPr/>
        </p:nvSpPr>
        <p:spPr>
          <a:xfrm>
            <a:off x="5410200" y="2687719"/>
            <a:ext cx="3581402" cy="23224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2700"/>
              </a:lnSpc>
              <a:spcAft>
                <a:spcPts val="300"/>
              </a:spcAft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Sean Birkel</a:t>
            </a:r>
          </a:p>
          <a:p>
            <a:pPr algn="r">
              <a:lnSpc>
                <a:spcPts val="2700"/>
              </a:lnSpc>
              <a:spcAft>
                <a:spcPts val="300"/>
              </a:spcAft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Assistant Professor &amp;</a:t>
            </a:r>
            <a:b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Maine State Climatologist </a:t>
            </a:r>
          </a:p>
          <a:p>
            <a:pPr algn="r">
              <a:lnSpc>
                <a:spcPts val="2700"/>
              </a:lnSpc>
              <a:spcAft>
                <a:spcPts val="300"/>
              </a:spcAft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Climate Change Institute</a:t>
            </a:r>
          </a:p>
          <a:p>
            <a:pPr algn="r">
              <a:lnSpc>
                <a:spcPts val="2700"/>
              </a:lnSpc>
              <a:spcAft>
                <a:spcPts val="300"/>
              </a:spcAft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Cooperative Extension</a:t>
            </a:r>
          </a:p>
          <a:p>
            <a:pPr algn="r">
              <a:lnSpc>
                <a:spcPts val="2700"/>
              </a:lnSpc>
              <a:spcAft>
                <a:spcPts val="300"/>
              </a:spcAft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University of Maine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ADC62-E7FB-9846-B055-8D9806005542}"/>
              </a:ext>
            </a:extLst>
          </p:cNvPr>
          <p:cNvSpPr txBox="1"/>
          <p:nvPr/>
        </p:nvSpPr>
        <p:spPr>
          <a:xfrm>
            <a:off x="152399" y="2151825"/>
            <a:ext cx="5105401" cy="8117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700"/>
              </a:lnSpc>
              <a:spcAft>
                <a:spcPts val="300"/>
              </a:spcAft>
            </a:pPr>
            <a:r>
              <a:rPr lang="en-US" sz="19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American Association of State Climatologists</a:t>
            </a:r>
          </a:p>
          <a:p>
            <a:pPr>
              <a:lnSpc>
                <a:spcPts val="2700"/>
              </a:lnSpc>
              <a:spcAft>
                <a:spcPts val="300"/>
              </a:spcAft>
            </a:pP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June 23</a:t>
            </a:r>
            <a:r>
              <a:rPr lang="en-US" sz="18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rd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2023</a:t>
            </a:r>
          </a:p>
        </p:txBody>
      </p:sp>
      <p:pic>
        <p:nvPicPr>
          <p:cNvPr id="10" name="Picture 9" descr="CES_logo_2blue_outline-4c-20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324350"/>
            <a:ext cx="1752601" cy="637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27492"/>
            <a:ext cx="1828800" cy="5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0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a-lc_ws500-gph_14oct202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" y="57150"/>
            <a:ext cx="6204700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3153513"/>
            <a:ext cx="2647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/>
              </a:rPr>
              <a:t>GPH 500mb Std. Anomaly, Oct. 18th</a:t>
            </a:r>
          </a:p>
        </p:txBody>
      </p:sp>
      <p:pic>
        <p:nvPicPr>
          <p:cNvPr id="5" name="Picture 4" descr="gfs_na-lc_gph500-anomsd_2022-10-18-00z_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17" y="895350"/>
            <a:ext cx="2739511" cy="2209800"/>
          </a:xfrm>
          <a:prstGeom prst="rect">
            <a:avLst/>
          </a:prstGeom>
          <a:ln w="254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42834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3400" y="0"/>
            <a:ext cx="48006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819150"/>
            <a:ext cx="3962400" cy="20574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F2F2F2"/>
                </a:solidFill>
                <a:latin typeface="Arial"/>
                <a:cs typeface="Arial"/>
              </a:rPr>
              <a:t>Maine Statewide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2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nd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June–May, 2022–2023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January, 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3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rd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DJF, 2023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Arial"/>
                <a:cs typeface="Arial"/>
              </a:rPr>
              <a:t>Gulf of Maine (SST)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November,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DJF and JFM, 2023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57150"/>
            <a:ext cx="42672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Notable Stats &amp; Extremes</a:t>
            </a:r>
            <a:b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2022 – 2023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2876550"/>
            <a:ext cx="41148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Arial"/>
                <a:cs typeface="Arial"/>
              </a:rPr>
              <a:t>Extremes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Rainstorm October 14–15,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Record temps November 4–7,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Late season freeze/frost May 18, 2023*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Stalled low pressure / Quebec wildfire smoke</a:t>
            </a:r>
            <a:b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June 6–9, 2023*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* Associated with anomalous long-wave pattern over</a:t>
            </a:r>
            <a:b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</a:b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 North America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544" y="2724150"/>
            <a:ext cx="2767611" cy="2362200"/>
          </a:xfrm>
          <a:prstGeom prst="rect">
            <a:avLst/>
          </a:prstGeom>
        </p:spPr>
      </p:pic>
      <p:pic>
        <p:nvPicPr>
          <p:cNvPr id="15" name="Picture 14" descr="bgr_nov6-20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06" y="3472431"/>
            <a:ext cx="1951994" cy="1600200"/>
          </a:xfrm>
          <a:prstGeom prst="rect">
            <a:avLst/>
          </a:prstGeom>
        </p:spPr>
      </p:pic>
      <p:pic>
        <p:nvPicPr>
          <p:cNvPr id="2" name="Picture 1" descr="USW00014606_2022_cropp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1"/>
            <a:ext cx="4800600" cy="263173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8174095" y="564139"/>
            <a:ext cx="0" cy="304800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27157" y="2670591"/>
            <a:ext cx="2079083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3" indent="-55563">
              <a:spcAft>
                <a:spcPts val="500"/>
              </a:spcAft>
              <a:buFont typeface="Arial"/>
              <a:buChar char="•"/>
            </a:pPr>
            <a:r>
              <a:rPr lang="en-US" sz="850" dirty="0">
                <a:latin typeface="Arial"/>
              </a:rPr>
              <a:t>Daily max temp records set Nov 4–7</a:t>
            </a:r>
          </a:p>
          <a:p>
            <a:pPr marL="55563" indent="-55563">
              <a:spcAft>
                <a:spcPts val="500"/>
              </a:spcAft>
              <a:buFont typeface="Arial"/>
              <a:buChar char="•"/>
            </a:pPr>
            <a:r>
              <a:rPr lang="en-US" sz="850" dirty="0">
                <a:latin typeface="Arial"/>
              </a:rPr>
              <a:t>74°F max temp on Nov 6 is record for the month</a:t>
            </a:r>
          </a:p>
          <a:p>
            <a:pPr marL="55563" indent="-55563">
              <a:spcAft>
                <a:spcPts val="500"/>
              </a:spcAft>
              <a:buFont typeface="Arial"/>
              <a:buChar char="•"/>
            </a:pPr>
            <a:r>
              <a:rPr lang="en-US" sz="850" dirty="0">
                <a:latin typeface="Arial"/>
              </a:rPr>
              <a:t>Normal high is 51°F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0716" y="4861187"/>
            <a:ext cx="7322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500"/>
              </a:spcAft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/>
              </a:rPr>
              <a:t>ACIS2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591936" y="3226290"/>
            <a:ext cx="194676" cy="22756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21994" y="3877672"/>
            <a:ext cx="252243" cy="152630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16751" y="4548488"/>
            <a:ext cx="12850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/>
              </a:rPr>
              <a:t>2m T Std.  Anomaly</a:t>
            </a:r>
          </a:p>
        </p:txBody>
      </p:sp>
    </p:spTree>
    <p:extLst>
      <p:ext uri="{BB962C8B-B14F-4D97-AF65-F5344CB8AC3E}">
        <p14:creationId xmlns:p14="http://schemas.microsoft.com/office/powerpoint/2010/main" val="17272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673953" y="0"/>
            <a:ext cx="347004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819150"/>
            <a:ext cx="3962400" cy="20574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F2F2F2"/>
                </a:solidFill>
                <a:latin typeface="Arial"/>
                <a:cs typeface="Arial"/>
              </a:rPr>
              <a:t>Maine Statewide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2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nd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June–May, 2022–2023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January, 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3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rd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DJF, 2023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Arial"/>
                <a:cs typeface="Arial"/>
              </a:rPr>
              <a:t>Gulf of Maine (SST)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November,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DJF and JFM, 2023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57150"/>
            <a:ext cx="42672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Notable Stats &amp; Extremes</a:t>
            </a:r>
            <a:b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2022 – 2023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2876550"/>
            <a:ext cx="41148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Arial"/>
                <a:cs typeface="Arial"/>
              </a:rPr>
              <a:t>Extremes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Rainstorm October 14–15,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D9D9D9"/>
                </a:solidFill>
                <a:latin typeface="Arial"/>
                <a:cs typeface="Arial"/>
              </a:rPr>
              <a:t>Record temps November 4–7,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Late season freeze/frost May 18, 2023*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Stalled low pressure / Quebec wildfire smoke</a:t>
            </a:r>
            <a:b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June 6–9, 2023*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000" dirty="0">
                <a:solidFill>
                  <a:srgbClr val="D9D9D9"/>
                </a:solidFill>
                <a:latin typeface="Arial"/>
                <a:cs typeface="Arial"/>
              </a:rPr>
              <a:t>* Associated with anomalous long-wave pattern over</a:t>
            </a:r>
            <a:br>
              <a:rPr lang="en-US" sz="1000" dirty="0">
                <a:solidFill>
                  <a:srgbClr val="D9D9D9"/>
                </a:solidFill>
                <a:latin typeface="Arial"/>
                <a:cs typeface="Arial"/>
              </a:rPr>
            </a:br>
            <a:r>
              <a:rPr lang="en-US" sz="1000" dirty="0">
                <a:solidFill>
                  <a:srgbClr val="D9D9D9"/>
                </a:solidFill>
                <a:latin typeface="Arial"/>
                <a:cs typeface="Arial"/>
              </a:rPr>
              <a:t>  North America</a:t>
            </a:r>
          </a:p>
        </p:txBody>
      </p:sp>
      <p:pic>
        <p:nvPicPr>
          <p:cNvPr id="14" name="Picture 13" descr="uscrn_oldtown_18may23_5m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92" y="2876550"/>
            <a:ext cx="3273961" cy="2226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610" y="1450354"/>
            <a:ext cx="2422343" cy="19539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64952" y="1200150"/>
            <a:ext cx="1945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2m T Standardized Anomaly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28303" y="4602264"/>
            <a:ext cx="1093871" cy="261610"/>
            <a:chOff x="4928303" y="4602264"/>
            <a:chExt cx="1093871" cy="261610"/>
          </a:xfrm>
        </p:grpSpPr>
        <p:sp>
          <p:nvSpPr>
            <p:cNvPr id="18" name="TextBox 17"/>
            <p:cNvSpPr txBox="1"/>
            <p:nvPr/>
          </p:nvSpPr>
          <p:spPr>
            <a:xfrm>
              <a:off x="4928303" y="4602264"/>
              <a:ext cx="576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  <a:latin typeface="Arial"/>
                </a:rPr>
                <a:t>22°F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484480" y="4731892"/>
              <a:ext cx="537694" cy="0"/>
            </a:xfrm>
            <a:prstGeom prst="straightConnector1">
              <a:avLst/>
            </a:prstGeom>
            <a:ln w="38100">
              <a:solidFill>
                <a:srgbClr val="FF6600"/>
              </a:solidFill>
              <a:tailEnd type="triangle"/>
            </a:ln>
            <a:effectLst>
              <a:outerShdw blurRad="50800" dist="38100" dir="2700000" algn="tl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urma_usne-ced_t2_18may202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46756"/>
            <a:ext cx="3352800" cy="28223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96200" y="2363634"/>
            <a:ext cx="13356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/>
              </a:rPr>
              <a:t>2-meter Temperature</a:t>
            </a:r>
          </a:p>
        </p:txBody>
      </p:sp>
    </p:spTree>
    <p:extLst>
      <p:ext uri="{BB962C8B-B14F-4D97-AF65-F5344CB8AC3E}">
        <p14:creationId xmlns:p14="http://schemas.microsoft.com/office/powerpoint/2010/main" val="39219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72000" y="0"/>
            <a:ext cx="457199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819150"/>
            <a:ext cx="3962400" cy="20574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Maine Statewide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2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nd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June–May, 2022–2023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January, 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3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rd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DJF, 2023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Arial"/>
                <a:cs typeface="Arial"/>
              </a:rPr>
              <a:t>Gulf of Maine (SST)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November,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DJF and JFM, 2023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57150"/>
            <a:ext cx="42672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Notable Stats &amp; Extremes</a:t>
            </a:r>
            <a:b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2022 – 2023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2876550"/>
            <a:ext cx="41148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Arial"/>
                <a:cs typeface="Arial"/>
              </a:rPr>
              <a:t>Extremes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Rainstorm October 14–15,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D9D9D9"/>
                </a:solidFill>
                <a:latin typeface="Arial"/>
                <a:cs typeface="Arial"/>
              </a:rPr>
              <a:t>Record temps November 4–7, 2022</a:t>
            </a:r>
            <a:endParaRPr lang="en-US" sz="1400" dirty="0">
              <a:solidFill>
                <a:prstClr val="white">
                  <a:lumMod val="85000"/>
                </a:prst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Late season freeze/frost May 18, 2023*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Stalled low pressure / Quebec wildfire smoke</a:t>
            </a:r>
            <a:b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June 6–9, 2023*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000" dirty="0">
                <a:solidFill>
                  <a:srgbClr val="D9D9D9"/>
                </a:solidFill>
                <a:latin typeface="Arial"/>
                <a:cs typeface="Arial"/>
              </a:rPr>
              <a:t>* Associated with anomalous long-wave pattern over</a:t>
            </a:r>
            <a:br>
              <a:rPr lang="en-US" sz="1000" dirty="0">
                <a:solidFill>
                  <a:srgbClr val="D9D9D9"/>
                </a:solidFill>
                <a:latin typeface="Arial"/>
                <a:cs typeface="Arial"/>
              </a:rPr>
            </a:br>
            <a:r>
              <a:rPr lang="en-US" sz="1000" dirty="0">
                <a:solidFill>
                  <a:srgbClr val="D9D9D9"/>
                </a:solidFill>
                <a:latin typeface="Arial"/>
                <a:cs typeface="Arial"/>
              </a:rPr>
              <a:t>  North America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204" y="57151"/>
            <a:ext cx="2209800" cy="18645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403" y="57150"/>
            <a:ext cx="2209800" cy="18645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8846" y="143024"/>
            <a:ext cx="1246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/>
              </a:rPr>
              <a:t>Acc. Precipitation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50049" y="141794"/>
            <a:ext cx="1054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Arial"/>
              </a:rPr>
              <a:t>HRRR Smoke</a:t>
            </a:r>
          </a:p>
        </p:txBody>
      </p:sp>
      <p:pic>
        <p:nvPicPr>
          <p:cNvPr id="2" name="Picture 1" descr="hrrr_useast_ws10_cropp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21" y="1962150"/>
            <a:ext cx="4419600" cy="31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78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748" y="0"/>
            <a:ext cx="6026252" cy="5143500"/>
          </a:xfrm>
          <a:prstGeom prst="rect">
            <a:avLst/>
          </a:prstGeom>
        </p:spPr>
      </p:pic>
      <p:pic>
        <p:nvPicPr>
          <p:cNvPr id="5" name="Picture 4" descr="era5-0p5deg_4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" y="1657350"/>
            <a:ext cx="4184822" cy="261551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4163288" y="1809750"/>
            <a:ext cx="1551712" cy="46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715000" y="1581150"/>
            <a:ext cx="457200" cy="457200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209550"/>
            <a:ext cx="2971801" cy="838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Final thoughts</a:t>
            </a:r>
            <a:r>
              <a:rPr lang="mr-IN" sz="28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…</a:t>
            </a:r>
            <a:endParaRPr lang="en-US" sz="2800" dirty="0">
              <a:solidFill>
                <a:srgbClr val="FFC000">
                  <a:lumMod val="20000"/>
                  <a:lumOff val="8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137"/>
            <a:ext cx="9143999" cy="388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1" y="666750"/>
            <a:ext cx="4463891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912" y="666751"/>
            <a:ext cx="4463888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40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sst2.1_natlan1_sst_d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8714"/>
            <a:ext cx="4190998" cy="2666999"/>
          </a:xfrm>
          <a:prstGeom prst="rect">
            <a:avLst/>
          </a:prstGeom>
        </p:spPr>
      </p:pic>
      <p:pic>
        <p:nvPicPr>
          <p:cNvPr id="4" name="Picture 3" descr="oisst2.1_world2_sst_d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43150"/>
            <a:ext cx="4191000" cy="2667000"/>
          </a:xfrm>
          <a:prstGeom prst="rect">
            <a:avLst/>
          </a:prstGeom>
        </p:spPr>
      </p:pic>
      <p:pic>
        <p:nvPicPr>
          <p:cNvPr id="9" name="Picture 8" descr="gfs_world-wt_sstanom_d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62376"/>
            <a:ext cx="4724400" cy="34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37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P_TracyPond_004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4896" r="-5" b="1040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90800" y="0"/>
            <a:ext cx="3962400" cy="9715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Thank You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4600" y="-19050"/>
            <a:ext cx="2743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Arial"/>
                <a:cs typeface="Arial"/>
              </a:rPr>
              <a:t>Sean Birkel</a:t>
            </a:r>
          </a:p>
          <a:p>
            <a:pPr algn="r"/>
            <a:r>
              <a:rPr lang="en-US" sz="17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Arial"/>
                <a:cs typeface="Arial"/>
              </a:rPr>
              <a:t>Assistant Professor</a:t>
            </a:r>
          </a:p>
          <a:p>
            <a:pPr algn="r"/>
            <a:r>
              <a:rPr lang="en-US" sz="17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Arial"/>
                <a:cs typeface="Arial"/>
              </a:rPr>
              <a:t>Maine State Climatologist</a:t>
            </a:r>
          </a:p>
          <a:p>
            <a:pPr algn="r"/>
            <a:r>
              <a:rPr lang="en-US" sz="17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Arial"/>
                <a:cs typeface="Arial"/>
              </a:rPr>
              <a:t>birkel@maine.edu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3408B-D2AD-984A-993B-A47167787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324404"/>
            <a:ext cx="1676400" cy="628991"/>
          </a:xfrm>
          <a:prstGeom prst="rect">
            <a:avLst/>
          </a:prstGeom>
        </p:spPr>
      </p:pic>
      <p:pic>
        <p:nvPicPr>
          <p:cNvPr id="8" name="Picture 7" descr="UMaine-CoopExt_logo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24386"/>
            <a:ext cx="1615964" cy="62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6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38800" y="0"/>
            <a:ext cx="35052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0" y="57150"/>
            <a:ext cx="5638800" cy="76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Maine Climate Office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1" y="819150"/>
            <a:ext cx="44958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Projects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NOAA Climate Adaptation Partnerships 1-year grant:</a:t>
            </a:r>
            <a:b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Manufactured home communities climate hazards resiliency</a:t>
            </a:r>
          </a:p>
          <a:p>
            <a:pPr lvl="1">
              <a:lnSpc>
                <a:spcPct val="100000"/>
              </a:lnSpc>
              <a:spcBef>
                <a:spcPts val="500"/>
              </a:spcBef>
            </a:pPr>
            <a:r>
              <a:rPr lang="en-US" sz="1000" i="1" dirty="0">
                <a:solidFill>
                  <a:schemeClr val="bg1"/>
                </a:solidFill>
                <a:latin typeface="Arial"/>
                <a:cs typeface="Arial"/>
              </a:rPr>
              <a:t>ME, NH, VT state climate offices</a:t>
            </a:r>
            <a:endParaRPr lang="en-US" sz="1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00"/>
              </a:spcBef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Senior undergraduate student Max Valentine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UMaine Arctic NSF Research Traineeship (NRT)</a:t>
            </a:r>
          </a:p>
          <a:p>
            <a:pPr lvl="1">
              <a:lnSpc>
                <a:spcPct val="100000"/>
              </a:lnSpc>
              <a:spcBef>
                <a:spcPts val="500"/>
              </a:spcBef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MS. student Ana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Trueba</a:t>
            </a:r>
            <a:endParaRPr lang="en-US" sz="1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Private funding to support data analysis/visualization</a:t>
            </a:r>
          </a:p>
          <a:p>
            <a:pPr lvl="1">
              <a:lnSpc>
                <a:spcPct val="100000"/>
              </a:lnSpc>
              <a:spcBef>
                <a:spcPts val="500"/>
              </a:spcBef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PhD. student Mac Creamer</a:t>
            </a:r>
          </a:p>
        </p:txBody>
      </p:sp>
      <p:pic>
        <p:nvPicPr>
          <p:cNvPr id="4" name="Picture 3" descr="gopif_2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67" y="2495550"/>
            <a:ext cx="1734424" cy="224509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2952750"/>
            <a:ext cx="52578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200" b="1" dirty="0">
                <a:solidFill>
                  <a:srgbClr val="F8CBAD"/>
                </a:solidFill>
                <a:latin typeface="Arial"/>
                <a:cs typeface="Arial"/>
              </a:rPr>
              <a:t>Anticipated</a:t>
            </a:r>
            <a:endParaRPr lang="en-US" sz="1200" dirty="0">
              <a:solidFill>
                <a:srgbClr val="F8CBAD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Maine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Mesonet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– FY24 earmark request is advancing</a:t>
            </a:r>
          </a:p>
          <a:p>
            <a:pPr lvl="1">
              <a:lnSpc>
                <a:spcPct val="100000"/>
              </a:lnSpc>
              <a:spcBef>
                <a:spcPts val="500"/>
              </a:spcBef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26 stations across Maine’s 16 counties</a:t>
            </a:r>
          </a:p>
          <a:p>
            <a:pPr lvl="1">
              <a:lnSpc>
                <a:spcPct val="100000"/>
              </a:lnSpc>
              <a:spcBef>
                <a:spcPts val="500"/>
              </a:spcBef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10-meter height with soil temp and moisture</a:t>
            </a:r>
          </a:p>
          <a:p>
            <a:pPr lvl="1">
              <a:lnSpc>
                <a:spcPct val="100000"/>
              </a:lnSpc>
              <a:spcBef>
                <a:spcPts val="500"/>
              </a:spcBef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Will be hiring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mesonet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manager, data scientist, and technician</a:t>
            </a:r>
          </a:p>
        </p:txBody>
      </p:sp>
      <p:pic>
        <p:nvPicPr>
          <p:cNvPr id="8" name="Picture 7" descr="gfs_nh-sat1_sst_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67" y="378961"/>
            <a:ext cx="1793890" cy="17355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4171950"/>
            <a:ext cx="5257800" cy="8382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200" b="1" dirty="0">
                <a:solidFill>
                  <a:srgbClr val="F8CBAD"/>
                </a:solidFill>
                <a:latin typeface="Arial"/>
                <a:cs typeface="Arial"/>
              </a:rPr>
              <a:t>Other</a:t>
            </a:r>
            <a:endParaRPr lang="en-US" sz="1200" dirty="0">
              <a:solidFill>
                <a:srgbClr val="F8CBAD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Serving on Maine Climate Council’s scientific &amp; technical subcommittee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Extension agriculture weather/climate forecast projects</a:t>
            </a:r>
          </a:p>
        </p:txBody>
      </p:sp>
      <p:pic>
        <p:nvPicPr>
          <p:cNvPr id="10" name="Picture 9" descr="noaa_cap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78659"/>
            <a:ext cx="1524000" cy="1302491"/>
          </a:xfrm>
          <a:prstGeom prst="rect">
            <a:avLst/>
          </a:prstGeom>
        </p:spPr>
      </p:pic>
      <p:pic>
        <p:nvPicPr>
          <p:cNvPr id="5" name="Picture 4" descr="IMG_1525-423x4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62150"/>
            <a:ext cx="1371600" cy="1371600"/>
          </a:xfrm>
          <a:prstGeom prst="rect">
            <a:avLst/>
          </a:prstGeom>
        </p:spPr>
      </p:pic>
      <p:pic>
        <p:nvPicPr>
          <p:cNvPr id="11" name="Picture 10" descr="images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79518"/>
            <a:ext cx="1047750" cy="1047750"/>
          </a:xfrm>
          <a:prstGeom prst="rect">
            <a:avLst/>
          </a:prstGeom>
        </p:spPr>
      </p:pic>
      <p:pic>
        <p:nvPicPr>
          <p:cNvPr id="13" name="Picture 12" descr="UMaine_fullcrest_logo4c_revers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95350"/>
            <a:ext cx="914400" cy="290946"/>
          </a:xfrm>
          <a:prstGeom prst="rect">
            <a:avLst/>
          </a:prstGeom>
        </p:spPr>
      </p:pic>
      <p:pic>
        <p:nvPicPr>
          <p:cNvPr id="14" name="Picture 13" descr="UNH_logo_v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36203"/>
            <a:ext cx="914400" cy="238021"/>
          </a:xfrm>
          <a:prstGeom prst="rect">
            <a:avLst/>
          </a:prstGeom>
        </p:spPr>
      </p:pic>
      <p:pic>
        <p:nvPicPr>
          <p:cNvPr id="15" name="Picture 14" descr="UVM_logo_transp_whit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47" y="1521042"/>
            <a:ext cx="1219200" cy="268224"/>
          </a:xfrm>
          <a:prstGeom prst="rect">
            <a:avLst/>
          </a:prstGeom>
        </p:spPr>
      </p:pic>
      <p:pic>
        <p:nvPicPr>
          <p:cNvPr id="16" name="Picture 15" descr="Bowdoin_black_b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85" y="1848688"/>
            <a:ext cx="703750" cy="2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83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93303"/>
            <a:ext cx="9144000" cy="394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ra5_na-lc_t2_sfc_ann_jm_2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0929"/>
            <a:ext cx="4497370" cy="3838575"/>
          </a:xfrm>
          <a:prstGeom prst="rect">
            <a:avLst/>
          </a:prstGeom>
        </p:spPr>
      </p:pic>
      <p:pic>
        <p:nvPicPr>
          <p:cNvPr id="8" name="Picture 7" descr="era5_na-lc_prcp_sfc_ann_jm_20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70" y="940929"/>
            <a:ext cx="4497371" cy="383857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3588" y="940928"/>
            <a:ext cx="8979962" cy="3832270"/>
            <a:chOff x="83588" y="561974"/>
            <a:chExt cx="8979962" cy="3832270"/>
          </a:xfrm>
        </p:grpSpPr>
        <p:pic>
          <p:nvPicPr>
            <p:cNvPr id="10" name="Picture 9" descr="era5_na-lc_t2_sfc_ann_jm_2023_minus_1951-2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8" y="561974"/>
              <a:ext cx="4489982" cy="3832270"/>
            </a:xfrm>
            <a:prstGeom prst="rect">
              <a:avLst/>
            </a:prstGeom>
          </p:spPr>
        </p:pic>
        <p:pic>
          <p:nvPicPr>
            <p:cNvPr id="14" name="Picture 13" descr="era5_na-lc_prcp_sfc_ann_jm_2023_minus_1951-2000_pc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570" y="561975"/>
              <a:ext cx="4489980" cy="3832269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1752600" y="57150"/>
            <a:ext cx="5638800" cy="76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A look at the last 12 months</a:t>
            </a:r>
            <a:r>
              <a:rPr lang="mr-IN" sz="3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…</a:t>
            </a:r>
            <a:endParaRPr lang="en-US" sz="3000" dirty="0">
              <a:solidFill>
                <a:schemeClr val="accent4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305265" y="2447711"/>
            <a:ext cx="4714141" cy="294619"/>
            <a:chOff x="3305265" y="2447711"/>
            <a:chExt cx="4714141" cy="294619"/>
          </a:xfrm>
        </p:grpSpPr>
        <p:sp>
          <p:nvSpPr>
            <p:cNvPr id="17" name="Rectangle 16"/>
            <p:cNvSpPr/>
            <p:nvPr/>
          </p:nvSpPr>
          <p:spPr>
            <a:xfrm rot="19980510">
              <a:off x="3305265" y="2454062"/>
              <a:ext cx="224254" cy="288268"/>
            </a:xfrm>
            <a:prstGeom prst="rect">
              <a:avLst/>
            </a:prstGeom>
            <a:noFill/>
            <a:ln w="279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9980510">
              <a:off x="7795152" y="2447711"/>
              <a:ext cx="224254" cy="288268"/>
            </a:xfrm>
            <a:prstGeom prst="rect">
              <a:avLst/>
            </a:prstGeom>
            <a:noFill/>
            <a:ln w="279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49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19600" y="0"/>
            <a:ext cx="4724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57150"/>
            <a:ext cx="42672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Notable Stats &amp; Extremes</a:t>
            </a:r>
            <a:b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2022 –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819150"/>
            <a:ext cx="3962400" cy="19812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F2F2F2"/>
                </a:solidFill>
                <a:latin typeface="Arial"/>
                <a:cs typeface="Arial"/>
              </a:rPr>
              <a:t>Maine Statewide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F4B183"/>
                </a:solidFill>
                <a:latin typeface="Arial"/>
                <a:cs typeface="Arial"/>
              </a:rPr>
              <a:t>2</a:t>
            </a:r>
            <a:r>
              <a:rPr lang="en-US" sz="1400" baseline="30000" dirty="0">
                <a:solidFill>
                  <a:srgbClr val="F4B183"/>
                </a:solidFill>
                <a:latin typeface="Arial"/>
                <a:cs typeface="Arial"/>
              </a:rPr>
              <a:t>nd</a:t>
            </a:r>
            <a:r>
              <a:rPr lang="en-US" sz="1400" dirty="0">
                <a:solidFill>
                  <a:srgbClr val="F4B183"/>
                </a:solidFill>
                <a:latin typeface="Arial"/>
                <a:cs typeface="Arial"/>
              </a:rPr>
              <a:t> warmest June–May, 2022–2023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warmest January, 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warmest DJF, 2023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Gulf of Maine (SST)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srgbClr val="595959"/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 warmest November,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srgbClr val="595959"/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 warmest DJF and JFM,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72" y="538"/>
            <a:ext cx="4658856" cy="2570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22" y="2571750"/>
            <a:ext cx="4660806" cy="25717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2876550"/>
            <a:ext cx="41148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595959"/>
                </a:solidFill>
                <a:latin typeface="Arial"/>
                <a:cs typeface="Arial"/>
              </a:rPr>
              <a:t>Extremes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Rainstorm October 14–15,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Overnight warmth November 6–7,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Late season freeze/frost May 18, 2023*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Stalled low pressure / Quebec wildfire smoke</a:t>
            </a:r>
            <a:b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June 6–9, 2023*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000" dirty="0">
                <a:solidFill>
                  <a:srgbClr val="595959"/>
                </a:solidFill>
                <a:latin typeface="Arial"/>
                <a:cs typeface="Arial"/>
              </a:rPr>
              <a:t>* Associated with anomalous long-wave pattern over</a:t>
            </a:r>
            <a:br>
              <a:rPr lang="en-US" sz="10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1000" dirty="0">
                <a:solidFill>
                  <a:srgbClr val="595959"/>
                </a:solidFill>
                <a:latin typeface="Arial"/>
                <a:cs typeface="Arial"/>
              </a:rPr>
              <a:t>  North America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778363" y="31545"/>
            <a:ext cx="0" cy="304800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777136" y="3118333"/>
            <a:ext cx="0" cy="304800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6">
            <a:extLst>
              <a:ext uri="{FF2B5EF4-FFF2-40B4-BE49-F238E27FC236}">
                <a16:creationId xmlns:a16="http://schemas.microsoft.com/office/drawing/2014/main" id="{98716F85-4CCC-A84B-AF95-E12230A0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921" y="4749232"/>
            <a:ext cx="1828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7F7F7F"/>
                </a:solidFill>
                <a:latin typeface="Arial"/>
                <a:cs typeface="Arial"/>
              </a:rPr>
              <a:t>NOAA Climate Divisional Database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98716F85-4CCC-A84B-AF95-E12230A0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921" y="2178916"/>
            <a:ext cx="1828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NOAA Climate Divisional Database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98716F85-4CCC-A84B-AF95-E12230A0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598" y="2759997"/>
            <a:ext cx="643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latin typeface="Arial"/>
                <a:cs typeface="Arial"/>
              </a:rPr>
              <a:t>18</a:t>
            </a:r>
            <a:r>
              <a:rPr lang="en-US" sz="900" baseline="30000" dirty="0">
                <a:latin typeface="Arial"/>
                <a:cs typeface="Arial"/>
              </a:rPr>
              <a:t>th</a:t>
            </a:r>
            <a:br>
              <a:rPr lang="en-US" sz="900" dirty="0">
                <a:latin typeface="Arial"/>
                <a:cs typeface="Arial"/>
              </a:rPr>
            </a:br>
            <a:r>
              <a:rPr lang="en-US" sz="900" dirty="0">
                <a:latin typeface="Arial"/>
                <a:cs typeface="Arial"/>
              </a:rPr>
              <a:t>wettest</a:t>
            </a:r>
          </a:p>
        </p:txBody>
      </p:sp>
    </p:spTree>
    <p:extLst>
      <p:ext uri="{BB962C8B-B14F-4D97-AF65-F5344CB8AC3E}">
        <p14:creationId xmlns:p14="http://schemas.microsoft.com/office/powerpoint/2010/main" val="82442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19600" y="0"/>
            <a:ext cx="4724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57150"/>
            <a:ext cx="42672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Notable Stats &amp; Extremes</a:t>
            </a:r>
            <a:b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2022 –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819150"/>
            <a:ext cx="3962400" cy="19812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F2F2F2"/>
                </a:solidFill>
                <a:latin typeface="Arial"/>
                <a:cs typeface="Arial"/>
              </a:rPr>
              <a:t>Maine Statewide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400" baseline="30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nd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warmest June–May, 2022–2023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warmest January, 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D9D9D9"/>
                </a:solidFill>
                <a:latin typeface="Arial"/>
                <a:cs typeface="Arial"/>
              </a:rPr>
              <a:t>3</a:t>
            </a:r>
            <a:r>
              <a:rPr lang="en-US" sz="1400" baseline="30000" dirty="0">
                <a:solidFill>
                  <a:srgbClr val="D9D9D9"/>
                </a:solidFill>
                <a:latin typeface="Arial"/>
                <a:cs typeface="Arial"/>
              </a:rPr>
              <a:t>rd</a:t>
            </a:r>
            <a:r>
              <a:rPr lang="en-US" sz="1400" dirty="0">
                <a:solidFill>
                  <a:srgbClr val="D9D9D9"/>
                </a:solidFill>
                <a:latin typeface="Arial"/>
                <a:cs typeface="Arial"/>
              </a:rPr>
              <a:t> warmest DJF, 2023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Gulf of Maine (SST)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srgbClr val="595959"/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 warmest November,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srgbClr val="595959"/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 warmest DJF and JFM,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49" y="538"/>
            <a:ext cx="4656901" cy="257067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2876550"/>
            <a:ext cx="41148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595959"/>
                </a:solidFill>
                <a:latin typeface="Arial"/>
                <a:cs typeface="Arial"/>
              </a:rPr>
              <a:t>Extremes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Rainstorm October 14–15,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Overnight warmth November 6–7,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Late season freeze/frost May 18, 2023*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Stalled low pressure / Quebec wildfire smoke</a:t>
            </a:r>
            <a:b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June 6–9, 2023*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000" dirty="0">
                <a:solidFill>
                  <a:srgbClr val="595959"/>
                </a:solidFill>
                <a:latin typeface="Arial"/>
                <a:cs typeface="Arial"/>
              </a:rPr>
              <a:t>* Associated with anomalous long-wave pattern over</a:t>
            </a:r>
            <a:br>
              <a:rPr lang="en-US" sz="10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1000" dirty="0">
                <a:solidFill>
                  <a:srgbClr val="595959"/>
                </a:solidFill>
                <a:latin typeface="Arial"/>
                <a:cs typeface="Arial"/>
              </a:rPr>
              <a:t>  North America</a:t>
            </a:r>
          </a:p>
        </p:txBody>
      </p:sp>
      <p:pic>
        <p:nvPicPr>
          <p:cNvPr id="9" name="Picture 8" descr="mud-season_me-public_14jan23_2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47950"/>
            <a:ext cx="4419600" cy="2382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8716F85-4CCC-A84B-AF95-E12230A0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921" y="2178916"/>
            <a:ext cx="1828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NOAA Climate Divisional Database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778363" y="31545"/>
            <a:ext cx="0" cy="304800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172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ra5-0p5deg_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85" y="209965"/>
            <a:ext cx="4877133" cy="472126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819150"/>
            <a:ext cx="3962400" cy="20574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F2F2F2"/>
                </a:solidFill>
                <a:latin typeface="Arial"/>
                <a:cs typeface="Arial"/>
              </a:rPr>
              <a:t>Maine Statewide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400" baseline="30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nd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warmest June–May, 2022–2023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warmest January, 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3</a:t>
            </a:r>
            <a:r>
              <a:rPr lang="en-US" sz="1400" baseline="30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rd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warmest DJF, 2023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Gulf of Maine (SST)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D9D9D9"/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srgbClr val="D9D9D9"/>
                </a:solidFill>
                <a:latin typeface="Arial"/>
                <a:cs typeface="Arial"/>
              </a:rPr>
              <a:t> warmest November,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warmest DJF and JFM, 2023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2876550"/>
            <a:ext cx="41148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595959"/>
                </a:solidFill>
                <a:latin typeface="Arial"/>
                <a:cs typeface="Arial"/>
              </a:rPr>
              <a:t>Extremes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Rainstorm October 14–15,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Overnight warmth November 6–7,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Late season freeze/frost May 18, 2023*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Stalled low pressure / Quebec wildfire smoke</a:t>
            </a:r>
            <a:b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June 6–9, 2023*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000" dirty="0">
                <a:solidFill>
                  <a:srgbClr val="595959"/>
                </a:solidFill>
                <a:latin typeface="Arial"/>
                <a:cs typeface="Arial"/>
              </a:rPr>
              <a:t>* Associated with anomalous long-wave pattern over</a:t>
            </a:r>
            <a:br>
              <a:rPr lang="en-US" sz="1000" dirty="0">
                <a:solidFill>
                  <a:srgbClr val="595959"/>
                </a:solidFill>
                <a:latin typeface="Arial"/>
                <a:cs typeface="Arial"/>
              </a:rPr>
            </a:br>
            <a:r>
              <a:rPr lang="en-US" sz="1000" dirty="0">
                <a:solidFill>
                  <a:srgbClr val="595959"/>
                </a:solidFill>
                <a:latin typeface="Arial"/>
                <a:cs typeface="Arial"/>
              </a:rPr>
              <a:t>  North America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57150"/>
            <a:ext cx="42672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Notable Stats &amp; Extremes</a:t>
            </a:r>
            <a:b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2022 – 2023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30" y="209550"/>
            <a:ext cx="4880370" cy="47243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23303" y="590550"/>
            <a:ext cx="2663803" cy="2111000"/>
            <a:chOff x="3523303" y="590550"/>
            <a:chExt cx="2663803" cy="2111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303" y="590550"/>
              <a:ext cx="2663803" cy="1664877"/>
            </a:xfrm>
            <a:prstGeom prst="rect">
              <a:avLst/>
            </a:prstGeom>
            <a:ln w="3810">
              <a:solidFill>
                <a:schemeClr val="tx1"/>
              </a:solidFill>
            </a:ln>
          </p:spPr>
        </p:pic>
        <p:cxnSp>
          <p:nvCxnSpPr>
            <p:cNvPr id="18" name="Straight Connector 17"/>
            <p:cNvCxnSpPr/>
            <p:nvPr/>
          </p:nvCxnSpPr>
          <p:spPr>
            <a:xfrm flipH="1">
              <a:off x="5943601" y="2255427"/>
              <a:ext cx="243505" cy="446123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23304" y="2255427"/>
              <a:ext cx="2267896" cy="446123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/>
          <p:cNvCxnSpPr/>
          <p:nvPr/>
        </p:nvCxnSpPr>
        <p:spPr>
          <a:xfrm>
            <a:off x="5927091" y="723081"/>
            <a:ext cx="184272" cy="303295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791200" y="2637708"/>
            <a:ext cx="152400" cy="127683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7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819150"/>
            <a:ext cx="3962400" cy="20574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F2F2F2"/>
                </a:solidFill>
                <a:latin typeface="Arial"/>
                <a:cs typeface="Arial"/>
              </a:rPr>
              <a:t>Maine Statewide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2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nd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June–May, 2022–2023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January, 2023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3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rd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DJF, 2023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prstClr val="white"/>
                </a:solidFill>
                <a:latin typeface="Arial"/>
                <a:cs typeface="Arial"/>
              </a:rPr>
              <a:t>Gulf of Maine (SST)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November,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1</a:t>
            </a:r>
            <a:r>
              <a:rPr lang="en-US" sz="1400" baseline="300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st</a:t>
            </a: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warmest DJF and JFM, 2023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57150"/>
            <a:ext cx="42672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Notable Stats &amp; Extremes</a:t>
            </a:r>
            <a:b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rgbClr val="FFC000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2022 – 2023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1" y="911424"/>
            <a:ext cx="4667166" cy="417492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228600" y="2876550"/>
            <a:ext cx="4114800" cy="21336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Extremes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Rainstorm October 14–15,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Overnight warmth November 6–7, 2022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Late season freeze/frost May 18, 2023*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Stalled low pressure / Quebec wildfire smoke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June 6–9, 2023*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* Associated with anomalous long-wave pattern over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North America</a:t>
            </a:r>
          </a:p>
        </p:txBody>
      </p:sp>
      <p:pic>
        <p:nvPicPr>
          <p:cNvPr id="13" name="Picture 12" descr="r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34303"/>
            <a:ext cx="2514599" cy="15219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81600" y="57150"/>
            <a:ext cx="3180531" cy="754461"/>
            <a:chOff x="5181600" y="57150"/>
            <a:chExt cx="3180531" cy="754461"/>
          </a:xfrm>
        </p:grpSpPr>
        <p:pic>
          <p:nvPicPr>
            <p:cNvPr id="14" name="Picture 13" descr="ppressherald_2022-10-1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57150"/>
              <a:ext cx="3129058" cy="75446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102683" y="258553"/>
              <a:ext cx="12594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</a:rPr>
                <a:t>Portland Press Herald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00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W00014606_20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62" y="0"/>
            <a:ext cx="6503276" cy="5143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141101" y="3483164"/>
            <a:ext cx="0" cy="304800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  <a:effectLst>
            <a:outerShdw blurRad="50800" dist="38100" dir="27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98716F85-4CCC-A84B-AF95-E12230A0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809" y="3039365"/>
            <a:ext cx="836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Oct 14–15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5”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8716F85-4CCC-A84B-AF95-E12230A0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96" y="4379754"/>
            <a:ext cx="4199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FF"/>
                </a:solidFill>
                <a:latin typeface="Arial"/>
                <a:cs typeface="Arial"/>
              </a:rPr>
              <a:t>1.8”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8716F85-4CCC-A84B-AF95-E12230A0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58" y="3907392"/>
            <a:ext cx="4199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FF"/>
                </a:solidFill>
                <a:latin typeface="Arial"/>
                <a:cs typeface="Arial"/>
              </a:rPr>
              <a:t>3.2”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51497" y="3907392"/>
            <a:ext cx="5467783" cy="0"/>
          </a:xfrm>
          <a:prstGeom prst="line">
            <a:avLst/>
          </a:prstGeom>
          <a:ln w="762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98716F85-4CCC-A84B-AF95-E12230A0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680242"/>
            <a:ext cx="1447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FF"/>
                </a:solidFill>
                <a:latin typeface="Arial"/>
                <a:cs typeface="Arial"/>
              </a:rPr>
              <a:t>95</a:t>
            </a:r>
            <a:r>
              <a:rPr lang="en-US" sz="800" baseline="30000" dirty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800" dirty="0">
                <a:solidFill>
                  <a:srgbClr val="0000FF"/>
                </a:solidFill>
                <a:latin typeface="Arial"/>
                <a:cs typeface="Arial"/>
              </a:rPr>
              <a:t> percentile daily records</a:t>
            </a:r>
          </a:p>
        </p:txBody>
      </p:sp>
    </p:spTree>
    <p:extLst>
      <p:ext uri="{BB962C8B-B14F-4D97-AF65-F5344CB8AC3E}">
        <p14:creationId xmlns:p14="http://schemas.microsoft.com/office/powerpoint/2010/main" val="26854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666750"/>
            <a:ext cx="9143999" cy="3810000"/>
            <a:chOff x="0" y="742950"/>
            <a:chExt cx="9143999" cy="3810000"/>
          </a:xfrm>
        </p:grpSpPr>
        <p:sp>
          <p:nvSpPr>
            <p:cNvPr id="7" name="Rectangle 6"/>
            <p:cNvSpPr/>
            <p:nvPr/>
          </p:nvSpPr>
          <p:spPr>
            <a:xfrm>
              <a:off x="0" y="742950"/>
              <a:ext cx="9143999" cy="381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819150"/>
              <a:ext cx="4497193" cy="3581400"/>
            </a:xfrm>
            <a:prstGeom prst="rect">
              <a:avLst/>
            </a:prstGeom>
          </p:spPr>
        </p:pic>
        <p:pic>
          <p:nvPicPr>
            <p:cNvPr id="3" name="Picture 2" descr="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819149"/>
              <a:ext cx="4505439" cy="365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388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mar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5941</TotalTime>
  <Words>891</Words>
  <Application>Microsoft Macintosh PowerPoint</Application>
  <PresentationFormat>On-screen Show (16:9)</PresentationFormat>
  <Paragraphs>153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 Unicode MS</vt:lpstr>
      <vt:lpstr>ＭＳ Ｐゴシック</vt:lpstr>
      <vt:lpstr>Arial</vt:lpstr>
      <vt:lpstr>Calibri</vt:lpstr>
      <vt:lpstr>Calibri Light</vt:lpstr>
      <vt:lpstr>Office Theme</vt:lpstr>
      <vt:lpstr>Primary Template</vt:lpstr>
      <vt:lpstr>21_Office Theme</vt:lpstr>
      <vt:lpstr>7_Office Theme</vt:lpstr>
      <vt:lpstr>9_Office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Birkel</dc:creator>
  <cp:lastModifiedBy>Sean Birkel</cp:lastModifiedBy>
  <cp:revision>695</cp:revision>
  <dcterms:created xsi:type="dcterms:W3CDTF">2020-01-20T20:01:13Z</dcterms:created>
  <dcterms:modified xsi:type="dcterms:W3CDTF">2023-06-23T15:20:22Z</dcterms:modified>
</cp:coreProperties>
</file>