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</p:sldMasterIdLst>
  <p:notesMasterIdLst>
    <p:notesMasterId r:id="rId41"/>
  </p:notesMasterIdLst>
  <p:sldIdLst>
    <p:sldId id="256" r:id="rId11"/>
    <p:sldId id="261" r:id="rId12"/>
    <p:sldId id="258" r:id="rId13"/>
    <p:sldId id="288" r:id="rId14"/>
    <p:sldId id="259" r:id="rId15"/>
    <p:sldId id="260" r:id="rId16"/>
    <p:sldId id="278" r:id="rId17"/>
    <p:sldId id="276" r:id="rId18"/>
    <p:sldId id="257" r:id="rId19"/>
    <p:sldId id="262" r:id="rId20"/>
    <p:sldId id="264" r:id="rId21"/>
    <p:sldId id="287" r:id="rId22"/>
    <p:sldId id="270" r:id="rId23"/>
    <p:sldId id="265" r:id="rId24"/>
    <p:sldId id="266" r:id="rId25"/>
    <p:sldId id="267" r:id="rId26"/>
    <p:sldId id="285" r:id="rId27"/>
    <p:sldId id="280" r:id="rId28"/>
    <p:sldId id="281" r:id="rId29"/>
    <p:sldId id="289" r:id="rId30"/>
    <p:sldId id="271" r:id="rId31"/>
    <p:sldId id="272" r:id="rId32"/>
    <p:sldId id="273" r:id="rId33"/>
    <p:sldId id="274" r:id="rId34"/>
    <p:sldId id="283" r:id="rId35"/>
    <p:sldId id="284" r:id="rId36"/>
    <p:sldId id="286" r:id="rId37"/>
    <p:sldId id="268" r:id="rId38"/>
    <p:sldId id="269" r:id="rId39"/>
    <p:sldId id="279" r:id="rId4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e, Cassaundra" initials="RC" lastIdx="27" clrIdx="0">
    <p:extLst>
      <p:ext uri="{19B8F6BF-5375-455C-9EA6-DF929625EA0E}">
        <p15:presenceInfo xmlns="" xmlns:p15="http://schemas.microsoft.com/office/powerpoint/2012/main" userId="S::Cassaundra.Rose@maine.gov::5a9715d8-24f7-4095-8d7b-ec47051936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33" autoAdjust="0"/>
    <p:restoredTop sz="94622"/>
  </p:normalViewPr>
  <p:slideViewPr>
    <p:cSldViewPr snapToObjects="1">
      <p:cViewPr varScale="1">
        <p:scale>
          <a:sx n="170" d="100"/>
          <a:sy n="170" d="100"/>
        </p:scale>
        <p:origin x="-104" y="-6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commentAuthors" Target="commentAuthors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D2FB0-2461-D540-A1AE-D29958117B12}" type="datetimeFigureOut">
              <a:rPr lang="en-US" smtClean="0"/>
              <a:t>3/30/21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90075-914A-C54C-9CD9-235A2AD9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3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3/30/21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2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3/30/21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68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3954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424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2235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4867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29845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8271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706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0348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3985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638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3/30/21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72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639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777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440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254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1483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000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9578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205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751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3/30/21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6830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89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064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0096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0749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6642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201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074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6840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20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3/30/21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77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591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166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235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6" y="27386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134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336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6297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691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873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660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697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3/30/21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84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9927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6378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319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4124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6" y="27386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2929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24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4002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9730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55254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71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3/30/21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15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739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17770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081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73959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2537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6" y="27386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2961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7572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9126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945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478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3/30/21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378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5686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1736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08767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2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39196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1540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6" y="27386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20319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78688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265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439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3/30/21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755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9678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6868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0935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95091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5101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50841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91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6" y="27386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58789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9445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4618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3/30/21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5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5070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8488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8360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0645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5720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3614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5180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47004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6" y="27386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96315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6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3/30/21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298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9669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6310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5581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3090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4068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5597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0116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5252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671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6" y="27386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42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/>
              <a:t>3/30/21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5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71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764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90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565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52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0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64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8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27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32.png"/><Relationship Id="rId3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4A3513-6924-2E4C-BAE7-156B0E11BE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8CA7EBD-CE62-2044-B0C2-760A758C97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BP_Schoodic_018a.jpg">
            <a:extLst>
              <a:ext uri="{FF2B5EF4-FFF2-40B4-BE49-F238E27FC236}">
                <a16:creationId xmlns="" xmlns:a16="http://schemas.microsoft.com/office/drawing/2014/main" id="{1387A7D4-AF52-E04C-A366-A06ADBA6D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9"/>
          <a:stretch/>
        </p:blipFill>
        <p:spPr>
          <a:xfrm>
            <a:off x="-1" y="0"/>
            <a:ext cx="9213275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772ED391-7E3F-BD4B-BAD9-1FDE66CD86BC}"/>
              </a:ext>
            </a:extLst>
          </p:cNvPr>
          <p:cNvSpPr txBox="1">
            <a:spLocks/>
          </p:cNvSpPr>
          <p:nvPr/>
        </p:nvSpPr>
        <p:spPr>
          <a:xfrm>
            <a:off x="1676400" y="0"/>
            <a:ext cx="7391400" cy="971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5600"/>
              </a:lnSpc>
            </a:pPr>
            <a:r>
              <a:rPr lang="en-US" sz="4200" b="1" spc="140" dirty="0" smtClean="0">
                <a:ln w="2540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venir Book"/>
                <a:cs typeface="Avenir Book"/>
              </a:rPr>
              <a:t>Maine’s Changing Climate</a:t>
            </a:r>
            <a:endParaRPr lang="en-US" sz="4200" b="1" spc="140" dirty="0">
              <a:ln w="2540"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75000"/>
                  </a:srgbClr>
                </a:outerShdw>
              </a:effectLst>
              <a:latin typeface="Avenir Book"/>
              <a:cs typeface="Avenir 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67FA1AD-4422-F849-BEAD-2D26C7F79EBA}"/>
              </a:ext>
            </a:extLst>
          </p:cNvPr>
          <p:cNvSpPr txBox="1"/>
          <p:nvPr/>
        </p:nvSpPr>
        <p:spPr>
          <a:xfrm>
            <a:off x="3657600" y="1712989"/>
            <a:ext cx="5410200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/>
                <a:cs typeface="Arial"/>
              </a:rPr>
              <a:t>30 March, 2021</a:t>
            </a:r>
            <a:endParaRPr lang="en-US" sz="18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75000"/>
                  </a:srgbClr>
                </a:outerShdw>
              </a:effectLst>
              <a:latin typeface="Arial"/>
              <a:cs typeface="Arial"/>
            </a:endParaRPr>
          </a:p>
          <a:p>
            <a:pPr algn="r">
              <a:lnSpc>
                <a:spcPts val="2400"/>
              </a:lnSpc>
            </a:pPr>
            <a:endParaRPr lang="en-US" sz="18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75000"/>
                  </a:srgbClr>
                </a:outerShdw>
              </a:effectLst>
              <a:latin typeface="Arial"/>
              <a:cs typeface="Arial"/>
            </a:endParaRPr>
          </a:p>
          <a:p>
            <a:pPr algn="r">
              <a:lnSpc>
                <a:spcPts val="2400"/>
              </a:lnSpc>
              <a:spcAft>
                <a:spcPts val="200"/>
              </a:spcAft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/>
                <a:cs typeface="Arial"/>
              </a:rPr>
              <a:t>Dr. Sean Birkel</a:t>
            </a:r>
          </a:p>
          <a:p>
            <a:pPr algn="r">
              <a:lnSpc>
                <a:spcPts val="2400"/>
              </a:lnSpc>
              <a:spcAft>
                <a:spcPts val="200"/>
              </a:spcAft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/>
                <a:cs typeface="Arial"/>
              </a:rPr>
              <a:t>Research Assistant Professor</a:t>
            </a:r>
          </a:p>
          <a:p>
            <a:pPr algn="r">
              <a:lnSpc>
                <a:spcPts val="2400"/>
              </a:lnSpc>
              <a:spcAft>
                <a:spcPts val="200"/>
              </a:spcAft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/>
                <a:cs typeface="Arial"/>
              </a:rPr>
              <a:t>Maine State Climatologist</a:t>
            </a:r>
          </a:p>
          <a:p>
            <a:pPr algn="r">
              <a:lnSpc>
                <a:spcPts val="2400"/>
              </a:lnSpc>
              <a:spcAft>
                <a:spcPts val="200"/>
              </a:spcAft>
            </a:pPr>
            <a:endParaRPr lang="en-US" sz="1800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75000"/>
                  </a:srgbClr>
                </a:outerShdw>
              </a:effectLst>
              <a:latin typeface="Arial"/>
              <a:cs typeface="Arial"/>
            </a:endParaRPr>
          </a:p>
          <a:p>
            <a:pPr algn="r">
              <a:lnSpc>
                <a:spcPts val="2400"/>
              </a:lnSpc>
              <a:spcAft>
                <a:spcPts val="200"/>
              </a:spcAft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/>
                <a:cs typeface="Arial"/>
              </a:rPr>
              <a:t>University of Maine</a:t>
            </a:r>
          </a:p>
          <a:p>
            <a:pPr algn="r">
              <a:lnSpc>
                <a:spcPts val="2400"/>
              </a:lnSpc>
              <a:spcAft>
                <a:spcPts val="200"/>
              </a:spcAft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/>
                <a:cs typeface="Arial"/>
              </a:rPr>
              <a:t>Climate Change Institute</a:t>
            </a:r>
            <a:endParaRPr lang="en-US" sz="18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75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BEA2B65-89C2-7D47-B8AC-ECCE8131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324350"/>
            <a:ext cx="1981200" cy="630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B33408B-D2AD-984A-993B-A47167787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324350"/>
            <a:ext cx="1676400" cy="62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0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CF75BA9-8EF0-A146-ACC9-E9312E8D9AE0}"/>
              </a:ext>
            </a:extLst>
          </p:cNvPr>
          <p:cNvGrpSpPr/>
          <p:nvPr/>
        </p:nvGrpSpPr>
        <p:grpSpPr>
          <a:xfrm>
            <a:off x="152400" y="1031253"/>
            <a:ext cx="6098013" cy="3293097"/>
            <a:chOff x="1576858" y="3477404"/>
            <a:chExt cx="5990285" cy="3234921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95227DD1-6B6B-024E-82F7-5A49703A3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858" y="3477404"/>
              <a:ext cx="5990285" cy="3234921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44F0D264-99C5-9E44-8E2A-617818508690}"/>
                </a:ext>
              </a:extLst>
            </p:cNvPr>
            <p:cNvCxnSpPr/>
            <p:nvPr/>
          </p:nvCxnSpPr>
          <p:spPr>
            <a:xfrm flipV="1">
              <a:off x="1952420" y="4953000"/>
              <a:ext cx="5362780" cy="51665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CA282434-DF7F-E145-8A0B-B9BBBF9DFD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3235" y="3942733"/>
              <a:ext cx="733394" cy="332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/>
                <a:t>+ 6 in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800B187-0982-A940-B561-13A577A87915}"/>
              </a:ext>
            </a:extLst>
          </p:cNvPr>
          <p:cNvSpPr txBox="1"/>
          <p:nvPr/>
        </p:nvSpPr>
        <p:spPr>
          <a:xfrm>
            <a:off x="152400" y="4336762"/>
            <a:ext cx="228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Fernandez et al. (2020)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="" xmlns:a16="http://schemas.microsoft.com/office/drawing/2014/main" id="{EE8CE96C-3711-5C41-B3D8-D8222AEE0CFA}"/>
              </a:ext>
            </a:extLst>
          </p:cNvPr>
          <p:cNvSpPr txBox="1">
            <a:spLocks/>
          </p:cNvSpPr>
          <p:nvPr/>
        </p:nvSpPr>
        <p:spPr>
          <a:xfrm>
            <a:off x="6324600" y="379329"/>
            <a:ext cx="2740649" cy="46308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Maine’s annual precipitation increased 6” since 1895.  Largest increase last 20 years.</a:t>
            </a:r>
          </a:p>
          <a:p>
            <a:endParaRPr lang="en-US" sz="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Trend expected to continue.</a:t>
            </a:r>
          </a:p>
          <a:p>
            <a:endParaRPr lang="en-US" sz="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Drought occurrence has not increased, but rising temps can exacerbate droughts that develop.</a:t>
            </a:r>
          </a:p>
          <a:p>
            <a:endParaRPr lang="en-US" sz="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Uncertain whether intermittent drought will be or more or less likely in the future.</a:t>
            </a:r>
          </a:p>
        </p:txBody>
      </p:sp>
      <p:sp>
        <p:nvSpPr>
          <p:cNvPr id="9" name="Title 5">
            <a:extLst>
              <a:ext uri="{FF2B5EF4-FFF2-40B4-BE49-F238E27FC236}">
                <a16:creationId xmlns="" xmlns:a16="http://schemas.microsoft.com/office/drawing/2014/main" id="{648F5039-4D6A-8B42-B68C-1210462291C6}"/>
              </a:ext>
            </a:extLst>
          </p:cNvPr>
          <p:cNvSpPr txBox="1">
            <a:spLocks/>
          </p:cNvSpPr>
          <p:nvPr/>
        </p:nvSpPr>
        <p:spPr>
          <a:xfrm>
            <a:off x="228600" y="228600"/>
            <a:ext cx="5034579" cy="6667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Precipitation &amp; Drought</a:t>
            </a:r>
          </a:p>
        </p:txBody>
      </p:sp>
    </p:spTree>
    <p:extLst>
      <p:ext uri="{BB962C8B-B14F-4D97-AF65-F5344CB8AC3E}">
        <p14:creationId xmlns:p14="http://schemas.microsoft.com/office/powerpoint/2010/main" val="66513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964182-707B-0B4C-AF4E-31AA3D1EB8E8}"/>
              </a:ext>
            </a:extLst>
          </p:cNvPr>
          <p:cNvSpPr txBox="1">
            <a:spLocks/>
          </p:cNvSpPr>
          <p:nvPr/>
        </p:nvSpPr>
        <p:spPr>
          <a:xfrm>
            <a:off x="228600" y="285750"/>
            <a:ext cx="4876800" cy="762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  <a:ea typeface="ＭＳ Ｐゴシック" charset="0"/>
                <a:cs typeface="Arial"/>
              </a:rPr>
              <a:t>Extreme Weather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D2309E-3E08-DD4B-9215-CDEC37955B5D}"/>
              </a:ext>
            </a:extLst>
          </p:cNvPr>
          <p:cNvSpPr txBox="1">
            <a:spLocks/>
          </p:cNvSpPr>
          <p:nvPr/>
        </p:nvSpPr>
        <p:spPr>
          <a:xfrm>
            <a:off x="228600" y="1136362"/>
            <a:ext cx="5181600" cy="38737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Extreme weather becoming more common around the Northern Hemisphere due to changes in atmospheric circulation.</a:t>
            </a:r>
          </a:p>
          <a:p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Increased likelihood of heat/cold waves, intense storms.</a:t>
            </a:r>
          </a:p>
          <a:p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Large increases (55%) in annual heavy daily precipitation across the USNE.</a:t>
            </a:r>
          </a:p>
          <a:p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In Maine, the last 10-15 years have seen the highest occurrence of 2”, 3”, and 4” precipitation events (Fernandez et al., 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040045-AB99-BB40-AA39-33E755833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269" y="2274205"/>
            <a:ext cx="3501731" cy="2888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2030CCA-CD88-A245-9C1B-B16974F1ADAD}"/>
              </a:ext>
            </a:extLst>
          </p:cNvPr>
          <p:cNvSpPr txBox="1"/>
          <p:nvPr/>
        </p:nvSpPr>
        <p:spPr>
          <a:xfrm>
            <a:off x="5642268" y="4781550"/>
            <a:ext cx="19050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Easterling</a:t>
            </a:r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et al., 2017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6AB4FE5-7844-654A-96BC-AC0F21BFE8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50"/>
          <a:stretch/>
        </p:blipFill>
        <p:spPr>
          <a:xfrm>
            <a:off x="5642268" y="0"/>
            <a:ext cx="3501732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5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1564217"/>
            <a:ext cx="9143999" cy="3579283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5300" y="0"/>
            <a:ext cx="8153400" cy="1386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EFCB"/>
                </a:solidFill>
                <a:latin typeface="Arial"/>
                <a:cs typeface="Arial"/>
              </a:rPr>
              <a:t>What is driving extreme weather events?</a:t>
            </a:r>
            <a:endParaRPr lang="en-US" sz="3200" dirty="0">
              <a:solidFill>
                <a:srgbClr val="FFEFCB"/>
              </a:solidFill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E05607B-43CC-0246-A149-CB0C25530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55529"/>
            <a:ext cx="2971799" cy="3354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56" y="1655528"/>
            <a:ext cx="3017144" cy="3352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92" y="1655681"/>
            <a:ext cx="3017006" cy="33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2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DC52BB-A6AA-094C-A046-FAE0178C8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70" y="0"/>
            <a:ext cx="642173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330" y="438150"/>
            <a:ext cx="2417470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Temperature anomaly and Jetstream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lvl="0"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Wind Storm</a:t>
            </a:r>
          </a:p>
          <a:p>
            <a:pPr lvl="0"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Nov 1, 2019</a:t>
            </a:r>
          </a:p>
        </p:txBody>
      </p:sp>
    </p:spTree>
    <p:extLst>
      <p:ext uri="{BB962C8B-B14F-4D97-AF65-F5344CB8AC3E}">
        <p14:creationId xmlns:p14="http://schemas.microsoft.com/office/powerpoint/2010/main" val="404694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CFB7FC-B524-A84D-B8AD-2AD944219D1F}"/>
              </a:ext>
            </a:extLst>
          </p:cNvPr>
          <p:cNvSpPr txBox="1">
            <a:spLocks/>
          </p:cNvSpPr>
          <p:nvPr/>
        </p:nvSpPr>
        <p:spPr>
          <a:xfrm>
            <a:off x="4053192" y="228600"/>
            <a:ext cx="5090808" cy="81915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in March, 2012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B6126AC-D7BF-8644-899C-D5BA5B0F560B}"/>
              </a:ext>
            </a:extLst>
          </p:cNvPr>
          <p:cNvSpPr txBox="1">
            <a:spLocks/>
          </p:cNvSpPr>
          <p:nvPr/>
        </p:nvSpPr>
        <p:spPr>
          <a:xfrm>
            <a:off x="4267200" y="999888"/>
            <a:ext cx="4724400" cy="187666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Temperatures into the 80s across southern half of Maine 22-23 March with no historical equivalent.</a:t>
            </a:r>
            <a:b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Farmington 83°F March 23</a:t>
            </a:r>
            <a:r>
              <a:rPr lang="en-US" sz="18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 daily high record set by 17°F!</a:t>
            </a:r>
          </a:p>
        </p:txBody>
      </p:sp>
      <p:pic>
        <p:nvPicPr>
          <p:cNvPr id="5" name="Picture 4" descr="sim.png">
            <a:extLst>
              <a:ext uri="{FF2B5EF4-FFF2-40B4-BE49-F238E27FC236}">
                <a16:creationId xmlns="" xmlns:a16="http://schemas.microsoft.com/office/drawing/2014/main" id="{4F4F6B04-3307-FB41-9C92-088A2C1C9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7" t="46284" r="4238" b="437"/>
          <a:stretch/>
        </p:blipFill>
        <p:spPr>
          <a:xfrm>
            <a:off x="0" y="-19051"/>
            <a:ext cx="4053192" cy="28202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0E53E1-CF45-C34D-ACEC-E39F7C4C6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2177"/>
            <a:ext cx="4053192" cy="3429000"/>
          </a:xfrm>
          <a:prstGeom prst="rect">
            <a:avLst/>
          </a:prstGeom>
        </p:spPr>
      </p:pic>
      <p:pic>
        <p:nvPicPr>
          <p:cNvPr id="6" name="Picture 4" descr="IMG_0272.jpg">
            <a:extLst>
              <a:ext uri="{FF2B5EF4-FFF2-40B4-BE49-F238E27FC236}">
                <a16:creationId xmlns="" xmlns:a16="http://schemas.microsoft.com/office/drawing/2014/main" id="{B0E78736-EAF5-1E4E-B6AA-7A5BDA5EE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696" y="2933700"/>
            <a:ext cx="2943303" cy="220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14D96CF-5605-FD49-A31E-EA661D515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763185"/>
            <a:ext cx="18288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18 March, 2012</a:t>
            </a:r>
          </a:p>
        </p:txBody>
      </p:sp>
    </p:spTree>
    <p:extLst>
      <p:ext uri="{BB962C8B-B14F-4D97-AF65-F5344CB8AC3E}">
        <p14:creationId xmlns:p14="http://schemas.microsoft.com/office/powerpoint/2010/main" val="290724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76D8AE-EE62-5A48-9370-4D0BDEF1371B}"/>
              </a:ext>
            </a:extLst>
          </p:cNvPr>
          <p:cNvSpPr txBox="1">
            <a:spLocks/>
          </p:cNvSpPr>
          <p:nvPr/>
        </p:nvSpPr>
        <p:spPr>
          <a:xfrm>
            <a:off x="4611810" y="285750"/>
            <a:ext cx="4532189" cy="1143000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Maine’s Snow is</a:t>
            </a:r>
            <a:b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Melting Earlier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CA09DD-758C-1B47-BFA8-82380637D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" y="0"/>
            <a:ext cx="460877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73A7C40-8289-FC40-8197-144BFA9E6062}"/>
              </a:ext>
            </a:extLst>
          </p:cNvPr>
          <p:cNvSpPr txBox="1"/>
          <p:nvPr/>
        </p:nvSpPr>
        <p:spPr>
          <a:xfrm>
            <a:off x="1981200" y="4629150"/>
            <a:ext cx="2590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298">
              <a:defRPr/>
            </a:pP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Dupigny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-Giroux et al., 2018</a:t>
            </a:r>
          </a:p>
          <a:p>
            <a:pPr lvl="0" algn="r" defTabSz="914298">
              <a:defRPr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Dudley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Hodgkins, et al., 2017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3BB26394-2010-944D-AAB3-819E8774D105}"/>
              </a:ext>
            </a:extLst>
          </p:cNvPr>
          <p:cNvSpPr txBox="1">
            <a:spLocks/>
          </p:cNvSpPr>
          <p:nvPr/>
        </p:nvSpPr>
        <p:spPr>
          <a:xfrm>
            <a:off x="4876800" y="1653168"/>
            <a:ext cx="3962400" cy="335698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 toward earlier winter-spring melt runoff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7-14 days earlier than ca. 1950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to small increases in February–May air temps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 projected to continue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Hayhoe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2007;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Demaria et al., 2016b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55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B467D82-B95A-FF4D-9E3A-280074158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099" y="973959"/>
            <a:ext cx="5404301" cy="3078858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023864C0-8B67-AA45-888C-E4656DF593C8}"/>
              </a:ext>
            </a:extLst>
          </p:cNvPr>
          <p:cNvSpPr txBox="1">
            <a:spLocks noChangeArrowheads="1"/>
          </p:cNvSpPr>
          <p:nvPr/>
        </p:nvSpPr>
        <p:spPr>
          <a:xfrm>
            <a:off x="605758" y="228600"/>
            <a:ext cx="7932484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Ice-Out on Maine Lakes is Occurring Earlier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122102B-4D49-AA4B-AC64-2A4545EC99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" r="7529"/>
          <a:stretch/>
        </p:blipFill>
        <p:spPr>
          <a:xfrm>
            <a:off x="304799" y="973959"/>
            <a:ext cx="2971801" cy="3078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CA84878-4882-124F-A2BD-EB6F429BC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202809"/>
            <a:ext cx="5962133" cy="578741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="" xmlns:a16="http://schemas.microsoft.com/office/drawing/2014/main" id="{CC3C5FA7-1BE9-1840-BE2D-6754314EA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171950"/>
            <a:ext cx="145706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724"/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Hodgkins, 2013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38533E-9C84-B248-9487-9D808BDC0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714750"/>
            <a:ext cx="145706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685724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 Photo</a:t>
            </a:r>
          </a:p>
        </p:txBody>
      </p:sp>
    </p:spTree>
    <p:extLst>
      <p:ext uri="{BB962C8B-B14F-4D97-AF65-F5344CB8AC3E}">
        <p14:creationId xmlns:p14="http://schemas.microsoft.com/office/powerpoint/2010/main" val="255714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C898E1-67FA-DC4E-82C1-6E0AC214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5562599" cy="3419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92F626-B19D-B141-89AD-55CBC86316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302"/>
          <a:stretch/>
        </p:blipFill>
        <p:spPr>
          <a:xfrm>
            <a:off x="457200" y="3486150"/>
            <a:ext cx="4537276" cy="1600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17E1949E-FF70-2C4D-B55A-D32BF899B2F3}"/>
              </a:ext>
            </a:extLst>
          </p:cNvPr>
          <p:cNvSpPr txBox="1">
            <a:spLocks/>
          </p:cNvSpPr>
          <p:nvPr/>
        </p:nvSpPr>
        <p:spPr>
          <a:xfrm>
            <a:off x="5715000" y="209550"/>
            <a:ext cx="3276600" cy="1143000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400B694C-C784-E442-ADF0-8EFEB357FEF8}"/>
              </a:ext>
            </a:extLst>
          </p:cNvPr>
          <p:cNvSpPr txBox="1">
            <a:spLocks/>
          </p:cNvSpPr>
          <p:nvPr/>
        </p:nvSpPr>
        <p:spPr>
          <a:xfrm>
            <a:off x="5715000" y="1047750"/>
            <a:ext cx="3276600" cy="335698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Despite the overall warming trend, variability can bring unexpected cold winters (e.g., 2013/14 and 2014/15), and occasional very good snow seasons.</a:t>
            </a:r>
            <a:b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especially true in the northern climate division owing to the steep S-N temperature gradient across the state.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88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="" xmlns:a16="http://schemas.microsoft.com/office/drawing/2014/main" id="{7A816D41-E917-F645-A17C-49688390C5D6}"/>
              </a:ext>
            </a:extLst>
          </p:cNvPr>
          <p:cNvSpPr txBox="1">
            <a:spLocks/>
          </p:cNvSpPr>
          <p:nvPr/>
        </p:nvSpPr>
        <p:spPr>
          <a:xfrm>
            <a:off x="381000" y="285750"/>
            <a:ext cx="39624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Sea Level Rise</a:t>
            </a:r>
            <a:endParaRPr lang="en-US" sz="3400" dirty="0">
              <a:solidFill>
                <a:srgbClr val="FFC000">
                  <a:lumMod val="20000"/>
                  <a:lumOff val="8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BFB929E-6579-6942-A27A-765ECC9CF430}"/>
              </a:ext>
            </a:extLst>
          </p:cNvPr>
          <p:cNvSpPr txBox="1"/>
          <p:nvPr/>
        </p:nvSpPr>
        <p:spPr>
          <a:xfrm>
            <a:off x="1752600" y="4629150"/>
            <a:ext cx="2912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prstClr val="white"/>
                </a:solidFill>
                <a:latin typeface="Arial"/>
                <a:cs typeface="Arial"/>
              </a:rPr>
              <a:t>Maine’s Climate Future 2020 Update</a:t>
            </a:r>
            <a:br>
              <a:rPr lang="en-US" sz="1000" dirty="0" smtClean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prstClr val="white"/>
                </a:solidFill>
                <a:latin typeface="Arial"/>
                <a:cs typeface="Arial"/>
              </a:rPr>
              <a:t>Fernandez </a:t>
            </a:r>
            <a:r>
              <a:rPr lang="en-US" sz="1000" dirty="0">
                <a:solidFill>
                  <a:prstClr val="white"/>
                </a:solidFill>
                <a:latin typeface="Arial"/>
                <a:cs typeface="Arial"/>
              </a:rPr>
              <a:t>et al</a:t>
            </a:r>
            <a:r>
              <a:rPr lang="en-US" sz="1000" dirty="0" smtClean="0">
                <a:solidFill>
                  <a:prstClr val="white"/>
                </a:solidFill>
                <a:latin typeface="Arial"/>
                <a:cs typeface="Arial"/>
              </a:rPr>
              <a:t>. (2020</a:t>
            </a:r>
            <a:r>
              <a:rPr lang="en-US" sz="1000" dirty="0">
                <a:solidFill>
                  <a:prstClr val="white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="" xmlns:a16="http://schemas.microsoft.com/office/drawing/2014/main" id="{EC58ACCD-77F9-6642-8192-38C9DE505116}"/>
              </a:ext>
            </a:extLst>
          </p:cNvPr>
          <p:cNvSpPr txBox="1">
            <a:spLocks/>
          </p:cNvSpPr>
          <p:nvPr/>
        </p:nvSpPr>
        <p:spPr>
          <a:xfrm>
            <a:off x="457200" y="1123950"/>
            <a:ext cx="3810000" cy="3429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Sea level has risen about 7.5 inches along the Maine coast over the past century.</a:t>
            </a:r>
          </a:p>
          <a:p>
            <a:pPr>
              <a:spcAft>
                <a:spcPts val="50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High tide “nuisance” flooding becoming more common in some places.</a:t>
            </a:r>
          </a:p>
          <a:p>
            <a:pPr>
              <a:spcAft>
                <a:spcPts val="50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Increased coastal erosion.</a:t>
            </a:r>
          </a:p>
          <a:p>
            <a:pPr>
              <a:spcAft>
                <a:spcPts val="50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Changes to coastal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habbitats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, namely salt marshes.</a:t>
            </a:r>
          </a:p>
          <a:p>
            <a:pPr>
              <a:spcAft>
                <a:spcPts val="50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Concerns about salt-water intrusion in drinking water supplies.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7" descr="slr_mcf20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10848"/>
          <a:stretch/>
        </p:blipFill>
        <p:spPr>
          <a:xfrm>
            <a:off x="4724400" y="141817"/>
            <a:ext cx="4243776" cy="48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8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97B201B-70F6-694E-BAFF-971F9ED21C0E}"/>
              </a:ext>
            </a:extLst>
          </p:cNvPr>
          <p:cNvSpPr/>
          <p:nvPr/>
        </p:nvSpPr>
        <p:spPr>
          <a:xfrm>
            <a:off x="1104900" y="0"/>
            <a:ext cx="69342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9C6111FB-B220-C548-994B-160470B4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57150"/>
            <a:ext cx="3067050" cy="857250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Action in Maine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CC6811F3-8930-434C-A8C2-2B1BBBFCC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895350"/>
            <a:ext cx="2800350" cy="4105276"/>
          </a:xfrm>
        </p:spPr>
        <p:txBody>
          <a:bodyPr>
            <a:normAutofit/>
          </a:bodyPr>
          <a:lstStyle/>
          <a:p>
            <a:r>
              <a:rPr lang="en-US" sz="1500" dirty="0"/>
              <a:t>In 2019, Maine </a:t>
            </a:r>
            <a:r>
              <a:rPr lang="en-US" sz="1500" dirty="0" smtClean="0"/>
              <a:t>joined </a:t>
            </a:r>
            <a:r>
              <a:rPr lang="en-US" sz="1500" dirty="0"/>
              <a:t>the now 25-member U.S. Climate Alliance.</a:t>
            </a:r>
          </a:p>
          <a:p>
            <a:pPr lvl="1"/>
            <a:r>
              <a:rPr lang="en-US" sz="1200" dirty="0"/>
              <a:t>Commitments to reduce GHG emissions to ~26% below 2005 levels by 2025.</a:t>
            </a:r>
          </a:p>
          <a:p>
            <a:r>
              <a:rPr lang="en-US" sz="1500" dirty="0"/>
              <a:t>Bills signed into law to reduce GHG emissions by enhancing renewable energy, and to establish the Maine Climate Council (MCC).</a:t>
            </a:r>
          </a:p>
          <a:p>
            <a:pPr lvl="1"/>
            <a:r>
              <a:rPr lang="en-US" sz="1200" dirty="0"/>
              <a:t>The MCC </a:t>
            </a:r>
            <a:r>
              <a:rPr lang="en-US" sz="1200" dirty="0" smtClean="0"/>
              <a:t>developed an </a:t>
            </a:r>
            <a:r>
              <a:rPr lang="en-US" sz="1200" dirty="0"/>
              <a:t>integrated Maine Climate Action Plan in </a:t>
            </a:r>
            <a:r>
              <a:rPr lang="en-US" sz="1200" dirty="0" smtClean="0"/>
              <a:t>2020 called MAINE WON’T WAIT.</a:t>
            </a:r>
            <a:endParaRPr lang="en-US" sz="1200" dirty="0"/>
          </a:p>
          <a:p>
            <a:pPr lvl="1"/>
            <a:r>
              <a:rPr lang="en-US" sz="1200" dirty="0"/>
              <a:t>Critical goals for reducing annual emissions in Maine by 45% below 1990 levels by 2030, and 80% percent below 1990 levels by 2050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6356DA-9565-5C43-B68B-5C7F8CC74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588" y="2914652"/>
            <a:ext cx="3837421" cy="2105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1383704-5920-524D-A59F-71F3C331C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731" y="114300"/>
            <a:ext cx="378215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3AE8D02-AC5A-3E47-87D8-71A3B959D927}"/>
              </a:ext>
            </a:extLst>
          </p:cNvPr>
          <p:cNvSpPr txBox="1"/>
          <p:nvPr/>
        </p:nvSpPr>
        <p:spPr>
          <a:xfrm>
            <a:off x="2438424" y="4789200"/>
            <a:ext cx="17232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prstClr val="black"/>
                </a:solidFill>
                <a:latin typeface="Arial"/>
                <a:cs typeface="Arial"/>
              </a:rPr>
              <a:t>Fernandez et al. (2020)</a:t>
            </a:r>
          </a:p>
        </p:txBody>
      </p:sp>
    </p:spTree>
    <p:extLst>
      <p:ext uri="{BB962C8B-B14F-4D97-AF65-F5344CB8AC3E}">
        <p14:creationId xmlns:p14="http://schemas.microsoft.com/office/powerpoint/2010/main" val="1512990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ianPoint_004.jpg">
            <a:extLst>
              <a:ext uri="{FF2B5EF4-FFF2-40B4-BE49-F238E27FC236}">
                <a16:creationId xmlns="" xmlns:a16="http://schemas.microsoft.com/office/drawing/2014/main" id="{B2FA0C35-2A7C-124B-A568-273983AB3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/>
          <a:stretch/>
        </p:blipFill>
        <p:spPr>
          <a:xfrm>
            <a:off x="4953000" y="0"/>
            <a:ext cx="3548310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152400" y="381000"/>
            <a:ext cx="4648200" cy="6667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Presentation 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533400" y="1123950"/>
            <a:ext cx="4191000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Temperature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2F2F2"/>
                </a:solidFill>
                <a:latin typeface="Arial"/>
                <a:cs typeface="Arial"/>
              </a:rPr>
              <a:t>Season Indicators</a:t>
            </a:r>
            <a:endParaRPr lang="en-US" dirty="0">
              <a:solidFill>
                <a:srgbClr val="F2F2F2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Precipitation and Drought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Extreme Weather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Snow and Hydrology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2F2F2"/>
                </a:solidFill>
                <a:latin typeface="Arial"/>
                <a:cs typeface="Arial"/>
              </a:rPr>
              <a:t>Sea Level Rise</a:t>
            </a:r>
            <a:endParaRPr lang="en-US" dirty="0">
              <a:solidFill>
                <a:srgbClr val="F2F2F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784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14BADF-8941-E742-8546-17521A59227F}"/>
              </a:ext>
            </a:extLst>
          </p:cNvPr>
          <p:cNvSpPr txBox="1">
            <a:spLocks/>
          </p:cNvSpPr>
          <p:nvPr/>
        </p:nvSpPr>
        <p:spPr>
          <a:xfrm>
            <a:off x="152400" y="1123950"/>
            <a:ext cx="4953000" cy="6667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dirty="0" smtClean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Thank You</a:t>
            </a:r>
            <a:endParaRPr lang="en-US" sz="4200" dirty="0">
              <a:solidFill>
                <a:srgbClr val="FFC000">
                  <a:lumMod val="20000"/>
                  <a:lumOff val="8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3" descr="SBP_Schoodic_017b.jpg">
            <a:extLst>
              <a:ext uri="{FF2B5EF4-FFF2-40B4-BE49-F238E27FC236}">
                <a16:creationId xmlns="" xmlns:a16="http://schemas.microsoft.com/office/drawing/2014/main" id="{4C4DE31E-E610-9540-A58E-1AAE6DC9C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" b="2905"/>
          <a:stretch/>
        </p:blipFill>
        <p:spPr>
          <a:xfrm>
            <a:off x="5257800" y="-1"/>
            <a:ext cx="3276600" cy="5143501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BEA2B65-89C2-7D47-B8AC-ECCE8131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494212"/>
            <a:ext cx="1447800" cy="461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B33408B-D2AD-984A-993B-A47167787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4494212"/>
            <a:ext cx="1223679" cy="45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3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95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4.3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6" y="-1"/>
            <a:ext cx="6419849" cy="5135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209550"/>
            <a:ext cx="442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rial"/>
                <a:cs typeface="Arial"/>
              </a:rPr>
              <a:t>The Greenhouse Effect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037" y="4857750"/>
            <a:ext cx="46602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white"/>
                </a:solidFill>
                <a:latin typeface="Arial"/>
                <a:cs typeface="Arial"/>
              </a:rPr>
              <a:t>http://</a:t>
            </a:r>
            <a:r>
              <a:rPr lang="en-US" sz="900" dirty="0" err="1">
                <a:solidFill>
                  <a:prstClr val="white"/>
                </a:solidFill>
                <a:latin typeface="Arial"/>
                <a:cs typeface="Arial"/>
              </a:rPr>
              <a:t>www.oxfordpresents.com</a:t>
            </a:r>
            <a:r>
              <a:rPr lang="en-US" sz="900" dirty="0">
                <a:solidFill>
                  <a:prstClr val="white"/>
                </a:solidFill>
                <a:latin typeface="Arial"/>
                <a:cs typeface="Arial"/>
              </a:rPr>
              <a:t>/</a:t>
            </a:r>
            <a:r>
              <a:rPr lang="en-US" sz="900" dirty="0" err="1">
                <a:solidFill>
                  <a:prstClr val="white"/>
                </a:solidFill>
                <a:latin typeface="Arial"/>
                <a:cs typeface="Arial"/>
              </a:rPr>
              <a:t>ms</a:t>
            </a:r>
            <a:r>
              <a:rPr lang="en-US" sz="900" dirty="0">
                <a:solidFill>
                  <a:prstClr val="white"/>
                </a:solidFill>
                <a:latin typeface="Arial"/>
                <a:cs typeface="Arial"/>
              </a:rPr>
              <a:t>/</a:t>
            </a:r>
            <a:r>
              <a:rPr lang="en-US" sz="900" dirty="0" err="1">
                <a:solidFill>
                  <a:prstClr val="white"/>
                </a:solidFill>
                <a:latin typeface="Arial"/>
                <a:cs typeface="Arial"/>
              </a:rPr>
              <a:t>krohne</a:t>
            </a:r>
            <a:r>
              <a:rPr lang="en-US" sz="900" dirty="0">
                <a:solidFill>
                  <a:prstClr val="white"/>
                </a:solidFill>
                <a:latin typeface="Arial"/>
                <a:cs typeface="Arial"/>
              </a:rPr>
              <a:t>/global-warming-and-ecological-communities/</a:t>
            </a:r>
          </a:p>
        </p:txBody>
      </p:sp>
    </p:spTree>
    <p:extLst>
      <p:ext uri="{BB962C8B-B14F-4D97-AF65-F5344CB8AC3E}">
        <p14:creationId xmlns:p14="http://schemas.microsoft.com/office/powerpoint/2010/main" val="113867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ostok_stack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09" y="-8102"/>
            <a:ext cx="7468182" cy="5151602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/>
        </p:nvSpPr>
        <p:spPr>
          <a:xfrm>
            <a:off x="457200" y="5715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Core Record</a:t>
            </a:r>
            <a:b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Vostok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Station, Antarctica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3181350"/>
            <a:ext cx="762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/>
              </a:rPr>
              <a:t>Warm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0" y="4405268"/>
            <a:ext cx="762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libri"/>
              </a:rPr>
              <a:t>Cold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143000" y="3562350"/>
            <a:ext cx="0" cy="762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triangle" w="lg" len="med"/>
            <a:tailEnd type="triangle" w="lg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" name="TextBox 21"/>
          <p:cNvSpPr txBox="1"/>
          <p:nvPr/>
        </p:nvSpPr>
        <p:spPr>
          <a:xfrm>
            <a:off x="6019800" y="3124200"/>
            <a:ext cx="14382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prstClr val="black"/>
                </a:solidFill>
                <a:latin typeface="Calibri"/>
              </a:rPr>
              <a:t>290 ppm Natural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3600" y="2297668"/>
            <a:ext cx="14936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prstClr val="black"/>
                </a:solidFill>
                <a:latin typeface="Calibri"/>
              </a:rPr>
              <a:t>400 ppm 2015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43600" y="1371600"/>
            <a:ext cx="14936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prstClr val="black"/>
                </a:solidFill>
                <a:latin typeface="Calibri"/>
              </a:rPr>
              <a:t>500 ppm 2100</a:t>
            </a:r>
          </a:p>
        </p:txBody>
      </p:sp>
      <p:sp>
        <p:nvSpPr>
          <p:cNvPr id="25" name="TextBox 24"/>
          <p:cNvSpPr txBox="1"/>
          <p:nvPr/>
        </p:nvSpPr>
        <p:spPr>
          <a:xfrm rot="5400000">
            <a:off x="7102260" y="1108291"/>
            <a:ext cx="16957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Mauna Loa Observations</a:t>
            </a:r>
          </a:p>
        </p:txBody>
      </p:sp>
    </p:spTree>
    <p:extLst>
      <p:ext uri="{BB962C8B-B14F-4D97-AF65-F5344CB8AC3E}">
        <p14:creationId xmlns:p14="http://schemas.microsoft.com/office/powerpoint/2010/main" val="88996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74"/>
          <a:stretch/>
        </p:blipFill>
        <p:spPr>
          <a:xfrm>
            <a:off x="381000" y="0"/>
            <a:ext cx="2113445" cy="1932525"/>
          </a:xfrm>
          <a:prstGeom prst="rect">
            <a:avLst/>
          </a:prstGeom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590800" y="38040"/>
            <a:ext cx="22097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F2F2F2"/>
                </a:solidFill>
                <a:latin typeface="Arial"/>
                <a:cs typeface="Arial"/>
              </a:rPr>
              <a:t>Solar Variability</a:t>
            </a:r>
          </a:p>
        </p:txBody>
      </p:sp>
      <p:pic>
        <p:nvPicPr>
          <p:cNvPr id="11" name="Picture 10" descr="Pinatubo91eruption_plu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32525"/>
            <a:ext cx="4800600" cy="3210976"/>
          </a:xfrm>
          <a:prstGeom prst="rect">
            <a:avLst/>
          </a:prstGeom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667001" y="1485840"/>
            <a:ext cx="25907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2F2F2"/>
                </a:solidFill>
                <a:latin typeface="Arial"/>
                <a:cs typeface="Arial"/>
              </a:rPr>
              <a:t>Volcanic Eruptions</a:t>
            </a:r>
            <a:endParaRPr lang="en-US" sz="2000" dirty="0">
              <a:solidFill>
                <a:srgbClr val="F2F2F2"/>
              </a:solidFill>
              <a:latin typeface="Arial"/>
              <a:cs typeface="Arial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96804" y="4781550"/>
            <a:ext cx="41751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Mt. Pinatubo, 1991</a:t>
            </a:r>
            <a:r>
              <a:rPr lang="en-US" sz="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upload.wikimedia.org</a:t>
            </a: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wikipedia</a:t>
            </a: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/commons/4/4e/Pinatubo91eruption_plume.jpg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124200" y="723840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2F2F2"/>
                </a:solidFill>
                <a:latin typeface="Arial"/>
                <a:cs typeface="Arial"/>
              </a:rPr>
              <a:t>Dynamical Feedbacks</a:t>
            </a:r>
            <a:endParaRPr lang="en-US" sz="2000" dirty="0">
              <a:solidFill>
                <a:srgbClr val="F2F2F2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14" y="-19050"/>
            <a:ext cx="2794286" cy="3105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14" y="2038350"/>
            <a:ext cx="2794286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3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1200" cy="4385984"/>
          </a:xfrm>
          <a:prstGeom prst="rect">
            <a:avLst/>
          </a:prstGeom>
        </p:spPr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5791200" y="2335742"/>
            <a:ext cx="3276600" cy="256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150" i="1" dirty="0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</a:rPr>
              <a:t>“</a:t>
            </a:r>
            <a:r>
              <a:rPr lang="en-US" altLang="ja-JP" sz="1150" i="1" dirty="0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</a:rPr>
              <a:t>Belfast, Feb 24 – </a:t>
            </a:r>
            <a:r>
              <a:rPr lang="en-US" altLang="ja-JP" sz="1150" i="1" dirty="0" err="1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</a:rPr>
              <a:t>Automobiling</a:t>
            </a:r>
            <a:r>
              <a:rPr lang="en-US" altLang="ja-JP" sz="1150" i="1" dirty="0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</a:rPr>
              <a:t> [sic] across the bay from Brooksville and the </a:t>
            </a:r>
            <a:r>
              <a:rPr lang="en-US" altLang="ja-JP" sz="1150" i="1" dirty="0" err="1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</a:rPr>
              <a:t>Castine</a:t>
            </a:r>
            <a:r>
              <a:rPr lang="en-US" altLang="ja-JP" sz="1150" i="1" dirty="0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</a:rPr>
              <a:t> has come to be a regular thing now.  The pathfinder Ford which made history Friday by being the first car to cross the bay on the ice, made four trips Saturday to Brooksville, towing a horse-sled loaded with over a ton of grain and provisions and making the 12 miles across in about 25 minutes. The car took to the ice at Goose Falls, or </a:t>
            </a:r>
            <a:r>
              <a:rPr lang="en-US" altLang="ja-JP" sz="1150" i="1" dirty="0" err="1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</a:rPr>
              <a:t>Harborside</a:t>
            </a:r>
            <a:r>
              <a:rPr lang="en-US" altLang="ja-JP" sz="1150" i="1" dirty="0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</a:rPr>
              <a:t>, and same across to Turtle Head, then up the Belfast harbor…Other cars came over Sunday and Penobscot Bay turned into something of a boulevard. (Bangor Daily News, Feb. 1918)</a:t>
            </a:r>
            <a:r>
              <a:rPr lang="ja-JP" altLang="en-US" sz="1150" i="1" dirty="0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</a:rPr>
              <a:t>”</a:t>
            </a:r>
            <a:endParaRPr lang="en-US" sz="1150" i="1" dirty="0">
              <a:solidFill>
                <a:prstClr val="white">
                  <a:lumMod val="9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5943600" y="4840129"/>
            <a:ext cx="3124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0" dirty="0">
                <a:solidFill>
                  <a:srgbClr val="F2F2F2"/>
                </a:solidFill>
              </a:rPr>
              <a:t>http://gen3antiqueauto.com/</a:t>
            </a:r>
            <a:r>
              <a:rPr lang="en-US" sz="1000" kern="0" dirty="0" err="1">
                <a:solidFill>
                  <a:srgbClr val="F2F2F2"/>
                </a:solidFill>
              </a:rPr>
              <a:t>bayfroze.htm</a:t>
            </a:r>
            <a:endParaRPr lang="en-US" sz="1000" kern="0" dirty="0">
              <a:solidFill>
                <a:srgbClr val="F2F2F2"/>
              </a:solidFill>
            </a:endParaRPr>
          </a:p>
        </p:txBody>
      </p:sp>
      <p:pic>
        <p:nvPicPr>
          <p:cNvPr id="2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95350"/>
            <a:ext cx="3276600" cy="135617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/>
          <p:cNvSpPr/>
          <p:nvPr/>
        </p:nvSpPr>
        <p:spPr>
          <a:xfrm>
            <a:off x="1037880" y="996246"/>
            <a:ext cx="996240" cy="527753"/>
          </a:xfrm>
          <a:custGeom>
            <a:avLst/>
            <a:gdLst>
              <a:gd name="connsiteX0" fmla="*/ 0 w 1193800"/>
              <a:gd name="connsiteY0" fmla="*/ 0 h 342900"/>
              <a:gd name="connsiteX1" fmla="*/ 685800 w 1193800"/>
              <a:gd name="connsiteY1" fmla="*/ 165100 h 342900"/>
              <a:gd name="connsiteX2" fmla="*/ 1193800 w 1193800"/>
              <a:gd name="connsiteY2" fmla="*/ 342900 h 342900"/>
              <a:gd name="connsiteX0" fmla="*/ 0 w 1193800"/>
              <a:gd name="connsiteY0" fmla="*/ 0 h 342900"/>
              <a:gd name="connsiteX1" fmla="*/ 771072 w 1193800"/>
              <a:gd name="connsiteY1" fmla="*/ 165100 h 342900"/>
              <a:gd name="connsiteX2" fmla="*/ 1193800 w 1193800"/>
              <a:gd name="connsiteY2" fmla="*/ 342900 h 342900"/>
              <a:gd name="connsiteX0" fmla="*/ 0 w 1193800"/>
              <a:gd name="connsiteY0" fmla="*/ 0 h 342900"/>
              <a:gd name="connsiteX1" fmla="*/ 856343 w 1193800"/>
              <a:gd name="connsiteY1" fmla="*/ 165100 h 342900"/>
              <a:gd name="connsiteX2" fmla="*/ 1193800 w 1193800"/>
              <a:gd name="connsiteY2" fmla="*/ 342900 h 342900"/>
              <a:gd name="connsiteX0" fmla="*/ 0 w 1193800"/>
              <a:gd name="connsiteY0" fmla="*/ 0 h 342900"/>
              <a:gd name="connsiteX1" fmla="*/ 856343 w 1193800"/>
              <a:gd name="connsiteY1" fmla="*/ 165100 h 342900"/>
              <a:gd name="connsiteX2" fmla="*/ 1193800 w 1193800"/>
              <a:gd name="connsiteY2" fmla="*/ 342900 h 342900"/>
              <a:gd name="connsiteX0" fmla="*/ 0 w 1193800"/>
              <a:gd name="connsiteY0" fmla="*/ 0 h 342900"/>
              <a:gd name="connsiteX1" fmla="*/ 856343 w 1193800"/>
              <a:gd name="connsiteY1" fmla="*/ 165100 h 342900"/>
              <a:gd name="connsiteX2" fmla="*/ 1193800 w 1193800"/>
              <a:gd name="connsiteY2" fmla="*/ 342900 h 342900"/>
              <a:gd name="connsiteX0" fmla="*/ 0 w 1193800"/>
              <a:gd name="connsiteY0" fmla="*/ 0 h 342900"/>
              <a:gd name="connsiteX1" fmla="*/ 856343 w 1193800"/>
              <a:gd name="connsiteY1" fmla="*/ 165100 h 342900"/>
              <a:gd name="connsiteX2" fmla="*/ 1193800 w 1193800"/>
              <a:gd name="connsiteY2" fmla="*/ 342900 h 342900"/>
              <a:gd name="connsiteX0" fmla="*/ 0 w 1055621"/>
              <a:gd name="connsiteY0" fmla="*/ 0 h 395815"/>
              <a:gd name="connsiteX1" fmla="*/ 718164 w 1055621"/>
              <a:gd name="connsiteY1" fmla="*/ 218015 h 395815"/>
              <a:gd name="connsiteX2" fmla="*/ 1055621 w 1055621"/>
              <a:gd name="connsiteY2" fmla="*/ 395815 h 395815"/>
              <a:gd name="connsiteX0" fmla="*/ 0 w 1055621"/>
              <a:gd name="connsiteY0" fmla="*/ 0 h 395815"/>
              <a:gd name="connsiteX1" fmla="*/ 728034 w 1055621"/>
              <a:gd name="connsiteY1" fmla="*/ 151872 h 395815"/>
              <a:gd name="connsiteX2" fmla="*/ 1055621 w 1055621"/>
              <a:gd name="connsiteY2" fmla="*/ 395815 h 395815"/>
              <a:gd name="connsiteX0" fmla="*/ 0 w 1114840"/>
              <a:gd name="connsiteY0" fmla="*/ 0 h 395815"/>
              <a:gd name="connsiteX1" fmla="*/ 728034 w 1114840"/>
              <a:gd name="connsiteY1" fmla="*/ 151872 h 395815"/>
              <a:gd name="connsiteX2" fmla="*/ 1114840 w 1114840"/>
              <a:gd name="connsiteY2" fmla="*/ 395815 h 395815"/>
              <a:gd name="connsiteX0" fmla="*/ 0 w 1114840"/>
              <a:gd name="connsiteY0" fmla="*/ 0 h 395815"/>
              <a:gd name="connsiteX1" fmla="*/ 787253 w 1114840"/>
              <a:gd name="connsiteY1" fmla="*/ 125415 h 395815"/>
              <a:gd name="connsiteX2" fmla="*/ 1114840 w 1114840"/>
              <a:gd name="connsiteY2" fmla="*/ 395815 h 39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4840" h="395815">
                <a:moveTo>
                  <a:pt x="0" y="0"/>
                </a:moveTo>
                <a:cubicBezTo>
                  <a:pt x="243416" y="53975"/>
                  <a:pt x="602497" y="49215"/>
                  <a:pt x="787253" y="125415"/>
                </a:cubicBezTo>
                <a:cubicBezTo>
                  <a:pt x="964902" y="192090"/>
                  <a:pt x="960323" y="335490"/>
                  <a:pt x="1114840" y="395815"/>
                </a:cubicBezTo>
              </a:path>
            </a:pathLst>
          </a:custGeom>
          <a:noFill/>
          <a:ln w="63500" cap="flat" cmpd="sng" algn="ctr">
            <a:solidFill>
              <a:srgbClr val="FF6600"/>
            </a:solidFill>
            <a:prstDash val="solid"/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76200" y="590550"/>
            <a:ext cx="1066800" cy="457200"/>
          </a:xfrm>
        </p:spPr>
        <p:txBody>
          <a:bodyPr/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Belfast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1905000" y="12954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latin typeface="Arial"/>
                <a:cs typeface="Arial"/>
              </a:rPr>
              <a:t>Brooksville</a:t>
            </a:r>
          </a:p>
        </p:txBody>
      </p:sp>
      <p:sp>
        <p:nvSpPr>
          <p:cNvPr id="27" name="Freeform 26"/>
          <p:cNvSpPr/>
          <p:nvPr/>
        </p:nvSpPr>
        <p:spPr>
          <a:xfrm flipH="1">
            <a:off x="978604" y="3270254"/>
            <a:ext cx="659247" cy="141106"/>
          </a:xfrm>
          <a:custGeom>
            <a:avLst/>
            <a:gdLst>
              <a:gd name="connsiteX0" fmla="*/ 0 w 105838"/>
              <a:gd name="connsiteY0" fmla="*/ 0 h 529150"/>
              <a:gd name="connsiteX1" fmla="*/ 0 w 105838"/>
              <a:gd name="connsiteY1" fmla="*/ 379224 h 529150"/>
              <a:gd name="connsiteX2" fmla="*/ 105838 w 105838"/>
              <a:gd name="connsiteY2" fmla="*/ 529150 h 529150"/>
              <a:gd name="connsiteX0" fmla="*/ 0 w 142391"/>
              <a:gd name="connsiteY0" fmla="*/ 0 h 537970"/>
              <a:gd name="connsiteX1" fmla="*/ 36553 w 142391"/>
              <a:gd name="connsiteY1" fmla="*/ 388044 h 537970"/>
              <a:gd name="connsiteX2" fmla="*/ 142391 w 142391"/>
              <a:gd name="connsiteY2" fmla="*/ 537970 h 537970"/>
              <a:gd name="connsiteX0" fmla="*/ 0 w 142391"/>
              <a:gd name="connsiteY0" fmla="*/ 0 h 537970"/>
              <a:gd name="connsiteX1" fmla="*/ 73106 w 142391"/>
              <a:gd name="connsiteY1" fmla="*/ 238118 h 537970"/>
              <a:gd name="connsiteX2" fmla="*/ 142391 w 142391"/>
              <a:gd name="connsiteY2" fmla="*/ 537970 h 537970"/>
              <a:gd name="connsiteX0" fmla="*/ 0 w 139345"/>
              <a:gd name="connsiteY0" fmla="*/ 0 h 238118"/>
              <a:gd name="connsiteX1" fmla="*/ 73106 w 139345"/>
              <a:gd name="connsiteY1" fmla="*/ 238118 h 238118"/>
              <a:gd name="connsiteX2" fmla="*/ 139345 w 139345"/>
              <a:gd name="connsiteY2" fmla="*/ 35278 h 238118"/>
              <a:gd name="connsiteX0" fmla="*/ 0 w 139345"/>
              <a:gd name="connsiteY0" fmla="*/ 0 h 35278"/>
              <a:gd name="connsiteX1" fmla="*/ 57876 w 139345"/>
              <a:gd name="connsiteY1" fmla="*/ 35277 h 35278"/>
              <a:gd name="connsiteX2" fmla="*/ 139345 w 139345"/>
              <a:gd name="connsiteY2" fmla="*/ 35278 h 35278"/>
              <a:gd name="connsiteX0" fmla="*/ 0 w 139345"/>
              <a:gd name="connsiteY0" fmla="*/ 132287 h 132287"/>
              <a:gd name="connsiteX1" fmla="*/ 57876 w 139345"/>
              <a:gd name="connsiteY1" fmla="*/ 0 h 132287"/>
              <a:gd name="connsiteX2" fmla="*/ 139345 w 139345"/>
              <a:gd name="connsiteY2" fmla="*/ 1 h 132287"/>
              <a:gd name="connsiteX0" fmla="*/ 0 w 197220"/>
              <a:gd name="connsiteY0" fmla="*/ 0 h 17640"/>
              <a:gd name="connsiteX1" fmla="*/ 115751 w 197220"/>
              <a:gd name="connsiteY1" fmla="*/ 17639 h 17640"/>
              <a:gd name="connsiteX2" fmla="*/ 197220 w 197220"/>
              <a:gd name="connsiteY2" fmla="*/ 17640 h 17640"/>
              <a:gd name="connsiteX0" fmla="*/ 0 w 197220"/>
              <a:gd name="connsiteY0" fmla="*/ 79372 h 97012"/>
              <a:gd name="connsiteX1" fmla="*/ 85291 w 197220"/>
              <a:gd name="connsiteY1" fmla="*/ 0 h 97012"/>
              <a:gd name="connsiteX2" fmla="*/ 197220 w 197220"/>
              <a:gd name="connsiteY2" fmla="*/ 97012 h 97012"/>
              <a:gd name="connsiteX0" fmla="*/ 0 w 267279"/>
              <a:gd name="connsiteY0" fmla="*/ 79372 h 79372"/>
              <a:gd name="connsiteX1" fmla="*/ 85291 w 267279"/>
              <a:gd name="connsiteY1" fmla="*/ 0 h 79372"/>
              <a:gd name="connsiteX2" fmla="*/ 267279 w 267279"/>
              <a:gd name="connsiteY2" fmla="*/ 2 h 79372"/>
              <a:gd name="connsiteX0" fmla="*/ 0 w 267279"/>
              <a:gd name="connsiteY0" fmla="*/ 86537 h 86537"/>
              <a:gd name="connsiteX1" fmla="*/ 85291 w 267279"/>
              <a:gd name="connsiteY1" fmla="*/ 7165 h 86537"/>
              <a:gd name="connsiteX2" fmla="*/ 172712 w 267279"/>
              <a:gd name="connsiteY2" fmla="*/ 0 h 86537"/>
              <a:gd name="connsiteX3" fmla="*/ 267279 w 267279"/>
              <a:gd name="connsiteY3" fmla="*/ 7167 h 86537"/>
              <a:gd name="connsiteX0" fmla="*/ 0 w 227680"/>
              <a:gd name="connsiteY0" fmla="*/ 86537 h 86537"/>
              <a:gd name="connsiteX1" fmla="*/ 85291 w 227680"/>
              <a:gd name="connsiteY1" fmla="*/ 7165 h 86537"/>
              <a:gd name="connsiteX2" fmla="*/ 172712 w 227680"/>
              <a:gd name="connsiteY2" fmla="*/ 0 h 86537"/>
              <a:gd name="connsiteX3" fmla="*/ 227680 w 227680"/>
              <a:gd name="connsiteY3" fmla="*/ 68901 h 86537"/>
              <a:gd name="connsiteX0" fmla="*/ 0 w 227680"/>
              <a:gd name="connsiteY0" fmla="*/ 141106 h 141106"/>
              <a:gd name="connsiteX1" fmla="*/ 85291 w 227680"/>
              <a:gd name="connsiteY1" fmla="*/ 0 h 141106"/>
              <a:gd name="connsiteX2" fmla="*/ 172712 w 227680"/>
              <a:gd name="connsiteY2" fmla="*/ 54569 h 141106"/>
              <a:gd name="connsiteX3" fmla="*/ 227680 w 227680"/>
              <a:gd name="connsiteY3" fmla="*/ 123470 h 141106"/>
              <a:gd name="connsiteX0" fmla="*/ 0 w 227680"/>
              <a:gd name="connsiteY0" fmla="*/ 141106 h 141106"/>
              <a:gd name="connsiteX1" fmla="*/ 85291 w 227680"/>
              <a:gd name="connsiteY1" fmla="*/ 0 h 141106"/>
              <a:gd name="connsiteX2" fmla="*/ 163574 w 227680"/>
              <a:gd name="connsiteY2" fmla="*/ 1654 h 141106"/>
              <a:gd name="connsiteX3" fmla="*/ 227680 w 227680"/>
              <a:gd name="connsiteY3" fmla="*/ 123470 h 14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680" h="141106">
                <a:moveTo>
                  <a:pt x="0" y="141106"/>
                </a:moveTo>
                <a:lnTo>
                  <a:pt x="85291" y="0"/>
                </a:lnTo>
                <a:lnTo>
                  <a:pt x="163574" y="1654"/>
                </a:lnTo>
                <a:lnTo>
                  <a:pt x="227680" y="123470"/>
                </a:lnTo>
              </a:path>
            </a:pathLst>
          </a:custGeom>
          <a:noFill/>
          <a:ln w="50800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574083" y="2132475"/>
            <a:ext cx="922070" cy="858359"/>
          </a:xfrm>
          <a:custGeom>
            <a:avLst/>
            <a:gdLst>
              <a:gd name="connsiteX0" fmla="*/ 0 w 105838"/>
              <a:gd name="connsiteY0" fmla="*/ 0 h 529150"/>
              <a:gd name="connsiteX1" fmla="*/ 0 w 105838"/>
              <a:gd name="connsiteY1" fmla="*/ 379224 h 529150"/>
              <a:gd name="connsiteX2" fmla="*/ 105838 w 105838"/>
              <a:gd name="connsiteY2" fmla="*/ 529150 h 529150"/>
              <a:gd name="connsiteX0" fmla="*/ 0 w 142391"/>
              <a:gd name="connsiteY0" fmla="*/ 0 h 537970"/>
              <a:gd name="connsiteX1" fmla="*/ 36553 w 142391"/>
              <a:gd name="connsiteY1" fmla="*/ 388044 h 537970"/>
              <a:gd name="connsiteX2" fmla="*/ 142391 w 142391"/>
              <a:gd name="connsiteY2" fmla="*/ 537970 h 537970"/>
              <a:gd name="connsiteX0" fmla="*/ 0 w 142391"/>
              <a:gd name="connsiteY0" fmla="*/ 0 h 537970"/>
              <a:gd name="connsiteX1" fmla="*/ 73106 w 142391"/>
              <a:gd name="connsiteY1" fmla="*/ 238118 h 537970"/>
              <a:gd name="connsiteX2" fmla="*/ 142391 w 142391"/>
              <a:gd name="connsiteY2" fmla="*/ 537970 h 537970"/>
              <a:gd name="connsiteX0" fmla="*/ 0 w 139345"/>
              <a:gd name="connsiteY0" fmla="*/ 0 h 238118"/>
              <a:gd name="connsiteX1" fmla="*/ 73106 w 139345"/>
              <a:gd name="connsiteY1" fmla="*/ 238118 h 238118"/>
              <a:gd name="connsiteX2" fmla="*/ 139345 w 139345"/>
              <a:gd name="connsiteY2" fmla="*/ 35278 h 238118"/>
              <a:gd name="connsiteX0" fmla="*/ 0 w 139345"/>
              <a:gd name="connsiteY0" fmla="*/ 0 h 35278"/>
              <a:gd name="connsiteX1" fmla="*/ 57876 w 139345"/>
              <a:gd name="connsiteY1" fmla="*/ 35277 h 35278"/>
              <a:gd name="connsiteX2" fmla="*/ 139345 w 139345"/>
              <a:gd name="connsiteY2" fmla="*/ 35278 h 35278"/>
              <a:gd name="connsiteX0" fmla="*/ 0 w 139345"/>
              <a:gd name="connsiteY0" fmla="*/ 132287 h 132287"/>
              <a:gd name="connsiteX1" fmla="*/ 57876 w 139345"/>
              <a:gd name="connsiteY1" fmla="*/ 0 h 132287"/>
              <a:gd name="connsiteX2" fmla="*/ 139345 w 139345"/>
              <a:gd name="connsiteY2" fmla="*/ 1 h 132287"/>
              <a:gd name="connsiteX0" fmla="*/ 0 w 197220"/>
              <a:gd name="connsiteY0" fmla="*/ 0 h 17640"/>
              <a:gd name="connsiteX1" fmla="*/ 115751 w 197220"/>
              <a:gd name="connsiteY1" fmla="*/ 17639 h 17640"/>
              <a:gd name="connsiteX2" fmla="*/ 197220 w 197220"/>
              <a:gd name="connsiteY2" fmla="*/ 17640 h 17640"/>
              <a:gd name="connsiteX0" fmla="*/ 0 w 197220"/>
              <a:gd name="connsiteY0" fmla="*/ 79372 h 97012"/>
              <a:gd name="connsiteX1" fmla="*/ 85291 w 197220"/>
              <a:gd name="connsiteY1" fmla="*/ 0 h 97012"/>
              <a:gd name="connsiteX2" fmla="*/ 197220 w 197220"/>
              <a:gd name="connsiteY2" fmla="*/ 97012 h 97012"/>
              <a:gd name="connsiteX0" fmla="*/ 0 w 267279"/>
              <a:gd name="connsiteY0" fmla="*/ 79372 h 79372"/>
              <a:gd name="connsiteX1" fmla="*/ 85291 w 267279"/>
              <a:gd name="connsiteY1" fmla="*/ 0 h 79372"/>
              <a:gd name="connsiteX2" fmla="*/ 267279 w 267279"/>
              <a:gd name="connsiteY2" fmla="*/ 2 h 79372"/>
              <a:gd name="connsiteX0" fmla="*/ 0 w 267279"/>
              <a:gd name="connsiteY0" fmla="*/ 86537 h 86537"/>
              <a:gd name="connsiteX1" fmla="*/ 85291 w 267279"/>
              <a:gd name="connsiteY1" fmla="*/ 7165 h 86537"/>
              <a:gd name="connsiteX2" fmla="*/ 172712 w 267279"/>
              <a:gd name="connsiteY2" fmla="*/ 0 h 86537"/>
              <a:gd name="connsiteX3" fmla="*/ 267279 w 267279"/>
              <a:gd name="connsiteY3" fmla="*/ 7167 h 86537"/>
              <a:gd name="connsiteX0" fmla="*/ 0 w 227680"/>
              <a:gd name="connsiteY0" fmla="*/ 86537 h 86537"/>
              <a:gd name="connsiteX1" fmla="*/ 85291 w 227680"/>
              <a:gd name="connsiteY1" fmla="*/ 7165 h 86537"/>
              <a:gd name="connsiteX2" fmla="*/ 172712 w 227680"/>
              <a:gd name="connsiteY2" fmla="*/ 0 h 86537"/>
              <a:gd name="connsiteX3" fmla="*/ 227680 w 227680"/>
              <a:gd name="connsiteY3" fmla="*/ 68901 h 86537"/>
              <a:gd name="connsiteX0" fmla="*/ 0 w 227680"/>
              <a:gd name="connsiteY0" fmla="*/ 141106 h 141106"/>
              <a:gd name="connsiteX1" fmla="*/ 85291 w 227680"/>
              <a:gd name="connsiteY1" fmla="*/ 0 h 141106"/>
              <a:gd name="connsiteX2" fmla="*/ 172712 w 227680"/>
              <a:gd name="connsiteY2" fmla="*/ 54569 h 141106"/>
              <a:gd name="connsiteX3" fmla="*/ 227680 w 227680"/>
              <a:gd name="connsiteY3" fmla="*/ 123470 h 141106"/>
              <a:gd name="connsiteX0" fmla="*/ 0 w 227680"/>
              <a:gd name="connsiteY0" fmla="*/ 141106 h 141106"/>
              <a:gd name="connsiteX1" fmla="*/ 85291 w 227680"/>
              <a:gd name="connsiteY1" fmla="*/ 0 h 141106"/>
              <a:gd name="connsiteX2" fmla="*/ 163574 w 227680"/>
              <a:gd name="connsiteY2" fmla="*/ 1654 h 141106"/>
              <a:gd name="connsiteX3" fmla="*/ 227680 w 227680"/>
              <a:gd name="connsiteY3" fmla="*/ 123470 h 141106"/>
              <a:gd name="connsiteX0" fmla="*/ 0 w 148483"/>
              <a:gd name="connsiteY0" fmla="*/ 476235 h 476235"/>
              <a:gd name="connsiteX1" fmla="*/ 6094 w 148483"/>
              <a:gd name="connsiteY1" fmla="*/ 0 h 476235"/>
              <a:gd name="connsiteX2" fmla="*/ 84377 w 148483"/>
              <a:gd name="connsiteY2" fmla="*/ 1654 h 476235"/>
              <a:gd name="connsiteX3" fmla="*/ 148483 w 148483"/>
              <a:gd name="connsiteY3" fmla="*/ 123470 h 476235"/>
              <a:gd name="connsiteX0" fmla="*/ 79972 w 164349"/>
              <a:gd name="connsiteY0" fmla="*/ 899553 h 899553"/>
              <a:gd name="connsiteX1" fmla="*/ 86066 w 164349"/>
              <a:gd name="connsiteY1" fmla="*/ 423318 h 899553"/>
              <a:gd name="connsiteX2" fmla="*/ 164349 w 164349"/>
              <a:gd name="connsiteY2" fmla="*/ 424972 h 899553"/>
              <a:gd name="connsiteX3" fmla="*/ 0 w 164349"/>
              <a:gd name="connsiteY3" fmla="*/ 0 h 899553"/>
              <a:gd name="connsiteX0" fmla="*/ 79972 w 86066"/>
              <a:gd name="connsiteY0" fmla="*/ 899553 h 899553"/>
              <a:gd name="connsiteX1" fmla="*/ 86066 w 86066"/>
              <a:gd name="connsiteY1" fmla="*/ 423318 h 899553"/>
              <a:gd name="connsiteX2" fmla="*/ 36414 w 86066"/>
              <a:gd name="connsiteY2" fmla="*/ 160398 h 899553"/>
              <a:gd name="connsiteX3" fmla="*/ 0 w 86066"/>
              <a:gd name="connsiteY3" fmla="*/ 0 h 899553"/>
              <a:gd name="connsiteX0" fmla="*/ 113479 w 119573"/>
              <a:gd name="connsiteY0" fmla="*/ 1287596 h 1287596"/>
              <a:gd name="connsiteX1" fmla="*/ 119573 w 119573"/>
              <a:gd name="connsiteY1" fmla="*/ 811361 h 1287596"/>
              <a:gd name="connsiteX2" fmla="*/ 69921 w 119573"/>
              <a:gd name="connsiteY2" fmla="*/ 548441 h 1287596"/>
              <a:gd name="connsiteX3" fmla="*/ 0 w 119573"/>
              <a:gd name="connsiteY3" fmla="*/ 0 h 1287596"/>
              <a:gd name="connsiteX0" fmla="*/ 113479 w 119573"/>
              <a:gd name="connsiteY0" fmla="*/ 1287596 h 1287596"/>
              <a:gd name="connsiteX1" fmla="*/ 119573 w 119573"/>
              <a:gd name="connsiteY1" fmla="*/ 811361 h 1287596"/>
              <a:gd name="connsiteX2" fmla="*/ 88197 w 119573"/>
              <a:gd name="connsiteY2" fmla="*/ 504345 h 1287596"/>
              <a:gd name="connsiteX3" fmla="*/ 0 w 119573"/>
              <a:gd name="connsiteY3" fmla="*/ 0 h 1287596"/>
              <a:gd name="connsiteX0" fmla="*/ 113479 w 119573"/>
              <a:gd name="connsiteY0" fmla="*/ 1287596 h 1287596"/>
              <a:gd name="connsiteX1" fmla="*/ 119573 w 119573"/>
              <a:gd name="connsiteY1" fmla="*/ 811361 h 1287596"/>
              <a:gd name="connsiteX2" fmla="*/ 88197 w 119573"/>
              <a:gd name="connsiteY2" fmla="*/ 504345 h 1287596"/>
              <a:gd name="connsiteX3" fmla="*/ 0 w 119573"/>
              <a:gd name="connsiteY3" fmla="*/ 0 h 1287596"/>
              <a:gd name="connsiteX0" fmla="*/ 140894 w 146988"/>
              <a:gd name="connsiteY0" fmla="*/ 1278777 h 1278777"/>
              <a:gd name="connsiteX1" fmla="*/ 146988 w 146988"/>
              <a:gd name="connsiteY1" fmla="*/ 802542 h 1278777"/>
              <a:gd name="connsiteX2" fmla="*/ 115612 w 146988"/>
              <a:gd name="connsiteY2" fmla="*/ 495526 h 1278777"/>
              <a:gd name="connsiteX3" fmla="*/ 0 w 146988"/>
              <a:gd name="connsiteY3" fmla="*/ 0 h 1278777"/>
              <a:gd name="connsiteX0" fmla="*/ 140894 w 146988"/>
              <a:gd name="connsiteY0" fmla="*/ 1278777 h 1278777"/>
              <a:gd name="connsiteX1" fmla="*/ 146988 w 146988"/>
              <a:gd name="connsiteY1" fmla="*/ 802542 h 1278777"/>
              <a:gd name="connsiteX2" fmla="*/ 115612 w 146988"/>
              <a:gd name="connsiteY2" fmla="*/ 495526 h 1278777"/>
              <a:gd name="connsiteX3" fmla="*/ 0 w 146988"/>
              <a:gd name="connsiteY3" fmla="*/ 0 h 1278777"/>
              <a:gd name="connsiteX0" fmla="*/ 182485 w 188579"/>
              <a:gd name="connsiteY0" fmla="*/ 996707 h 996707"/>
              <a:gd name="connsiteX1" fmla="*/ 188579 w 188579"/>
              <a:gd name="connsiteY1" fmla="*/ 520472 h 996707"/>
              <a:gd name="connsiteX2" fmla="*/ 157203 w 188579"/>
              <a:gd name="connsiteY2" fmla="*/ 213456 h 996707"/>
              <a:gd name="connsiteX3" fmla="*/ 0 w 188579"/>
              <a:gd name="connsiteY3" fmla="*/ 80910 h 996707"/>
              <a:gd name="connsiteX0" fmla="*/ 182485 w 182485"/>
              <a:gd name="connsiteY0" fmla="*/ 996707 h 996707"/>
              <a:gd name="connsiteX1" fmla="*/ 157203 w 182485"/>
              <a:gd name="connsiteY1" fmla="*/ 213456 h 996707"/>
              <a:gd name="connsiteX2" fmla="*/ 0 w 182485"/>
              <a:gd name="connsiteY2" fmla="*/ 80910 h 996707"/>
              <a:gd name="connsiteX0" fmla="*/ 182485 w 182485"/>
              <a:gd name="connsiteY0" fmla="*/ 1082990 h 1082990"/>
              <a:gd name="connsiteX1" fmla="*/ 133695 w 182485"/>
              <a:gd name="connsiteY1" fmla="*/ 174573 h 1082990"/>
              <a:gd name="connsiteX2" fmla="*/ 0 w 182485"/>
              <a:gd name="connsiteY2" fmla="*/ 167193 h 1082990"/>
              <a:gd name="connsiteX0" fmla="*/ 182485 w 182485"/>
              <a:gd name="connsiteY0" fmla="*/ 1082990 h 1082990"/>
              <a:gd name="connsiteX1" fmla="*/ 133695 w 182485"/>
              <a:gd name="connsiteY1" fmla="*/ 174573 h 1082990"/>
              <a:gd name="connsiteX2" fmla="*/ 0 w 182485"/>
              <a:gd name="connsiteY2" fmla="*/ 167193 h 1082990"/>
              <a:gd name="connsiteX0" fmla="*/ 182485 w 182485"/>
              <a:gd name="connsiteY0" fmla="*/ 1038493 h 1038493"/>
              <a:gd name="connsiteX1" fmla="*/ 133695 w 182485"/>
              <a:gd name="connsiteY1" fmla="*/ 130076 h 1038493"/>
              <a:gd name="connsiteX2" fmla="*/ 0 w 182485"/>
              <a:gd name="connsiteY2" fmla="*/ 122696 h 1038493"/>
              <a:gd name="connsiteX0" fmla="*/ 182485 w 182485"/>
              <a:gd name="connsiteY0" fmla="*/ 1106754 h 1106754"/>
              <a:gd name="connsiteX1" fmla="*/ 133695 w 182485"/>
              <a:gd name="connsiteY1" fmla="*/ 198337 h 1106754"/>
              <a:gd name="connsiteX2" fmla="*/ 0 w 182485"/>
              <a:gd name="connsiteY2" fmla="*/ 190957 h 1106754"/>
              <a:gd name="connsiteX0" fmla="*/ 182485 w 182485"/>
              <a:gd name="connsiteY0" fmla="*/ 1159581 h 1159581"/>
              <a:gd name="connsiteX1" fmla="*/ 137312 w 182485"/>
              <a:gd name="connsiteY1" fmla="*/ 163549 h 1159581"/>
              <a:gd name="connsiteX2" fmla="*/ 0 w 182485"/>
              <a:gd name="connsiteY2" fmla="*/ 243784 h 1159581"/>
              <a:gd name="connsiteX0" fmla="*/ 182485 w 182485"/>
              <a:gd name="connsiteY0" fmla="*/ 1175923 h 1175923"/>
              <a:gd name="connsiteX1" fmla="*/ 137312 w 182485"/>
              <a:gd name="connsiteY1" fmla="*/ 179891 h 1175923"/>
              <a:gd name="connsiteX2" fmla="*/ 0 w 182485"/>
              <a:gd name="connsiteY2" fmla="*/ 260126 h 1175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485" h="1175923">
                <a:moveTo>
                  <a:pt x="182485" y="1175923"/>
                </a:moveTo>
                <a:cubicBezTo>
                  <a:pt x="177218" y="1012746"/>
                  <a:pt x="174959" y="457690"/>
                  <a:pt x="137312" y="179891"/>
                </a:cubicBezTo>
                <a:cubicBezTo>
                  <a:pt x="72221" y="-154941"/>
                  <a:pt x="43866" y="40228"/>
                  <a:pt x="0" y="260126"/>
                </a:cubicBezTo>
              </a:path>
            </a:pathLst>
          </a:custGeom>
          <a:noFill/>
          <a:ln w="50800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reeform 28"/>
          <p:cNvSpPr/>
          <p:nvPr/>
        </p:nvSpPr>
        <p:spPr>
          <a:xfrm flipH="1">
            <a:off x="3161942" y="2275662"/>
            <a:ext cx="320165" cy="60080"/>
          </a:xfrm>
          <a:custGeom>
            <a:avLst/>
            <a:gdLst>
              <a:gd name="connsiteX0" fmla="*/ 0 w 105838"/>
              <a:gd name="connsiteY0" fmla="*/ 0 h 529150"/>
              <a:gd name="connsiteX1" fmla="*/ 0 w 105838"/>
              <a:gd name="connsiteY1" fmla="*/ 379224 h 529150"/>
              <a:gd name="connsiteX2" fmla="*/ 105838 w 105838"/>
              <a:gd name="connsiteY2" fmla="*/ 529150 h 529150"/>
              <a:gd name="connsiteX0" fmla="*/ 0 w 142391"/>
              <a:gd name="connsiteY0" fmla="*/ 0 h 537970"/>
              <a:gd name="connsiteX1" fmla="*/ 36553 w 142391"/>
              <a:gd name="connsiteY1" fmla="*/ 388044 h 537970"/>
              <a:gd name="connsiteX2" fmla="*/ 142391 w 142391"/>
              <a:gd name="connsiteY2" fmla="*/ 537970 h 537970"/>
              <a:gd name="connsiteX0" fmla="*/ 0 w 142391"/>
              <a:gd name="connsiteY0" fmla="*/ 0 h 537970"/>
              <a:gd name="connsiteX1" fmla="*/ 73106 w 142391"/>
              <a:gd name="connsiteY1" fmla="*/ 238118 h 537970"/>
              <a:gd name="connsiteX2" fmla="*/ 142391 w 142391"/>
              <a:gd name="connsiteY2" fmla="*/ 537970 h 537970"/>
              <a:gd name="connsiteX0" fmla="*/ 0 w 139345"/>
              <a:gd name="connsiteY0" fmla="*/ 0 h 238118"/>
              <a:gd name="connsiteX1" fmla="*/ 73106 w 139345"/>
              <a:gd name="connsiteY1" fmla="*/ 238118 h 238118"/>
              <a:gd name="connsiteX2" fmla="*/ 139345 w 139345"/>
              <a:gd name="connsiteY2" fmla="*/ 35278 h 238118"/>
              <a:gd name="connsiteX0" fmla="*/ 0 w 139345"/>
              <a:gd name="connsiteY0" fmla="*/ 0 h 35278"/>
              <a:gd name="connsiteX1" fmla="*/ 57876 w 139345"/>
              <a:gd name="connsiteY1" fmla="*/ 35277 h 35278"/>
              <a:gd name="connsiteX2" fmla="*/ 139345 w 139345"/>
              <a:gd name="connsiteY2" fmla="*/ 35278 h 35278"/>
              <a:gd name="connsiteX0" fmla="*/ 0 w 139345"/>
              <a:gd name="connsiteY0" fmla="*/ 132287 h 132287"/>
              <a:gd name="connsiteX1" fmla="*/ 57876 w 139345"/>
              <a:gd name="connsiteY1" fmla="*/ 0 h 132287"/>
              <a:gd name="connsiteX2" fmla="*/ 139345 w 139345"/>
              <a:gd name="connsiteY2" fmla="*/ 1 h 132287"/>
              <a:gd name="connsiteX0" fmla="*/ 0 w 197220"/>
              <a:gd name="connsiteY0" fmla="*/ 0 h 17640"/>
              <a:gd name="connsiteX1" fmla="*/ 115751 w 197220"/>
              <a:gd name="connsiteY1" fmla="*/ 17639 h 17640"/>
              <a:gd name="connsiteX2" fmla="*/ 197220 w 197220"/>
              <a:gd name="connsiteY2" fmla="*/ 17640 h 17640"/>
              <a:gd name="connsiteX0" fmla="*/ 0 w 197220"/>
              <a:gd name="connsiteY0" fmla="*/ 79372 h 97012"/>
              <a:gd name="connsiteX1" fmla="*/ 85291 w 197220"/>
              <a:gd name="connsiteY1" fmla="*/ 0 h 97012"/>
              <a:gd name="connsiteX2" fmla="*/ 197220 w 197220"/>
              <a:gd name="connsiteY2" fmla="*/ 97012 h 97012"/>
              <a:gd name="connsiteX0" fmla="*/ 0 w 267279"/>
              <a:gd name="connsiteY0" fmla="*/ 79372 h 79372"/>
              <a:gd name="connsiteX1" fmla="*/ 85291 w 267279"/>
              <a:gd name="connsiteY1" fmla="*/ 0 h 79372"/>
              <a:gd name="connsiteX2" fmla="*/ 267279 w 267279"/>
              <a:gd name="connsiteY2" fmla="*/ 2 h 79372"/>
              <a:gd name="connsiteX0" fmla="*/ 0 w 267279"/>
              <a:gd name="connsiteY0" fmla="*/ 86537 h 86537"/>
              <a:gd name="connsiteX1" fmla="*/ 85291 w 267279"/>
              <a:gd name="connsiteY1" fmla="*/ 7165 h 86537"/>
              <a:gd name="connsiteX2" fmla="*/ 172712 w 267279"/>
              <a:gd name="connsiteY2" fmla="*/ 0 h 86537"/>
              <a:gd name="connsiteX3" fmla="*/ 267279 w 267279"/>
              <a:gd name="connsiteY3" fmla="*/ 7167 h 86537"/>
              <a:gd name="connsiteX0" fmla="*/ 0 w 227680"/>
              <a:gd name="connsiteY0" fmla="*/ 86537 h 86537"/>
              <a:gd name="connsiteX1" fmla="*/ 85291 w 227680"/>
              <a:gd name="connsiteY1" fmla="*/ 7165 h 86537"/>
              <a:gd name="connsiteX2" fmla="*/ 172712 w 227680"/>
              <a:gd name="connsiteY2" fmla="*/ 0 h 86537"/>
              <a:gd name="connsiteX3" fmla="*/ 227680 w 227680"/>
              <a:gd name="connsiteY3" fmla="*/ 68901 h 86537"/>
              <a:gd name="connsiteX0" fmla="*/ 0 w 227680"/>
              <a:gd name="connsiteY0" fmla="*/ 141106 h 141106"/>
              <a:gd name="connsiteX1" fmla="*/ 85291 w 227680"/>
              <a:gd name="connsiteY1" fmla="*/ 0 h 141106"/>
              <a:gd name="connsiteX2" fmla="*/ 172712 w 227680"/>
              <a:gd name="connsiteY2" fmla="*/ 54569 h 141106"/>
              <a:gd name="connsiteX3" fmla="*/ 227680 w 227680"/>
              <a:gd name="connsiteY3" fmla="*/ 123470 h 141106"/>
              <a:gd name="connsiteX0" fmla="*/ 0 w 227680"/>
              <a:gd name="connsiteY0" fmla="*/ 141106 h 141106"/>
              <a:gd name="connsiteX1" fmla="*/ 85291 w 227680"/>
              <a:gd name="connsiteY1" fmla="*/ 0 h 141106"/>
              <a:gd name="connsiteX2" fmla="*/ 163574 w 227680"/>
              <a:gd name="connsiteY2" fmla="*/ 1654 h 141106"/>
              <a:gd name="connsiteX3" fmla="*/ 227680 w 227680"/>
              <a:gd name="connsiteY3" fmla="*/ 123470 h 141106"/>
              <a:gd name="connsiteX0" fmla="*/ 0 w 148483"/>
              <a:gd name="connsiteY0" fmla="*/ 476235 h 476235"/>
              <a:gd name="connsiteX1" fmla="*/ 6094 w 148483"/>
              <a:gd name="connsiteY1" fmla="*/ 0 h 476235"/>
              <a:gd name="connsiteX2" fmla="*/ 84377 w 148483"/>
              <a:gd name="connsiteY2" fmla="*/ 1654 h 476235"/>
              <a:gd name="connsiteX3" fmla="*/ 148483 w 148483"/>
              <a:gd name="connsiteY3" fmla="*/ 123470 h 476235"/>
              <a:gd name="connsiteX0" fmla="*/ 79972 w 164349"/>
              <a:gd name="connsiteY0" fmla="*/ 899553 h 899553"/>
              <a:gd name="connsiteX1" fmla="*/ 86066 w 164349"/>
              <a:gd name="connsiteY1" fmla="*/ 423318 h 899553"/>
              <a:gd name="connsiteX2" fmla="*/ 164349 w 164349"/>
              <a:gd name="connsiteY2" fmla="*/ 424972 h 899553"/>
              <a:gd name="connsiteX3" fmla="*/ 0 w 164349"/>
              <a:gd name="connsiteY3" fmla="*/ 0 h 899553"/>
              <a:gd name="connsiteX0" fmla="*/ 79972 w 86066"/>
              <a:gd name="connsiteY0" fmla="*/ 899553 h 899553"/>
              <a:gd name="connsiteX1" fmla="*/ 86066 w 86066"/>
              <a:gd name="connsiteY1" fmla="*/ 423318 h 899553"/>
              <a:gd name="connsiteX2" fmla="*/ 36414 w 86066"/>
              <a:gd name="connsiteY2" fmla="*/ 160398 h 899553"/>
              <a:gd name="connsiteX3" fmla="*/ 0 w 86066"/>
              <a:gd name="connsiteY3" fmla="*/ 0 h 899553"/>
              <a:gd name="connsiteX0" fmla="*/ 113479 w 119573"/>
              <a:gd name="connsiteY0" fmla="*/ 1287596 h 1287596"/>
              <a:gd name="connsiteX1" fmla="*/ 119573 w 119573"/>
              <a:gd name="connsiteY1" fmla="*/ 811361 h 1287596"/>
              <a:gd name="connsiteX2" fmla="*/ 69921 w 119573"/>
              <a:gd name="connsiteY2" fmla="*/ 548441 h 1287596"/>
              <a:gd name="connsiteX3" fmla="*/ 0 w 119573"/>
              <a:gd name="connsiteY3" fmla="*/ 0 h 1287596"/>
              <a:gd name="connsiteX0" fmla="*/ 113479 w 119573"/>
              <a:gd name="connsiteY0" fmla="*/ 1287596 h 1287596"/>
              <a:gd name="connsiteX1" fmla="*/ 119573 w 119573"/>
              <a:gd name="connsiteY1" fmla="*/ 811361 h 1287596"/>
              <a:gd name="connsiteX2" fmla="*/ 88197 w 119573"/>
              <a:gd name="connsiteY2" fmla="*/ 504345 h 1287596"/>
              <a:gd name="connsiteX3" fmla="*/ 0 w 119573"/>
              <a:gd name="connsiteY3" fmla="*/ 0 h 1287596"/>
              <a:gd name="connsiteX0" fmla="*/ 113479 w 119573"/>
              <a:gd name="connsiteY0" fmla="*/ 1287596 h 1287596"/>
              <a:gd name="connsiteX1" fmla="*/ 119573 w 119573"/>
              <a:gd name="connsiteY1" fmla="*/ 811361 h 1287596"/>
              <a:gd name="connsiteX2" fmla="*/ 88197 w 119573"/>
              <a:gd name="connsiteY2" fmla="*/ 504345 h 1287596"/>
              <a:gd name="connsiteX3" fmla="*/ 0 w 119573"/>
              <a:gd name="connsiteY3" fmla="*/ 0 h 1287596"/>
              <a:gd name="connsiteX0" fmla="*/ 140894 w 146988"/>
              <a:gd name="connsiteY0" fmla="*/ 1278777 h 1278777"/>
              <a:gd name="connsiteX1" fmla="*/ 146988 w 146988"/>
              <a:gd name="connsiteY1" fmla="*/ 802542 h 1278777"/>
              <a:gd name="connsiteX2" fmla="*/ 115612 w 146988"/>
              <a:gd name="connsiteY2" fmla="*/ 495526 h 1278777"/>
              <a:gd name="connsiteX3" fmla="*/ 0 w 146988"/>
              <a:gd name="connsiteY3" fmla="*/ 0 h 1278777"/>
              <a:gd name="connsiteX0" fmla="*/ 570389 w 576483"/>
              <a:gd name="connsiteY0" fmla="*/ 987745 h 987745"/>
              <a:gd name="connsiteX1" fmla="*/ 576483 w 576483"/>
              <a:gd name="connsiteY1" fmla="*/ 511510 h 987745"/>
              <a:gd name="connsiteX2" fmla="*/ 545107 w 576483"/>
              <a:gd name="connsiteY2" fmla="*/ 204494 h 987745"/>
              <a:gd name="connsiteX3" fmla="*/ 0 w 576483"/>
              <a:gd name="connsiteY3" fmla="*/ 0 h 987745"/>
              <a:gd name="connsiteX0" fmla="*/ 570389 w 576483"/>
              <a:gd name="connsiteY0" fmla="*/ 987745 h 987745"/>
              <a:gd name="connsiteX1" fmla="*/ 576483 w 576483"/>
              <a:gd name="connsiteY1" fmla="*/ 511510 h 987745"/>
              <a:gd name="connsiteX2" fmla="*/ 264869 w 576483"/>
              <a:gd name="connsiteY2" fmla="*/ 239771 h 987745"/>
              <a:gd name="connsiteX3" fmla="*/ 0 w 576483"/>
              <a:gd name="connsiteY3" fmla="*/ 0 h 987745"/>
              <a:gd name="connsiteX0" fmla="*/ 570389 w 576483"/>
              <a:gd name="connsiteY0" fmla="*/ 987745 h 987745"/>
              <a:gd name="connsiteX1" fmla="*/ 576483 w 576483"/>
              <a:gd name="connsiteY1" fmla="*/ 511510 h 987745"/>
              <a:gd name="connsiteX2" fmla="*/ 264869 w 576483"/>
              <a:gd name="connsiteY2" fmla="*/ 239771 h 987745"/>
              <a:gd name="connsiteX3" fmla="*/ 0 w 576483"/>
              <a:gd name="connsiteY3" fmla="*/ 0 h 987745"/>
              <a:gd name="connsiteX0" fmla="*/ 570389 w 576483"/>
              <a:gd name="connsiteY0" fmla="*/ 987745 h 987745"/>
              <a:gd name="connsiteX1" fmla="*/ 576483 w 576483"/>
              <a:gd name="connsiteY1" fmla="*/ 511510 h 987745"/>
              <a:gd name="connsiteX2" fmla="*/ 85151 w 576483"/>
              <a:gd name="connsiteY2" fmla="*/ 28111 h 987745"/>
              <a:gd name="connsiteX3" fmla="*/ 0 w 576483"/>
              <a:gd name="connsiteY3" fmla="*/ 0 h 987745"/>
              <a:gd name="connsiteX0" fmla="*/ 570389 w 570396"/>
              <a:gd name="connsiteY0" fmla="*/ 1172949 h 1172949"/>
              <a:gd name="connsiteX1" fmla="*/ 180494 w 570396"/>
              <a:gd name="connsiteY1" fmla="*/ 0 h 1172949"/>
              <a:gd name="connsiteX2" fmla="*/ 85151 w 570396"/>
              <a:gd name="connsiteY2" fmla="*/ 213315 h 1172949"/>
              <a:gd name="connsiteX3" fmla="*/ 0 w 570396"/>
              <a:gd name="connsiteY3" fmla="*/ 185204 h 1172949"/>
              <a:gd name="connsiteX0" fmla="*/ 180494 w 180494"/>
              <a:gd name="connsiteY0" fmla="*/ 0 h 250341"/>
              <a:gd name="connsiteX1" fmla="*/ 85151 w 180494"/>
              <a:gd name="connsiteY1" fmla="*/ 213315 h 250341"/>
              <a:gd name="connsiteX2" fmla="*/ 0 w 180494"/>
              <a:gd name="connsiteY2" fmla="*/ 185204 h 250341"/>
              <a:gd name="connsiteX0" fmla="*/ 408949 w 408949"/>
              <a:gd name="connsiteY0" fmla="*/ 0 h 462001"/>
              <a:gd name="connsiteX1" fmla="*/ 85151 w 408949"/>
              <a:gd name="connsiteY1" fmla="*/ 424975 h 462001"/>
              <a:gd name="connsiteX2" fmla="*/ 0 w 408949"/>
              <a:gd name="connsiteY2" fmla="*/ 396864 h 462001"/>
              <a:gd name="connsiteX0" fmla="*/ 323798 w 323798"/>
              <a:gd name="connsiteY0" fmla="*/ 0 h 424975"/>
              <a:gd name="connsiteX1" fmla="*/ 0 w 323798"/>
              <a:gd name="connsiteY1" fmla="*/ 424975 h 424975"/>
              <a:gd name="connsiteX0" fmla="*/ 77067 w 77067"/>
              <a:gd name="connsiteY0" fmla="*/ 0 h 98666"/>
              <a:gd name="connsiteX1" fmla="*/ 0 w 77067"/>
              <a:gd name="connsiteY1" fmla="*/ 98666 h 98666"/>
              <a:gd name="connsiteX0" fmla="*/ 74021 w 74021"/>
              <a:gd name="connsiteY0" fmla="*/ 0 h 63389"/>
              <a:gd name="connsiteX1" fmla="*/ 0 w 74021"/>
              <a:gd name="connsiteY1" fmla="*/ 63389 h 63389"/>
              <a:gd name="connsiteX0" fmla="*/ 70975 w 70975"/>
              <a:gd name="connsiteY0" fmla="*/ 86537 h 86537"/>
              <a:gd name="connsiteX1" fmla="*/ 0 w 70975"/>
              <a:gd name="connsiteY1" fmla="*/ 0 h 86537"/>
              <a:gd name="connsiteX0" fmla="*/ 110574 w 110574"/>
              <a:gd name="connsiteY0" fmla="*/ 60080 h 60080"/>
              <a:gd name="connsiteX1" fmla="*/ 0 w 110574"/>
              <a:gd name="connsiteY1" fmla="*/ 0 h 6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574" h="60080">
                <a:moveTo>
                  <a:pt x="110574" y="60080"/>
                </a:moveTo>
                <a:lnTo>
                  <a:pt x="0" y="0"/>
                </a:lnTo>
              </a:path>
            </a:pathLst>
          </a:custGeom>
          <a:noFill/>
          <a:ln w="50800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Freeform 29"/>
          <p:cNvSpPr/>
          <p:nvPr/>
        </p:nvSpPr>
        <p:spPr>
          <a:xfrm flipH="1">
            <a:off x="5181600" y="891980"/>
            <a:ext cx="412287" cy="145889"/>
          </a:xfrm>
          <a:custGeom>
            <a:avLst/>
            <a:gdLst>
              <a:gd name="connsiteX0" fmla="*/ 0 w 105838"/>
              <a:gd name="connsiteY0" fmla="*/ 0 h 529150"/>
              <a:gd name="connsiteX1" fmla="*/ 0 w 105838"/>
              <a:gd name="connsiteY1" fmla="*/ 379224 h 529150"/>
              <a:gd name="connsiteX2" fmla="*/ 105838 w 105838"/>
              <a:gd name="connsiteY2" fmla="*/ 529150 h 529150"/>
              <a:gd name="connsiteX0" fmla="*/ 0 w 142391"/>
              <a:gd name="connsiteY0" fmla="*/ 0 h 537970"/>
              <a:gd name="connsiteX1" fmla="*/ 36553 w 142391"/>
              <a:gd name="connsiteY1" fmla="*/ 388044 h 537970"/>
              <a:gd name="connsiteX2" fmla="*/ 142391 w 142391"/>
              <a:gd name="connsiteY2" fmla="*/ 537970 h 537970"/>
              <a:gd name="connsiteX0" fmla="*/ 0 w 142391"/>
              <a:gd name="connsiteY0" fmla="*/ 0 h 537970"/>
              <a:gd name="connsiteX1" fmla="*/ 73106 w 142391"/>
              <a:gd name="connsiteY1" fmla="*/ 238118 h 537970"/>
              <a:gd name="connsiteX2" fmla="*/ 142391 w 142391"/>
              <a:gd name="connsiteY2" fmla="*/ 537970 h 537970"/>
              <a:gd name="connsiteX0" fmla="*/ 0 w 139345"/>
              <a:gd name="connsiteY0" fmla="*/ 0 h 238118"/>
              <a:gd name="connsiteX1" fmla="*/ 73106 w 139345"/>
              <a:gd name="connsiteY1" fmla="*/ 238118 h 238118"/>
              <a:gd name="connsiteX2" fmla="*/ 139345 w 139345"/>
              <a:gd name="connsiteY2" fmla="*/ 35278 h 238118"/>
              <a:gd name="connsiteX0" fmla="*/ 0 w 139345"/>
              <a:gd name="connsiteY0" fmla="*/ 0 h 35278"/>
              <a:gd name="connsiteX1" fmla="*/ 57876 w 139345"/>
              <a:gd name="connsiteY1" fmla="*/ 35277 h 35278"/>
              <a:gd name="connsiteX2" fmla="*/ 139345 w 139345"/>
              <a:gd name="connsiteY2" fmla="*/ 35278 h 35278"/>
              <a:gd name="connsiteX0" fmla="*/ 0 w 139345"/>
              <a:gd name="connsiteY0" fmla="*/ 132287 h 132287"/>
              <a:gd name="connsiteX1" fmla="*/ 57876 w 139345"/>
              <a:gd name="connsiteY1" fmla="*/ 0 h 132287"/>
              <a:gd name="connsiteX2" fmla="*/ 139345 w 139345"/>
              <a:gd name="connsiteY2" fmla="*/ 1 h 132287"/>
              <a:gd name="connsiteX0" fmla="*/ 0 w 197220"/>
              <a:gd name="connsiteY0" fmla="*/ 0 h 17640"/>
              <a:gd name="connsiteX1" fmla="*/ 115751 w 197220"/>
              <a:gd name="connsiteY1" fmla="*/ 17639 h 17640"/>
              <a:gd name="connsiteX2" fmla="*/ 197220 w 197220"/>
              <a:gd name="connsiteY2" fmla="*/ 17640 h 17640"/>
              <a:gd name="connsiteX0" fmla="*/ 0 w 197220"/>
              <a:gd name="connsiteY0" fmla="*/ 79372 h 97012"/>
              <a:gd name="connsiteX1" fmla="*/ 85291 w 197220"/>
              <a:gd name="connsiteY1" fmla="*/ 0 h 97012"/>
              <a:gd name="connsiteX2" fmla="*/ 197220 w 197220"/>
              <a:gd name="connsiteY2" fmla="*/ 97012 h 97012"/>
              <a:gd name="connsiteX0" fmla="*/ 0 w 267279"/>
              <a:gd name="connsiteY0" fmla="*/ 79372 h 79372"/>
              <a:gd name="connsiteX1" fmla="*/ 85291 w 267279"/>
              <a:gd name="connsiteY1" fmla="*/ 0 h 79372"/>
              <a:gd name="connsiteX2" fmla="*/ 267279 w 267279"/>
              <a:gd name="connsiteY2" fmla="*/ 2 h 79372"/>
              <a:gd name="connsiteX0" fmla="*/ 0 w 267279"/>
              <a:gd name="connsiteY0" fmla="*/ 86537 h 86537"/>
              <a:gd name="connsiteX1" fmla="*/ 85291 w 267279"/>
              <a:gd name="connsiteY1" fmla="*/ 7165 h 86537"/>
              <a:gd name="connsiteX2" fmla="*/ 172712 w 267279"/>
              <a:gd name="connsiteY2" fmla="*/ 0 h 86537"/>
              <a:gd name="connsiteX3" fmla="*/ 267279 w 267279"/>
              <a:gd name="connsiteY3" fmla="*/ 7167 h 86537"/>
              <a:gd name="connsiteX0" fmla="*/ 0 w 227680"/>
              <a:gd name="connsiteY0" fmla="*/ 86537 h 86537"/>
              <a:gd name="connsiteX1" fmla="*/ 85291 w 227680"/>
              <a:gd name="connsiteY1" fmla="*/ 7165 h 86537"/>
              <a:gd name="connsiteX2" fmla="*/ 172712 w 227680"/>
              <a:gd name="connsiteY2" fmla="*/ 0 h 86537"/>
              <a:gd name="connsiteX3" fmla="*/ 227680 w 227680"/>
              <a:gd name="connsiteY3" fmla="*/ 68901 h 86537"/>
              <a:gd name="connsiteX0" fmla="*/ 0 w 227680"/>
              <a:gd name="connsiteY0" fmla="*/ 141106 h 141106"/>
              <a:gd name="connsiteX1" fmla="*/ 85291 w 227680"/>
              <a:gd name="connsiteY1" fmla="*/ 0 h 141106"/>
              <a:gd name="connsiteX2" fmla="*/ 172712 w 227680"/>
              <a:gd name="connsiteY2" fmla="*/ 54569 h 141106"/>
              <a:gd name="connsiteX3" fmla="*/ 227680 w 227680"/>
              <a:gd name="connsiteY3" fmla="*/ 123470 h 141106"/>
              <a:gd name="connsiteX0" fmla="*/ 0 w 227680"/>
              <a:gd name="connsiteY0" fmla="*/ 141106 h 141106"/>
              <a:gd name="connsiteX1" fmla="*/ 85291 w 227680"/>
              <a:gd name="connsiteY1" fmla="*/ 0 h 141106"/>
              <a:gd name="connsiteX2" fmla="*/ 163574 w 227680"/>
              <a:gd name="connsiteY2" fmla="*/ 1654 h 141106"/>
              <a:gd name="connsiteX3" fmla="*/ 227680 w 227680"/>
              <a:gd name="connsiteY3" fmla="*/ 123470 h 141106"/>
              <a:gd name="connsiteX0" fmla="*/ 0 w 227680"/>
              <a:gd name="connsiteY0" fmla="*/ 163525 h 163525"/>
              <a:gd name="connsiteX1" fmla="*/ 85291 w 227680"/>
              <a:gd name="connsiteY1" fmla="*/ 22419 h 163525"/>
              <a:gd name="connsiteX2" fmla="*/ 163574 w 227680"/>
              <a:gd name="connsiteY2" fmla="*/ 24073 h 163525"/>
              <a:gd name="connsiteX3" fmla="*/ 227680 w 227680"/>
              <a:gd name="connsiteY3" fmla="*/ 145889 h 163525"/>
              <a:gd name="connsiteX0" fmla="*/ 0 w 142389"/>
              <a:gd name="connsiteY0" fmla="*/ 22419 h 145889"/>
              <a:gd name="connsiteX1" fmla="*/ 78283 w 142389"/>
              <a:gd name="connsiteY1" fmla="*/ 24073 h 145889"/>
              <a:gd name="connsiteX2" fmla="*/ 142389 w 142389"/>
              <a:gd name="connsiteY2" fmla="*/ 145889 h 145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389" h="145889">
                <a:moveTo>
                  <a:pt x="0" y="22419"/>
                </a:moveTo>
                <a:cubicBezTo>
                  <a:pt x="26094" y="22970"/>
                  <a:pt x="18682" y="-29393"/>
                  <a:pt x="78283" y="24073"/>
                </a:cubicBezTo>
                <a:lnTo>
                  <a:pt x="142389" y="145889"/>
                </a:lnTo>
              </a:path>
            </a:pathLst>
          </a:custGeom>
          <a:noFill/>
          <a:ln w="50800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3962400" y="228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latin typeface="Arial"/>
                <a:cs typeface="Arial"/>
              </a:rPr>
              <a:t>Frenchman Bay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-76200" y="33528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Arial"/>
                <a:ea typeface="ＭＳ Ｐゴシック" charset="0"/>
                <a:cs typeface="Arial"/>
              </a:rPr>
              <a:t>Rockland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457200" y="1524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1600" dirty="0" err="1">
                <a:solidFill>
                  <a:prstClr val="white"/>
                </a:solidFill>
                <a:latin typeface="Arial"/>
                <a:ea typeface="ＭＳ Ｐゴシック" charset="0"/>
                <a:cs typeface="Arial"/>
              </a:rPr>
              <a:t>Islesboro</a:t>
            </a:r>
            <a:endParaRPr lang="en-US" sz="1600" dirty="0">
              <a:solidFill>
                <a:prstClr val="white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1600200" y="28956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1600" dirty="0" err="1">
                <a:solidFill>
                  <a:prstClr val="white"/>
                </a:solidFill>
                <a:latin typeface="Arial"/>
                <a:ea typeface="ＭＳ Ｐゴシック" charset="0"/>
                <a:cs typeface="Arial"/>
              </a:rPr>
              <a:t>Vinalhaven</a:t>
            </a:r>
            <a:endParaRPr lang="en-US" sz="1600" dirty="0">
              <a:solidFill>
                <a:prstClr val="white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67400" y="76021"/>
            <a:ext cx="31242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Captain Albert </a:t>
            </a:r>
            <a:r>
              <a:rPr lang="en-US" dirty="0" smtClean="0">
                <a:solidFill>
                  <a:prstClr val="white"/>
                </a:solidFill>
                <a:latin typeface="Arial"/>
                <a:cs typeface="Arial"/>
              </a:rPr>
              <a:t>Gray</a:t>
            </a:r>
            <a:br>
              <a:rPr lang="en-US" dirty="0" smtClean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prstClr val="white"/>
                </a:solidFill>
                <a:latin typeface="Arial"/>
                <a:cs typeface="Arial"/>
              </a:rPr>
              <a:t>12 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miles </a:t>
            </a:r>
            <a:r>
              <a:rPr lang="en-US" dirty="0" smtClean="0">
                <a:solidFill>
                  <a:prstClr val="white"/>
                </a:solidFill>
                <a:latin typeface="Arial"/>
                <a:cs typeface="Arial"/>
              </a:rPr>
              <a:t>by 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ice from </a:t>
            </a:r>
            <a:r>
              <a:rPr lang="en-US" dirty="0" err="1">
                <a:solidFill>
                  <a:prstClr val="white"/>
                </a:solidFill>
                <a:latin typeface="Arial"/>
                <a:cs typeface="Arial"/>
              </a:rPr>
              <a:t>Harborside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 to Belfast in </a:t>
            </a:r>
            <a:r>
              <a:rPr lang="en-US" dirty="0" smtClean="0">
                <a:solidFill>
                  <a:prstClr val="white"/>
                </a:solidFill>
                <a:latin typeface="Arial"/>
                <a:cs typeface="Arial"/>
              </a:rPr>
              <a:t>a 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Ford Pathfinder</a:t>
            </a:r>
          </a:p>
        </p:txBody>
      </p:sp>
      <p:sp>
        <p:nvSpPr>
          <p:cNvPr id="36" name="Freeform 35"/>
          <p:cNvSpPr/>
          <p:nvPr/>
        </p:nvSpPr>
        <p:spPr>
          <a:xfrm flipH="1">
            <a:off x="3581400" y="1704749"/>
            <a:ext cx="448087" cy="200251"/>
          </a:xfrm>
          <a:custGeom>
            <a:avLst/>
            <a:gdLst>
              <a:gd name="connsiteX0" fmla="*/ 0 w 105838"/>
              <a:gd name="connsiteY0" fmla="*/ 0 h 529150"/>
              <a:gd name="connsiteX1" fmla="*/ 0 w 105838"/>
              <a:gd name="connsiteY1" fmla="*/ 379224 h 529150"/>
              <a:gd name="connsiteX2" fmla="*/ 105838 w 105838"/>
              <a:gd name="connsiteY2" fmla="*/ 529150 h 529150"/>
              <a:gd name="connsiteX0" fmla="*/ 0 w 142391"/>
              <a:gd name="connsiteY0" fmla="*/ 0 h 537970"/>
              <a:gd name="connsiteX1" fmla="*/ 36553 w 142391"/>
              <a:gd name="connsiteY1" fmla="*/ 388044 h 537970"/>
              <a:gd name="connsiteX2" fmla="*/ 142391 w 142391"/>
              <a:gd name="connsiteY2" fmla="*/ 537970 h 537970"/>
              <a:gd name="connsiteX0" fmla="*/ 0 w 142391"/>
              <a:gd name="connsiteY0" fmla="*/ 0 h 537970"/>
              <a:gd name="connsiteX1" fmla="*/ 73106 w 142391"/>
              <a:gd name="connsiteY1" fmla="*/ 238118 h 537970"/>
              <a:gd name="connsiteX2" fmla="*/ 142391 w 142391"/>
              <a:gd name="connsiteY2" fmla="*/ 537970 h 537970"/>
              <a:gd name="connsiteX0" fmla="*/ 0 w 139345"/>
              <a:gd name="connsiteY0" fmla="*/ 0 h 238118"/>
              <a:gd name="connsiteX1" fmla="*/ 73106 w 139345"/>
              <a:gd name="connsiteY1" fmla="*/ 238118 h 238118"/>
              <a:gd name="connsiteX2" fmla="*/ 139345 w 139345"/>
              <a:gd name="connsiteY2" fmla="*/ 35278 h 238118"/>
              <a:gd name="connsiteX0" fmla="*/ 0 w 139345"/>
              <a:gd name="connsiteY0" fmla="*/ 0 h 35278"/>
              <a:gd name="connsiteX1" fmla="*/ 57876 w 139345"/>
              <a:gd name="connsiteY1" fmla="*/ 35277 h 35278"/>
              <a:gd name="connsiteX2" fmla="*/ 139345 w 139345"/>
              <a:gd name="connsiteY2" fmla="*/ 35278 h 35278"/>
              <a:gd name="connsiteX0" fmla="*/ 0 w 139345"/>
              <a:gd name="connsiteY0" fmla="*/ 132287 h 132287"/>
              <a:gd name="connsiteX1" fmla="*/ 57876 w 139345"/>
              <a:gd name="connsiteY1" fmla="*/ 0 h 132287"/>
              <a:gd name="connsiteX2" fmla="*/ 139345 w 139345"/>
              <a:gd name="connsiteY2" fmla="*/ 1 h 132287"/>
              <a:gd name="connsiteX0" fmla="*/ 0 w 197220"/>
              <a:gd name="connsiteY0" fmla="*/ 0 h 17640"/>
              <a:gd name="connsiteX1" fmla="*/ 115751 w 197220"/>
              <a:gd name="connsiteY1" fmla="*/ 17639 h 17640"/>
              <a:gd name="connsiteX2" fmla="*/ 197220 w 197220"/>
              <a:gd name="connsiteY2" fmla="*/ 17640 h 17640"/>
              <a:gd name="connsiteX0" fmla="*/ 0 w 197220"/>
              <a:gd name="connsiteY0" fmla="*/ 79372 h 97012"/>
              <a:gd name="connsiteX1" fmla="*/ 85291 w 197220"/>
              <a:gd name="connsiteY1" fmla="*/ 0 h 97012"/>
              <a:gd name="connsiteX2" fmla="*/ 197220 w 197220"/>
              <a:gd name="connsiteY2" fmla="*/ 97012 h 97012"/>
              <a:gd name="connsiteX0" fmla="*/ 0 w 267279"/>
              <a:gd name="connsiteY0" fmla="*/ 79372 h 79372"/>
              <a:gd name="connsiteX1" fmla="*/ 85291 w 267279"/>
              <a:gd name="connsiteY1" fmla="*/ 0 h 79372"/>
              <a:gd name="connsiteX2" fmla="*/ 267279 w 267279"/>
              <a:gd name="connsiteY2" fmla="*/ 2 h 79372"/>
              <a:gd name="connsiteX0" fmla="*/ 0 w 267279"/>
              <a:gd name="connsiteY0" fmla="*/ 86537 h 86537"/>
              <a:gd name="connsiteX1" fmla="*/ 85291 w 267279"/>
              <a:gd name="connsiteY1" fmla="*/ 7165 h 86537"/>
              <a:gd name="connsiteX2" fmla="*/ 172712 w 267279"/>
              <a:gd name="connsiteY2" fmla="*/ 0 h 86537"/>
              <a:gd name="connsiteX3" fmla="*/ 267279 w 267279"/>
              <a:gd name="connsiteY3" fmla="*/ 7167 h 86537"/>
              <a:gd name="connsiteX0" fmla="*/ 0 w 227680"/>
              <a:gd name="connsiteY0" fmla="*/ 86537 h 86537"/>
              <a:gd name="connsiteX1" fmla="*/ 85291 w 227680"/>
              <a:gd name="connsiteY1" fmla="*/ 7165 h 86537"/>
              <a:gd name="connsiteX2" fmla="*/ 172712 w 227680"/>
              <a:gd name="connsiteY2" fmla="*/ 0 h 86537"/>
              <a:gd name="connsiteX3" fmla="*/ 227680 w 227680"/>
              <a:gd name="connsiteY3" fmla="*/ 68901 h 86537"/>
              <a:gd name="connsiteX0" fmla="*/ 0 w 227680"/>
              <a:gd name="connsiteY0" fmla="*/ 141106 h 141106"/>
              <a:gd name="connsiteX1" fmla="*/ 85291 w 227680"/>
              <a:gd name="connsiteY1" fmla="*/ 0 h 141106"/>
              <a:gd name="connsiteX2" fmla="*/ 172712 w 227680"/>
              <a:gd name="connsiteY2" fmla="*/ 54569 h 141106"/>
              <a:gd name="connsiteX3" fmla="*/ 227680 w 227680"/>
              <a:gd name="connsiteY3" fmla="*/ 123470 h 141106"/>
              <a:gd name="connsiteX0" fmla="*/ 0 w 227680"/>
              <a:gd name="connsiteY0" fmla="*/ 141106 h 141106"/>
              <a:gd name="connsiteX1" fmla="*/ 85291 w 227680"/>
              <a:gd name="connsiteY1" fmla="*/ 0 h 141106"/>
              <a:gd name="connsiteX2" fmla="*/ 163574 w 227680"/>
              <a:gd name="connsiteY2" fmla="*/ 1654 h 141106"/>
              <a:gd name="connsiteX3" fmla="*/ 227680 w 227680"/>
              <a:gd name="connsiteY3" fmla="*/ 123470 h 141106"/>
              <a:gd name="connsiteX0" fmla="*/ 0 w 148483"/>
              <a:gd name="connsiteY0" fmla="*/ 476235 h 476235"/>
              <a:gd name="connsiteX1" fmla="*/ 6094 w 148483"/>
              <a:gd name="connsiteY1" fmla="*/ 0 h 476235"/>
              <a:gd name="connsiteX2" fmla="*/ 84377 w 148483"/>
              <a:gd name="connsiteY2" fmla="*/ 1654 h 476235"/>
              <a:gd name="connsiteX3" fmla="*/ 148483 w 148483"/>
              <a:gd name="connsiteY3" fmla="*/ 123470 h 476235"/>
              <a:gd name="connsiteX0" fmla="*/ 79972 w 164349"/>
              <a:gd name="connsiteY0" fmla="*/ 899553 h 899553"/>
              <a:gd name="connsiteX1" fmla="*/ 86066 w 164349"/>
              <a:gd name="connsiteY1" fmla="*/ 423318 h 899553"/>
              <a:gd name="connsiteX2" fmla="*/ 164349 w 164349"/>
              <a:gd name="connsiteY2" fmla="*/ 424972 h 899553"/>
              <a:gd name="connsiteX3" fmla="*/ 0 w 164349"/>
              <a:gd name="connsiteY3" fmla="*/ 0 h 899553"/>
              <a:gd name="connsiteX0" fmla="*/ 79972 w 86066"/>
              <a:gd name="connsiteY0" fmla="*/ 899553 h 899553"/>
              <a:gd name="connsiteX1" fmla="*/ 86066 w 86066"/>
              <a:gd name="connsiteY1" fmla="*/ 423318 h 899553"/>
              <a:gd name="connsiteX2" fmla="*/ 36414 w 86066"/>
              <a:gd name="connsiteY2" fmla="*/ 160398 h 899553"/>
              <a:gd name="connsiteX3" fmla="*/ 0 w 86066"/>
              <a:gd name="connsiteY3" fmla="*/ 0 h 899553"/>
              <a:gd name="connsiteX0" fmla="*/ 113479 w 119573"/>
              <a:gd name="connsiteY0" fmla="*/ 1287596 h 1287596"/>
              <a:gd name="connsiteX1" fmla="*/ 119573 w 119573"/>
              <a:gd name="connsiteY1" fmla="*/ 811361 h 1287596"/>
              <a:gd name="connsiteX2" fmla="*/ 69921 w 119573"/>
              <a:gd name="connsiteY2" fmla="*/ 548441 h 1287596"/>
              <a:gd name="connsiteX3" fmla="*/ 0 w 119573"/>
              <a:gd name="connsiteY3" fmla="*/ 0 h 1287596"/>
              <a:gd name="connsiteX0" fmla="*/ 113479 w 119573"/>
              <a:gd name="connsiteY0" fmla="*/ 1287596 h 1287596"/>
              <a:gd name="connsiteX1" fmla="*/ 119573 w 119573"/>
              <a:gd name="connsiteY1" fmla="*/ 811361 h 1287596"/>
              <a:gd name="connsiteX2" fmla="*/ 88197 w 119573"/>
              <a:gd name="connsiteY2" fmla="*/ 504345 h 1287596"/>
              <a:gd name="connsiteX3" fmla="*/ 0 w 119573"/>
              <a:gd name="connsiteY3" fmla="*/ 0 h 1287596"/>
              <a:gd name="connsiteX0" fmla="*/ 113479 w 119573"/>
              <a:gd name="connsiteY0" fmla="*/ 1287596 h 1287596"/>
              <a:gd name="connsiteX1" fmla="*/ 119573 w 119573"/>
              <a:gd name="connsiteY1" fmla="*/ 811361 h 1287596"/>
              <a:gd name="connsiteX2" fmla="*/ 88197 w 119573"/>
              <a:gd name="connsiteY2" fmla="*/ 504345 h 1287596"/>
              <a:gd name="connsiteX3" fmla="*/ 0 w 119573"/>
              <a:gd name="connsiteY3" fmla="*/ 0 h 1287596"/>
              <a:gd name="connsiteX0" fmla="*/ 140894 w 146988"/>
              <a:gd name="connsiteY0" fmla="*/ 1278777 h 1278777"/>
              <a:gd name="connsiteX1" fmla="*/ 146988 w 146988"/>
              <a:gd name="connsiteY1" fmla="*/ 802542 h 1278777"/>
              <a:gd name="connsiteX2" fmla="*/ 115612 w 146988"/>
              <a:gd name="connsiteY2" fmla="*/ 495526 h 1278777"/>
              <a:gd name="connsiteX3" fmla="*/ 0 w 146988"/>
              <a:gd name="connsiteY3" fmla="*/ 0 h 1278777"/>
              <a:gd name="connsiteX0" fmla="*/ 570389 w 576483"/>
              <a:gd name="connsiteY0" fmla="*/ 987745 h 987745"/>
              <a:gd name="connsiteX1" fmla="*/ 576483 w 576483"/>
              <a:gd name="connsiteY1" fmla="*/ 511510 h 987745"/>
              <a:gd name="connsiteX2" fmla="*/ 545107 w 576483"/>
              <a:gd name="connsiteY2" fmla="*/ 204494 h 987745"/>
              <a:gd name="connsiteX3" fmla="*/ 0 w 576483"/>
              <a:gd name="connsiteY3" fmla="*/ 0 h 987745"/>
              <a:gd name="connsiteX0" fmla="*/ 570389 w 576483"/>
              <a:gd name="connsiteY0" fmla="*/ 987745 h 987745"/>
              <a:gd name="connsiteX1" fmla="*/ 576483 w 576483"/>
              <a:gd name="connsiteY1" fmla="*/ 511510 h 987745"/>
              <a:gd name="connsiteX2" fmla="*/ 264869 w 576483"/>
              <a:gd name="connsiteY2" fmla="*/ 239771 h 987745"/>
              <a:gd name="connsiteX3" fmla="*/ 0 w 576483"/>
              <a:gd name="connsiteY3" fmla="*/ 0 h 987745"/>
              <a:gd name="connsiteX0" fmla="*/ 570389 w 576483"/>
              <a:gd name="connsiteY0" fmla="*/ 987745 h 987745"/>
              <a:gd name="connsiteX1" fmla="*/ 576483 w 576483"/>
              <a:gd name="connsiteY1" fmla="*/ 511510 h 987745"/>
              <a:gd name="connsiteX2" fmla="*/ 264869 w 576483"/>
              <a:gd name="connsiteY2" fmla="*/ 239771 h 987745"/>
              <a:gd name="connsiteX3" fmla="*/ 0 w 576483"/>
              <a:gd name="connsiteY3" fmla="*/ 0 h 987745"/>
              <a:gd name="connsiteX0" fmla="*/ 570389 w 576483"/>
              <a:gd name="connsiteY0" fmla="*/ 987745 h 987745"/>
              <a:gd name="connsiteX1" fmla="*/ 576483 w 576483"/>
              <a:gd name="connsiteY1" fmla="*/ 511510 h 987745"/>
              <a:gd name="connsiteX2" fmla="*/ 85151 w 576483"/>
              <a:gd name="connsiteY2" fmla="*/ 28111 h 987745"/>
              <a:gd name="connsiteX3" fmla="*/ 0 w 576483"/>
              <a:gd name="connsiteY3" fmla="*/ 0 h 987745"/>
              <a:gd name="connsiteX0" fmla="*/ 570389 w 570396"/>
              <a:gd name="connsiteY0" fmla="*/ 1172949 h 1172949"/>
              <a:gd name="connsiteX1" fmla="*/ 180494 w 570396"/>
              <a:gd name="connsiteY1" fmla="*/ 0 h 1172949"/>
              <a:gd name="connsiteX2" fmla="*/ 85151 w 570396"/>
              <a:gd name="connsiteY2" fmla="*/ 213315 h 1172949"/>
              <a:gd name="connsiteX3" fmla="*/ 0 w 570396"/>
              <a:gd name="connsiteY3" fmla="*/ 185204 h 1172949"/>
              <a:gd name="connsiteX0" fmla="*/ 180494 w 180494"/>
              <a:gd name="connsiteY0" fmla="*/ 0 h 250341"/>
              <a:gd name="connsiteX1" fmla="*/ 85151 w 180494"/>
              <a:gd name="connsiteY1" fmla="*/ 213315 h 250341"/>
              <a:gd name="connsiteX2" fmla="*/ 0 w 180494"/>
              <a:gd name="connsiteY2" fmla="*/ 185204 h 250341"/>
              <a:gd name="connsiteX0" fmla="*/ 408949 w 408949"/>
              <a:gd name="connsiteY0" fmla="*/ 0 h 462001"/>
              <a:gd name="connsiteX1" fmla="*/ 85151 w 408949"/>
              <a:gd name="connsiteY1" fmla="*/ 424975 h 462001"/>
              <a:gd name="connsiteX2" fmla="*/ 0 w 408949"/>
              <a:gd name="connsiteY2" fmla="*/ 396864 h 462001"/>
              <a:gd name="connsiteX0" fmla="*/ 323798 w 323798"/>
              <a:gd name="connsiteY0" fmla="*/ 0 h 424975"/>
              <a:gd name="connsiteX1" fmla="*/ 0 w 323798"/>
              <a:gd name="connsiteY1" fmla="*/ 424975 h 424975"/>
              <a:gd name="connsiteX0" fmla="*/ 77067 w 77067"/>
              <a:gd name="connsiteY0" fmla="*/ 0 h 98666"/>
              <a:gd name="connsiteX1" fmla="*/ 0 w 77067"/>
              <a:gd name="connsiteY1" fmla="*/ 98666 h 98666"/>
              <a:gd name="connsiteX0" fmla="*/ 74021 w 74021"/>
              <a:gd name="connsiteY0" fmla="*/ 0 h 63389"/>
              <a:gd name="connsiteX1" fmla="*/ 0 w 74021"/>
              <a:gd name="connsiteY1" fmla="*/ 63389 h 63389"/>
              <a:gd name="connsiteX0" fmla="*/ 70975 w 70975"/>
              <a:gd name="connsiteY0" fmla="*/ 86537 h 86537"/>
              <a:gd name="connsiteX1" fmla="*/ 0 w 70975"/>
              <a:gd name="connsiteY1" fmla="*/ 0 h 86537"/>
              <a:gd name="connsiteX0" fmla="*/ 110574 w 110574"/>
              <a:gd name="connsiteY0" fmla="*/ 60080 h 60080"/>
              <a:gd name="connsiteX1" fmla="*/ 0 w 110574"/>
              <a:gd name="connsiteY1" fmla="*/ 0 h 60080"/>
              <a:gd name="connsiteX0" fmla="*/ 189466 w 189466"/>
              <a:gd name="connsiteY0" fmla="*/ 23535 h 23535"/>
              <a:gd name="connsiteX1" fmla="*/ 0 w 189466"/>
              <a:gd name="connsiteY1" fmla="*/ 0 h 23535"/>
              <a:gd name="connsiteX0" fmla="*/ 202089 w 202089"/>
              <a:gd name="connsiteY0" fmla="*/ 224536 h 224536"/>
              <a:gd name="connsiteX1" fmla="*/ 0 w 202089"/>
              <a:gd name="connsiteY1" fmla="*/ 0 h 224536"/>
              <a:gd name="connsiteX0" fmla="*/ 202089 w 202089"/>
              <a:gd name="connsiteY0" fmla="*/ 231721 h 231721"/>
              <a:gd name="connsiteX1" fmla="*/ 0 w 202089"/>
              <a:gd name="connsiteY1" fmla="*/ 7185 h 231721"/>
              <a:gd name="connsiteX0" fmla="*/ 202089 w 202089"/>
              <a:gd name="connsiteY0" fmla="*/ 234318 h 234318"/>
              <a:gd name="connsiteX1" fmla="*/ 0 w 202089"/>
              <a:gd name="connsiteY1" fmla="*/ 9782 h 234318"/>
              <a:gd name="connsiteX0" fmla="*/ 135820 w 135820"/>
              <a:gd name="connsiteY0" fmla="*/ 296072 h 296072"/>
              <a:gd name="connsiteX1" fmla="*/ 0 w 135820"/>
              <a:gd name="connsiteY1" fmla="*/ 7582 h 296072"/>
              <a:gd name="connsiteX0" fmla="*/ 173688 w 173688"/>
              <a:gd name="connsiteY0" fmla="*/ 278321 h 278321"/>
              <a:gd name="connsiteX1" fmla="*/ 0 w 173688"/>
              <a:gd name="connsiteY1" fmla="*/ 8104 h 278321"/>
              <a:gd name="connsiteX0" fmla="*/ 173688 w 173688"/>
              <a:gd name="connsiteY0" fmla="*/ 278598 h 278598"/>
              <a:gd name="connsiteX1" fmla="*/ 0 w 173688"/>
              <a:gd name="connsiteY1" fmla="*/ 8381 h 278598"/>
              <a:gd name="connsiteX0" fmla="*/ 101108 w 101108"/>
              <a:gd name="connsiteY0" fmla="*/ 557410 h 557410"/>
              <a:gd name="connsiteX1" fmla="*/ 0 w 101108"/>
              <a:gd name="connsiteY1" fmla="*/ 3965 h 557410"/>
              <a:gd name="connsiteX0" fmla="*/ 154754 w 154754"/>
              <a:gd name="connsiteY0" fmla="*/ 200251 h 200251"/>
              <a:gd name="connsiteX1" fmla="*/ 0 w 154754"/>
              <a:gd name="connsiteY1" fmla="*/ 12261 h 20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754" h="200251">
                <a:moveTo>
                  <a:pt x="154754" y="200251"/>
                </a:moveTo>
                <a:cubicBezTo>
                  <a:pt x="133674" y="88859"/>
                  <a:pt x="74726" y="-40803"/>
                  <a:pt x="0" y="12261"/>
                </a:cubicBezTo>
              </a:path>
            </a:pathLst>
          </a:custGeom>
          <a:noFill/>
          <a:ln w="50800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Freeform 36"/>
          <p:cNvSpPr/>
          <p:nvPr/>
        </p:nvSpPr>
        <p:spPr>
          <a:xfrm flipH="1">
            <a:off x="4739912" y="1703997"/>
            <a:ext cx="208428" cy="325036"/>
          </a:xfrm>
          <a:custGeom>
            <a:avLst/>
            <a:gdLst>
              <a:gd name="connsiteX0" fmla="*/ 0 w 105838"/>
              <a:gd name="connsiteY0" fmla="*/ 0 h 529150"/>
              <a:gd name="connsiteX1" fmla="*/ 0 w 105838"/>
              <a:gd name="connsiteY1" fmla="*/ 379224 h 529150"/>
              <a:gd name="connsiteX2" fmla="*/ 105838 w 105838"/>
              <a:gd name="connsiteY2" fmla="*/ 529150 h 529150"/>
              <a:gd name="connsiteX0" fmla="*/ 0 w 142391"/>
              <a:gd name="connsiteY0" fmla="*/ 0 h 537970"/>
              <a:gd name="connsiteX1" fmla="*/ 36553 w 142391"/>
              <a:gd name="connsiteY1" fmla="*/ 388044 h 537970"/>
              <a:gd name="connsiteX2" fmla="*/ 142391 w 142391"/>
              <a:gd name="connsiteY2" fmla="*/ 537970 h 537970"/>
              <a:gd name="connsiteX0" fmla="*/ 0 w 142391"/>
              <a:gd name="connsiteY0" fmla="*/ 0 h 537970"/>
              <a:gd name="connsiteX1" fmla="*/ 73106 w 142391"/>
              <a:gd name="connsiteY1" fmla="*/ 238118 h 537970"/>
              <a:gd name="connsiteX2" fmla="*/ 142391 w 142391"/>
              <a:gd name="connsiteY2" fmla="*/ 537970 h 537970"/>
              <a:gd name="connsiteX0" fmla="*/ 0 w 139345"/>
              <a:gd name="connsiteY0" fmla="*/ 0 h 238118"/>
              <a:gd name="connsiteX1" fmla="*/ 73106 w 139345"/>
              <a:gd name="connsiteY1" fmla="*/ 238118 h 238118"/>
              <a:gd name="connsiteX2" fmla="*/ 139345 w 139345"/>
              <a:gd name="connsiteY2" fmla="*/ 35278 h 238118"/>
              <a:gd name="connsiteX0" fmla="*/ 0 w 139345"/>
              <a:gd name="connsiteY0" fmla="*/ 0 h 35278"/>
              <a:gd name="connsiteX1" fmla="*/ 57876 w 139345"/>
              <a:gd name="connsiteY1" fmla="*/ 35277 h 35278"/>
              <a:gd name="connsiteX2" fmla="*/ 139345 w 139345"/>
              <a:gd name="connsiteY2" fmla="*/ 35278 h 35278"/>
              <a:gd name="connsiteX0" fmla="*/ 0 w 139345"/>
              <a:gd name="connsiteY0" fmla="*/ 132287 h 132287"/>
              <a:gd name="connsiteX1" fmla="*/ 57876 w 139345"/>
              <a:gd name="connsiteY1" fmla="*/ 0 h 132287"/>
              <a:gd name="connsiteX2" fmla="*/ 139345 w 139345"/>
              <a:gd name="connsiteY2" fmla="*/ 1 h 132287"/>
              <a:gd name="connsiteX0" fmla="*/ 0 w 197220"/>
              <a:gd name="connsiteY0" fmla="*/ 0 h 17640"/>
              <a:gd name="connsiteX1" fmla="*/ 115751 w 197220"/>
              <a:gd name="connsiteY1" fmla="*/ 17639 h 17640"/>
              <a:gd name="connsiteX2" fmla="*/ 197220 w 197220"/>
              <a:gd name="connsiteY2" fmla="*/ 17640 h 17640"/>
              <a:gd name="connsiteX0" fmla="*/ 0 w 197220"/>
              <a:gd name="connsiteY0" fmla="*/ 79372 h 97012"/>
              <a:gd name="connsiteX1" fmla="*/ 85291 w 197220"/>
              <a:gd name="connsiteY1" fmla="*/ 0 h 97012"/>
              <a:gd name="connsiteX2" fmla="*/ 197220 w 197220"/>
              <a:gd name="connsiteY2" fmla="*/ 97012 h 97012"/>
              <a:gd name="connsiteX0" fmla="*/ 0 w 267279"/>
              <a:gd name="connsiteY0" fmla="*/ 79372 h 79372"/>
              <a:gd name="connsiteX1" fmla="*/ 85291 w 267279"/>
              <a:gd name="connsiteY1" fmla="*/ 0 h 79372"/>
              <a:gd name="connsiteX2" fmla="*/ 267279 w 267279"/>
              <a:gd name="connsiteY2" fmla="*/ 2 h 79372"/>
              <a:gd name="connsiteX0" fmla="*/ 0 w 267279"/>
              <a:gd name="connsiteY0" fmla="*/ 86537 h 86537"/>
              <a:gd name="connsiteX1" fmla="*/ 85291 w 267279"/>
              <a:gd name="connsiteY1" fmla="*/ 7165 h 86537"/>
              <a:gd name="connsiteX2" fmla="*/ 172712 w 267279"/>
              <a:gd name="connsiteY2" fmla="*/ 0 h 86537"/>
              <a:gd name="connsiteX3" fmla="*/ 267279 w 267279"/>
              <a:gd name="connsiteY3" fmla="*/ 7167 h 86537"/>
              <a:gd name="connsiteX0" fmla="*/ 0 w 227680"/>
              <a:gd name="connsiteY0" fmla="*/ 86537 h 86537"/>
              <a:gd name="connsiteX1" fmla="*/ 85291 w 227680"/>
              <a:gd name="connsiteY1" fmla="*/ 7165 h 86537"/>
              <a:gd name="connsiteX2" fmla="*/ 172712 w 227680"/>
              <a:gd name="connsiteY2" fmla="*/ 0 h 86537"/>
              <a:gd name="connsiteX3" fmla="*/ 227680 w 227680"/>
              <a:gd name="connsiteY3" fmla="*/ 68901 h 86537"/>
              <a:gd name="connsiteX0" fmla="*/ 0 w 227680"/>
              <a:gd name="connsiteY0" fmla="*/ 141106 h 141106"/>
              <a:gd name="connsiteX1" fmla="*/ 85291 w 227680"/>
              <a:gd name="connsiteY1" fmla="*/ 0 h 141106"/>
              <a:gd name="connsiteX2" fmla="*/ 172712 w 227680"/>
              <a:gd name="connsiteY2" fmla="*/ 54569 h 141106"/>
              <a:gd name="connsiteX3" fmla="*/ 227680 w 227680"/>
              <a:gd name="connsiteY3" fmla="*/ 123470 h 141106"/>
              <a:gd name="connsiteX0" fmla="*/ 0 w 227680"/>
              <a:gd name="connsiteY0" fmla="*/ 141106 h 141106"/>
              <a:gd name="connsiteX1" fmla="*/ 85291 w 227680"/>
              <a:gd name="connsiteY1" fmla="*/ 0 h 141106"/>
              <a:gd name="connsiteX2" fmla="*/ 163574 w 227680"/>
              <a:gd name="connsiteY2" fmla="*/ 1654 h 141106"/>
              <a:gd name="connsiteX3" fmla="*/ 227680 w 227680"/>
              <a:gd name="connsiteY3" fmla="*/ 123470 h 141106"/>
              <a:gd name="connsiteX0" fmla="*/ 0 w 148483"/>
              <a:gd name="connsiteY0" fmla="*/ 476235 h 476235"/>
              <a:gd name="connsiteX1" fmla="*/ 6094 w 148483"/>
              <a:gd name="connsiteY1" fmla="*/ 0 h 476235"/>
              <a:gd name="connsiteX2" fmla="*/ 84377 w 148483"/>
              <a:gd name="connsiteY2" fmla="*/ 1654 h 476235"/>
              <a:gd name="connsiteX3" fmla="*/ 148483 w 148483"/>
              <a:gd name="connsiteY3" fmla="*/ 123470 h 476235"/>
              <a:gd name="connsiteX0" fmla="*/ 79972 w 164349"/>
              <a:gd name="connsiteY0" fmla="*/ 899553 h 899553"/>
              <a:gd name="connsiteX1" fmla="*/ 86066 w 164349"/>
              <a:gd name="connsiteY1" fmla="*/ 423318 h 899553"/>
              <a:gd name="connsiteX2" fmla="*/ 164349 w 164349"/>
              <a:gd name="connsiteY2" fmla="*/ 424972 h 899553"/>
              <a:gd name="connsiteX3" fmla="*/ 0 w 164349"/>
              <a:gd name="connsiteY3" fmla="*/ 0 h 899553"/>
              <a:gd name="connsiteX0" fmla="*/ 79972 w 86066"/>
              <a:gd name="connsiteY0" fmla="*/ 899553 h 899553"/>
              <a:gd name="connsiteX1" fmla="*/ 86066 w 86066"/>
              <a:gd name="connsiteY1" fmla="*/ 423318 h 899553"/>
              <a:gd name="connsiteX2" fmla="*/ 36414 w 86066"/>
              <a:gd name="connsiteY2" fmla="*/ 160398 h 899553"/>
              <a:gd name="connsiteX3" fmla="*/ 0 w 86066"/>
              <a:gd name="connsiteY3" fmla="*/ 0 h 899553"/>
              <a:gd name="connsiteX0" fmla="*/ 113479 w 119573"/>
              <a:gd name="connsiteY0" fmla="*/ 1287596 h 1287596"/>
              <a:gd name="connsiteX1" fmla="*/ 119573 w 119573"/>
              <a:gd name="connsiteY1" fmla="*/ 811361 h 1287596"/>
              <a:gd name="connsiteX2" fmla="*/ 69921 w 119573"/>
              <a:gd name="connsiteY2" fmla="*/ 548441 h 1287596"/>
              <a:gd name="connsiteX3" fmla="*/ 0 w 119573"/>
              <a:gd name="connsiteY3" fmla="*/ 0 h 1287596"/>
              <a:gd name="connsiteX0" fmla="*/ 113479 w 119573"/>
              <a:gd name="connsiteY0" fmla="*/ 1287596 h 1287596"/>
              <a:gd name="connsiteX1" fmla="*/ 119573 w 119573"/>
              <a:gd name="connsiteY1" fmla="*/ 811361 h 1287596"/>
              <a:gd name="connsiteX2" fmla="*/ 88197 w 119573"/>
              <a:gd name="connsiteY2" fmla="*/ 504345 h 1287596"/>
              <a:gd name="connsiteX3" fmla="*/ 0 w 119573"/>
              <a:gd name="connsiteY3" fmla="*/ 0 h 1287596"/>
              <a:gd name="connsiteX0" fmla="*/ 113479 w 119573"/>
              <a:gd name="connsiteY0" fmla="*/ 1287596 h 1287596"/>
              <a:gd name="connsiteX1" fmla="*/ 119573 w 119573"/>
              <a:gd name="connsiteY1" fmla="*/ 811361 h 1287596"/>
              <a:gd name="connsiteX2" fmla="*/ 88197 w 119573"/>
              <a:gd name="connsiteY2" fmla="*/ 504345 h 1287596"/>
              <a:gd name="connsiteX3" fmla="*/ 0 w 119573"/>
              <a:gd name="connsiteY3" fmla="*/ 0 h 1287596"/>
              <a:gd name="connsiteX0" fmla="*/ 140894 w 146988"/>
              <a:gd name="connsiteY0" fmla="*/ 1278777 h 1278777"/>
              <a:gd name="connsiteX1" fmla="*/ 146988 w 146988"/>
              <a:gd name="connsiteY1" fmla="*/ 802542 h 1278777"/>
              <a:gd name="connsiteX2" fmla="*/ 115612 w 146988"/>
              <a:gd name="connsiteY2" fmla="*/ 495526 h 1278777"/>
              <a:gd name="connsiteX3" fmla="*/ 0 w 146988"/>
              <a:gd name="connsiteY3" fmla="*/ 0 h 1278777"/>
              <a:gd name="connsiteX0" fmla="*/ 570389 w 576483"/>
              <a:gd name="connsiteY0" fmla="*/ 987745 h 987745"/>
              <a:gd name="connsiteX1" fmla="*/ 576483 w 576483"/>
              <a:gd name="connsiteY1" fmla="*/ 511510 h 987745"/>
              <a:gd name="connsiteX2" fmla="*/ 545107 w 576483"/>
              <a:gd name="connsiteY2" fmla="*/ 204494 h 987745"/>
              <a:gd name="connsiteX3" fmla="*/ 0 w 576483"/>
              <a:gd name="connsiteY3" fmla="*/ 0 h 987745"/>
              <a:gd name="connsiteX0" fmla="*/ 570389 w 576483"/>
              <a:gd name="connsiteY0" fmla="*/ 987745 h 987745"/>
              <a:gd name="connsiteX1" fmla="*/ 576483 w 576483"/>
              <a:gd name="connsiteY1" fmla="*/ 511510 h 987745"/>
              <a:gd name="connsiteX2" fmla="*/ 264869 w 576483"/>
              <a:gd name="connsiteY2" fmla="*/ 239771 h 987745"/>
              <a:gd name="connsiteX3" fmla="*/ 0 w 576483"/>
              <a:gd name="connsiteY3" fmla="*/ 0 h 987745"/>
              <a:gd name="connsiteX0" fmla="*/ 570389 w 576483"/>
              <a:gd name="connsiteY0" fmla="*/ 987745 h 987745"/>
              <a:gd name="connsiteX1" fmla="*/ 576483 w 576483"/>
              <a:gd name="connsiteY1" fmla="*/ 511510 h 987745"/>
              <a:gd name="connsiteX2" fmla="*/ 264869 w 576483"/>
              <a:gd name="connsiteY2" fmla="*/ 239771 h 987745"/>
              <a:gd name="connsiteX3" fmla="*/ 0 w 576483"/>
              <a:gd name="connsiteY3" fmla="*/ 0 h 987745"/>
              <a:gd name="connsiteX0" fmla="*/ 570389 w 576483"/>
              <a:gd name="connsiteY0" fmla="*/ 987745 h 987745"/>
              <a:gd name="connsiteX1" fmla="*/ 576483 w 576483"/>
              <a:gd name="connsiteY1" fmla="*/ 511510 h 987745"/>
              <a:gd name="connsiteX2" fmla="*/ 85151 w 576483"/>
              <a:gd name="connsiteY2" fmla="*/ 28111 h 987745"/>
              <a:gd name="connsiteX3" fmla="*/ 0 w 576483"/>
              <a:gd name="connsiteY3" fmla="*/ 0 h 987745"/>
              <a:gd name="connsiteX0" fmla="*/ 570389 w 570396"/>
              <a:gd name="connsiteY0" fmla="*/ 1172949 h 1172949"/>
              <a:gd name="connsiteX1" fmla="*/ 180494 w 570396"/>
              <a:gd name="connsiteY1" fmla="*/ 0 h 1172949"/>
              <a:gd name="connsiteX2" fmla="*/ 85151 w 570396"/>
              <a:gd name="connsiteY2" fmla="*/ 213315 h 1172949"/>
              <a:gd name="connsiteX3" fmla="*/ 0 w 570396"/>
              <a:gd name="connsiteY3" fmla="*/ 185204 h 1172949"/>
              <a:gd name="connsiteX0" fmla="*/ 180494 w 180494"/>
              <a:gd name="connsiteY0" fmla="*/ 0 h 250341"/>
              <a:gd name="connsiteX1" fmla="*/ 85151 w 180494"/>
              <a:gd name="connsiteY1" fmla="*/ 213315 h 250341"/>
              <a:gd name="connsiteX2" fmla="*/ 0 w 180494"/>
              <a:gd name="connsiteY2" fmla="*/ 185204 h 250341"/>
              <a:gd name="connsiteX0" fmla="*/ 408949 w 408949"/>
              <a:gd name="connsiteY0" fmla="*/ 0 h 462001"/>
              <a:gd name="connsiteX1" fmla="*/ 85151 w 408949"/>
              <a:gd name="connsiteY1" fmla="*/ 424975 h 462001"/>
              <a:gd name="connsiteX2" fmla="*/ 0 w 408949"/>
              <a:gd name="connsiteY2" fmla="*/ 396864 h 462001"/>
              <a:gd name="connsiteX0" fmla="*/ 323798 w 323798"/>
              <a:gd name="connsiteY0" fmla="*/ 0 h 424975"/>
              <a:gd name="connsiteX1" fmla="*/ 0 w 323798"/>
              <a:gd name="connsiteY1" fmla="*/ 424975 h 424975"/>
              <a:gd name="connsiteX0" fmla="*/ 77067 w 77067"/>
              <a:gd name="connsiteY0" fmla="*/ 0 h 98666"/>
              <a:gd name="connsiteX1" fmla="*/ 0 w 77067"/>
              <a:gd name="connsiteY1" fmla="*/ 98666 h 98666"/>
              <a:gd name="connsiteX0" fmla="*/ 74021 w 74021"/>
              <a:gd name="connsiteY0" fmla="*/ 0 h 63389"/>
              <a:gd name="connsiteX1" fmla="*/ 0 w 74021"/>
              <a:gd name="connsiteY1" fmla="*/ 63389 h 63389"/>
              <a:gd name="connsiteX0" fmla="*/ 70975 w 70975"/>
              <a:gd name="connsiteY0" fmla="*/ 86537 h 86537"/>
              <a:gd name="connsiteX1" fmla="*/ 0 w 70975"/>
              <a:gd name="connsiteY1" fmla="*/ 0 h 86537"/>
              <a:gd name="connsiteX0" fmla="*/ 110574 w 110574"/>
              <a:gd name="connsiteY0" fmla="*/ 60080 h 60080"/>
              <a:gd name="connsiteX1" fmla="*/ 0 w 110574"/>
              <a:gd name="connsiteY1" fmla="*/ 0 h 60080"/>
              <a:gd name="connsiteX0" fmla="*/ 189466 w 189466"/>
              <a:gd name="connsiteY0" fmla="*/ 23535 h 23535"/>
              <a:gd name="connsiteX1" fmla="*/ 0 w 189466"/>
              <a:gd name="connsiteY1" fmla="*/ 0 h 23535"/>
              <a:gd name="connsiteX0" fmla="*/ 202089 w 202089"/>
              <a:gd name="connsiteY0" fmla="*/ 224536 h 224536"/>
              <a:gd name="connsiteX1" fmla="*/ 0 w 202089"/>
              <a:gd name="connsiteY1" fmla="*/ 0 h 224536"/>
              <a:gd name="connsiteX0" fmla="*/ 202089 w 202089"/>
              <a:gd name="connsiteY0" fmla="*/ 231721 h 231721"/>
              <a:gd name="connsiteX1" fmla="*/ 0 w 202089"/>
              <a:gd name="connsiteY1" fmla="*/ 7185 h 231721"/>
              <a:gd name="connsiteX0" fmla="*/ 202089 w 202089"/>
              <a:gd name="connsiteY0" fmla="*/ 234318 h 234318"/>
              <a:gd name="connsiteX1" fmla="*/ 0 w 202089"/>
              <a:gd name="connsiteY1" fmla="*/ 9782 h 234318"/>
              <a:gd name="connsiteX0" fmla="*/ 135820 w 135820"/>
              <a:gd name="connsiteY0" fmla="*/ 296072 h 296072"/>
              <a:gd name="connsiteX1" fmla="*/ 0 w 135820"/>
              <a:gd name="connsiteY1" fmla="*/ 7582 h 296072"/>
              <a:gd name="connsiteX0" fmla="*/ 173688 w 173688"/>
              <a:gd name="connsiteY0" fmla="*/ 278321 h 278321"/>
              <a:gd name="connsiteX1" fmla="*/ 0 w 173688"/>
              <a:gd name="connsiteY1" fmla="*/ 8104 h 278321"/>
              <a:gd name="connsiteX0" fmla="*/ 173688 w 173688"/>
              <a:gd name="connsiteY0" fmla="*/ 278598 h 278598"/>
              <a:gd name="connsiteX1" fmla="*/ 0 w 173688"/>
              <a:gd name="connsiteY1" fmla="*/ 8381 h 278598"/>
              <a:gd name="connsiteX0" fmla="*/ 306226 w 306226"/>
              <a:gd name="connsiteY0" fmla="*/ 376735 h 376735"/>
              <a:gd name="connsiteX1" fmla="*/ 0 w 306226"/>
              <a:gd name="connsiteY1" fmla="*/ 6017 h 376735"/>
              <a:gd name="connsiteX0" fmla="*/ 306226 w 306226"/>
              <a:gd name="connsiteY0" fmla="*/ 376447 h 376447"/>
              <a:gd name="connsiteX1" fmla="*/ 0 w 306226"/>
              <a:gd name="connsiteY1" fmla="*/ 5729 h 376447"/>
              <a:gd name="connsiteX0" fmla="*/ 306226 w 306226"/>
              <a:gd name="connsiteY0" fmla="*/ 370718 h 370718"/>
              <a:gd name="connsiteX1" fmla="*/ 0 w 306226"/>
              <a:gd name="connsiteY1" fmla="*/ 0 h 370718"/>
              <a:gd name="connsiteX0" fmla="*/ 44306 w 44306"/>
              <a:gd name="connsiteY0" fmla="*/ 370718 h 370718"/>
              <a:gd name="connsiteX1" fmla="*/ 0 w 44306"/>
              <a:gd name="connsiteY1" fmla="*/ 0 h 370718"/>
              <a:gd name="connsiteX0" fmla="*/ 81223 w 81223"/>
              <a:gd name="connsiteY0" fmla="*/ 370718 h 370718"/>
              <a:gd name="connsiteX1" fmla="*/ 36917 w 81223"/>
              <a:gd name="connsiteY1" fmla="*/ 0 h 370718"/>
              <a:gd name="connsiteX0" fmla="*/ 75131 w 75131"/>
              <a:gd name="connsiteY0" fmla="*/ 370718 h 370718"/>
              <a:gd name="connsiteX1" fmla="*/ 30825 w 75131"/>
              <a:gd name="connsiteY1" fmla="*/ 0 h 370718"/>
              <a:gd name="connsiteX0" fmla="*/ 70472 w 70472"/>
              <a:gd name="connsiteY0" fmla="*/ 325036 h 325036"/>
              <a:gd name="connsiteX1" fmla="*/ 32477 w 70472"/>
              <a:gd name="connsiteY1" fmla="*/ 0 h 325036"/>
              <a:gd name="connsiteX0" fmla="*/ 71984 w 71984"/>
              <a:gd name="connsiteY0" fmla="*/ 325036 h 325036"/>
              <a:gd name="connsiteX1" fmla="*/ 33989 w 71984"/>
              <a:gd name="connsiteY1" fmla="*/ 0 h 32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984" h="325036">
                <a:moveTo>
                  <a:pt x="71984" y="325036"/>
                </a:moveTo>
                <a:cubicBezTo>
                  <a:pt x="9880" y="277598"/>
                  <a:pt x="-33290" y="147937"/>
                  <a:pt x="33989" y="0"/>
                </a:cubicBezTo>
              </a:path>
            </a:pathLst>
          </a:custGeom>
          <a:noFill/>
          <a:ln w="50800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74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F1F58AF-05CA-9E4E-A7E7-9E1F74126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622" y="2364439"/>
            <a:ext cx="4369908" cy="2693779"/>
          </a:xfrm>
          <a:prstGeom prst="rect">
            <a:avLst/>
          </a:prstGeom>
        </p:spPr>
      </p:pic>
      <p:pic>
        <p:nvPicPr>
          <p:cNvPr id="14" name="Picture 5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0" y="90930"/>
            <a:ext cx="3886200" cy="4967288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678220" y="123393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1600" dirty="0" err="1" smtClean="0">
                <a:solidFill>
                  <a:prstClr val="white"/>
                </a:solidFill>
                <a:latin typeface="Arial"/>
                <a:ea typeface="ＭＳ Ｐゴシック" charset="0"/>
                <a:cs typeface="Arial"/>
              </a:rPr>
              <a:t>Somes</a:t>
            </a:r>
            <a:r>
              <a:rPr lang="en-US" sz="1600" dirty="0" smtClean="0">
                <a:solidFill>
                  <a:prstClr val="white"/>
                </a:solidFill>
                <a:latin typeface="Arial"/>
                <a:ea typeface="ＭＳ Ｐゴシック" charset="0"/>
                <a:cs typeface="Arial"/>
              </a:rPr>
              <a:t> Sound</a:t>
            </a:r>
            <a:endParaRPr lang="en-US" sz="1600" dirty="0">
              <a:solidFill>
                <a:prstClr val="white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745020" y="321513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Great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Harbor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192820" y="321513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Islesford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551928" y="2789593"/>
            <a:ext cx="105838" cy="529150"/>
          </a:xfrm>
          <a:custGeom>
            <a:avLst/>
            <a:gdLst>
              <a:gd name="connsiteX0" fmla="*/ 0 w 105838"/>
              <a:gd name="connsiteY0" fmla="*/ 0 h 529150"/>
              <a:gd name="connsiteX1" fmla="*/ 0 w 105838"/>
              <a:gd name="connsiteY1" fmla="*/ 379224 h 529150"/>
              <a:gd name="connsiteX2" fmla="*/ 105838 w 105838"/>
              <a:gd name="connsiteY2" fmla="*/ 529150 h 5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838" h="529150">
                <a:moveTo>
                  <a:pt x="0" y="0"/>
                </a:moveTo>
                <a:lnTo>
                  <a:pt x="0" y="379224"/>
                </a:lnTo>
                <a:lnTo>
                  <a:pt x="105838" y="529150"/>
                </a:lnTo>
              </a:path>
            </a:pathLst>
          </a:custGeom>
          <a:noFill/>
          <a:ln w="50800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245022" y="3443031"/>
            <a:ext cx="176397" cy="229299"/>
          </a:xfrm>
          <a:custGeom>
            <a:avLst/>
            <a:gdLst>
              <a:gd name="connsiteX0" fmla="*/ 0 w 105838"/>
              <a:gd name="connsiteY0" fmla="*/ 0 h 529150"/>
              <a:gd name="connsiteX1" fmla="*/ 0 w 105838"/>
              <a:gd name="connsiteY1" fmla="*/ 379224 h 529150"/>
              <a:gd name="connsiteX2" fmla="*/ 105838 w 105838"/>
              <a:gd name="connsiteY2" fmla="*/ 529150 h 529150"/>
              <a:gd name="connsiteX0" fmla="*/ 0 w 176397"/>
              <a:gd name="connsiteY0" fmla="*/ 0 h 229299"/>
              <a:gd name="connsiteX1" fmla="*/ 70559 w 176397"/>
              <a:gd name="connsiteY1" fmla="*/ 79373 h 229299"/>
              <a:gd name="connsiteX2" fmla="*/ 176397 w 176397"/>
              <a:gd name="connsiteY2" fmla="*/ 229299 h 229299"/>
              <a:gd name="connsiteX0" fmla="*/ 0 w 176397"/>
              <a:gd name="connsiteY0" fmla="*/ 0 h 229299"/>
              <a:gd name="connsiteX1" fmla="*/ 70559 w 176397"/>
              <a:gd name="connsiteY1" fmla="*/ 105830 h 229299"/>
              <a:gd name="connsiteX2" fmla="*/ 176397 w 176397"/>
              <a:gd name="connsiteY2" fmla="*/ 229299 h 22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397" h="229299">
                <a:moveTo>
                  <a:pt x="0" y="0"/>
                </a:moveTo>
                <a:lnTo>
                  <a:pt x="70559" y="105830"/>
                </a:lnTo>
                <a:lnTo>
                  <a:pt x="176397" y="229299"/>
                </a:lnTo>
              </a:path>
            </a:pathLst>
          </a:custGeom>
          <a:noFill/>
          <a:ln w="50800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Freeform 19"/>
          <p:cNvSpPr/>
          <p:nvPr/>
        </p:nvSpPr>
        <p:spPr>
          <a:xfrm flipH="1">
            <a:off x="2058640" y="4384587"/>
            <a:ext cx="403473" cy="132287"/>
          </a:xfrm>
          <a:custGeom>
            <a:avLst/>
            <a:gdLst>
              <a:gd name="connsiteX0" fmla="*/ 0 w 105838"/>
              <a:gd name="connsiteY0" fmla="*/ 0 h 529150"/>
              <a:gd name="connsiteX1" fmla="*/ 0 w 105838"/>
              <a:gd name="connsiteY1" fmla="*/ 379224 h 529150"/>
              <a:gd name="connsiteX2" fmla="*/ 105838 w 105838"/>
              <a:gd name="connsiteY2" fmla="*/ 529150 h 529150"/>
              <a:gd name="connsiteX0" fmla="*/ 0 w 142391"/>
              <a:gd name="connsiteY0" fmla="*/ 0 h 537970"/>
              <a:gd name="connsiteX1" fmla="*/ 36553 w 142391"/>
              <a:gd name="connsiteY1" fmla="*/ 388044 h 537970"/>
              <a:gd name="connsiteX2" fmla="*/ 142391 w 142391"/>
              <a:gd name="connsiteY2" fmla="*/ 537970 h 537970"/>
              <a:gd name="connsiteX0" fmla="*/ 0 w 142391"/>
              <a:gd name="connsiteY0" fmla="*/ 0 h 537970"/>
              <a:gd name="connsiteX1" fmla="*/ 73106 w 142391"/>
              <a:gd name="connsiteY1" fmla="*/ 238118 h 537970"/>
              <a:gd name="connsiteX2" fmla="*/ 142391 w 142391"/>
              <a:gd name="connsiteY2" fmla="*/ 537970 h 537970"/>
              <a:gd name="connsiteX0" fmla="*/ 0 w 139345"/>
              <a:gd name="connsiteY0" fmla="*/ 0 h 238118"/>
              <a:gd name="connsiteX1" fmla="*/ 73106 w 139345"/>
              <a:gd name="connsiteY1" fmla="*/ 238118 h 238118"/>
              <a:gd name="connsiteX2" fmla="*/ 139345 w 139345"/>
              <a:gd name="connsiteY2" fmla="*/ 35278 h 238118"/>
              <a:gd name="connsiteX0" fmla="*/ 0 w 139345"/>
              <a:gd name="connsiteY0" fmla="*/ 0 h 35278"/>
              <a:gd name="connsiteX1" fmla="*/ 57876 w 139345"/>
              <a:gd name="connsiteY1" fmla="*/ 35277 h 35278"/>
              <a:gd name="connsiteX2" fmla="*/ 139345 w 139345"/>
              <a:gd name="connsiteY2" fmla="*/ 35278 h 35278"/>
              <a:gd name="connsiteX0" fmla="*/ 0 w 139345"/>
              <a:gd name="connsiteY0" fmla="*/ 132287 h 132287"/>
              <a:gd name="connsiteX1" fmla="*/ 57876 w 139345"/>
              <a:gd name="connsiteY1" fmla="*/ 0 h 132287"/>
              <a:gd name="connsiteX2" fmla="*/ 139345 w 139345"/>
              <a:gd name="connsiteY2" fmla="*/ 1 h 13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345" h="132287">
                <a:moveTo>
                  <a:pt x="0" y="132287"/>
                </a:moveTo>
                <a:lnTo>
                  <a:pt x="57876" y="0"/>
                </a:lnTo>
                <a:lnTo>
                  <a:pt x="139345" y="1"/>
                </a:lnTo>
              </a:path>
            </a:pathLst>
          </a:custGeom>
          <a:noFill/>
          <a:ln w="50800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269020" y="4205730"/>
            <a:ext cx="152400" cy="148150"/>
          </a:xfrm>
          <a:custGeom>
            <a:avLst/>
            <a:gdLst>
              <a:gd name="connsiteX0" fmla="*/ 0 w 105838"/>
              <a:gd name="connsiteY0" fmla="*/ 0 h 529150"/>
              <a:gd name="connsiteX1" fmla="*/ 0 w 105838"/>
              <a:gd name="connsiteY1" fmla="*/ 379224 h 529150"/>
              <a:gd name="connsiteX2" fmla="*/ 105838 w 105838"/>
              <a:gd name="connsiteY2" fmla="*/ 529150 h 529150"/>
              <a:gd name="connsiteX0" fmla="*/ 291056 w 291056"/>
              <a:gd name="connsiteY0" fmla="*/ 0 h 784905"/>
              <a:gd name="connsiteX1" fmla="*/ 291056 w 291056"/>
              <a:gd name="connsiteY1" fmla="*/ 379224 h 784905"/>
              <a:gd name="connsiteX2" fmla="*/ 0 w 291056"/>
              <a:gd name="connsiteY2" fmla="*/ 784905 h 784905"/>
              <a:gd name="connsiteX0" fmla="*/ 158758 w 158758"/>
              <a:gd name="connsiteY0" fmla="*/ 0 h 379224"/>
              <a:gd name="connsiteX1" fmla="*/ 158758 w 158758"/>
              <a:gd name="connsiteY1" fmla="*/ 379224 h 379224"/>
              <a:gd name="connsiteX2" fmla="*/ 0 w 158758"/>
              <a:gd name="connsiteY2" fmla="*/ 149926 h 379224"/>
              <a:gd name="connsiteX0" fmla="*/ 158758 w 158758"/>
              <a:gd name="connsiteY0" fmla="*/ 0 h 149926"/>
              <a:gd name="connsiteX1" fmla="*/ 70559 w 158758"/>
              <a:gd name="connsiteY1" fmla="*/ 70553 h 149926"/>
              <a:gd name="connsiteX2" fmla="*/ 0 w 158758"/>
              <a:gd name="connsiteY2" fmla="*/ 149926 h 14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58" h="149926">
                <a:moveTo>
                  <a:pt x="158758" y="0"/>
                </a:moveTo>
                <a:lnTo>
                  <a:pt x="70559" y="70553"/>
                </a:lnTo>
                <a:lnTo>
                  <a:pt x="0" y="149926"/>
                </a:lnTo>
              </a:path>
            </a:pathLst>
          </a:custGeom>
          <a:noFill/>
          <a:ln w="50800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2049820" y="466293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Cranberry Isles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7FFDC37-178A-B642-AF2E-4A51EFE8CAEE}"/>
              </a:ext>
            </a:extLst>
          </p:cNvPr>
          <p:cNvSpPr txBox="1"/>
          <p:nvPr/>
        </p:nvSpPr>
        <p:spPr>
          <a:xfrm>
            <a:off x="6652732" y="4494697"/>
            <a:ext cx="196376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 Climate Division Dataset</a:t>
            </a:r>
          </a:p>
        </p:txBody>
      </p:sp>
      <p:pic>
        <p:nvPicPr>
          <p:cNvPr id="13" name="Picture 3" descr="Northeast_Harbor_192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612" r="2058" b="22737"/>
          <a:stretch/>
        </p:blipFill>
        <p:spPr bwMode="auto">
          <a:xfrm>
            <a:off x="5025800" y="94575"/>
            <a:ext cx="3260831" cy="220906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5019109" y="122309"/>
            <a:ext cx="32695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i="1" kern="0" dirty="0" smtClean="0">
                <a:solidFill>
                  <a:prstClr val="black"/>
                </a:solidFill>
              </a:rPr>
              <a:t>“</a:t>
            </a:r>
            <a:r>
              <a:rPr lang="en-US" sz="900" i="1" kern="0" dirty="0" err="1" smtClean="0">
                <a:solidFill>
                  <a:prstClr val="black"/>
                </a:solidFill>
              </a:rPr>
              <a:t>Branscom’s</a:t>
            </a:r>
            <a:r>
              <a:rPr lang="en-US" sz="900" i="1" kern="0" dirty="0" smtClean="0">
                <a:solidFill>
                  <a:prstClr val="black"/>
                </a:solidFill>
              </a:rPr>
              <a:t> Coal and Wood wharf in the winter of 1923, the last year all of </a:t>
            </a:r>
            <a:r>
              <a:rPr lang="en-US" sz="900" i="1" kern="0" dirty="0" err="1" smtClean="0">
                <a:solidFill>
                  <a:prstClr val="black"/>
                </a:solidFill>
              </a:rPr>
              <a:t>Somes</a:t>
            </a:r>
            <a:r>
              <a:rPr lang="en-US" sz="900" i="1" kern="0" dirty="0" smtClean="0">
                <a:solidFill>
                  <a:prstClr val="black"/>
                </a:solidFill>
              </a:rPr>
              <a:t> Sound and the Great Harbor froze over, making it possible to walk to </a:t>
            </a:r>
            <a:r>
              <a:rPr lang="en-US" sz="900" i="1" kern="0" dirty="0" err="1" smtClean="0">
                <a:solidFill>
                  <a:prstClr val="black"/>
                </a:solidFill>
              </a:rPr>
              <a:t>Islesford</a:t>
            </a:r>
            <a:r>
              <a:rPr lang="en-US" sz="900" i="1" kern="0" dirty="0" smtClean="0">
                <a:solidFill>
                  <a:prstClr val="black"/>
                </a:solidFill>
              </a:rPr>
              <a:t>.”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400" kern="0" dirty="0">
              <a:solidFill>
                <a:prstClr val="black"/>
              </a:solidFill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0" dirty="0">
                <a:solidFill>
                  <a:prstClr val="black"/>
                </a:solidFill>
              </a:rPr>
              <a:t>Maine Memory Network</a:t>
            </a:r>
          </a:p>
        </p:txBody>
      </p:sp>
    </p:spTree>
    <p:extLst>
      <p:ext uri="{BB962C8B-B14F-4D97-AF65-F5344CB8AC3E}">
        <p14:creationId xmlns:p14="http://schemas.microsoft.com/office/powerpoint/2010/main" val="2776605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028463-A94F-C049-8565-518355736516}"/>
              </a:ext>
            </a:extLst>
          </p:cNvPr>
          <p:cNvSpPr/>
          <p:nvPr/>
        </p:nvSpPr>
        <p:spPr>
          <a:xfrm>
            <a:off x="5486400" y="590550"/>
            <a:ext cx="3657600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3CF236-430A-BE47-AB7C-79BE5F577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666749"/>
            <a:ext cx="3566818" cy="2748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3B882F8-A479-CA4B-A3F6-BC7E9C53B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415417"/>
            <a:ext cx="5530361" cy="35947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EAA8BAB-FE0D-874E-B7F8-770A64D39F6D}"/>
              </a:ext>
            </a:extLst>
          </p:cNvPr>
          <p:cNvSpPr txBox="1"/>
          <p:nvPr/>
        </p:nvSpPr>
        <p:spPr>
          <a:xfrm>
            <a:off x="2971805" y="4400568"/>
            <a:ext cx="2359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cs typeface="Arial"/>
              </a:rPr>
              <a:t>Fernandez et al. (2020)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9B9B599-2814-7149-9B5E-7142B0D6CA1F}"/>
              </a:ext>
            </a:extLst>
          </p:cNvPr>
          <p:cNvSpPr txBox="1"/>
          <p:nvPr/>
        </p:nvSpPr>
        <p:spPr>
          <a:xfrm>
            <a:off x="1295400" y="2263812"/>
            <a:ext cx="2514600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Warming of 1-6°F by 2100 depending on future scenario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B10F9D3-F257-2D4C-8954-596CE0A50BB4}"/>
              </a:ext>
            </a:extLst>
          </p:cNvPr>
          <p:cNvSpPr txBox="1"/>
          <p:nvPr/>
        </p:nvSpPr>
        <p:spPr>
          <a:xfrm rot="19393622">
            <a:off x="3772514" y="2158583"/>
            <a:ext cx="1811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High Emissions Scenario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CC0F83F-CB47-704B-90F9-DD4E14640097}"/>
              </a:ext>
            </a:extLst>
          </p:cNvPr>
          <p:cNvSpPr txBox="1"/>
          <p:nvPr/>
        </p:nvSpPr>
        <p:spPr>
          <a:xfrm>
            <a:off x="3657600" y="3424434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Low Emissions Scenario</a:t>
            </a: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CC76EAF6-EC82-4842-86E6-7A8BB3A1030C}"/>
              </a:ext>
            </a:extLst>
          </p:cNvPr>
          <p:cNvSpPr txBox="1">
            <a:spLocks/>
          </p:cNvSpPr>
          <p:nvPr/>
        </p:nvSpPr>
        <p:spPr>
          <a:xfrm>
            <a:off x="0" y="133350"/>
            <a:ext cx="5486400" cy="1066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Gulf of Maine</a:t>
            </a:r>
          </a:p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Sea Surface 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B029BD6-0B8B-B349-9393-09FF6DF6C416}"/>
              </a:ext>
            </a:extLst>
          </p:cNvPr>
          <p:cNvSpPr txBox="1"/>
          <p:nvPr/>
        </p:nvSpPr>
        <p:spPr>
          <a:xfrm>
            <a:off x="7620000" y="3486168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 OISST v2.1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527247A-6DDE-A746-ABC3-5D6EA9357D26}"/>
              </a:ext>
            </a:extLst>
          </p:cNvPr>
          <p:cNvSpPr txBox="1"/>
          <p:nvPr/>
        </p:nvSpPr>
        <p:spPr>
          <a:xfrm>
            <a:off x="5943600" y="166941"/>
            <a:ext cx="26115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SST Anomaly, 8/9/2020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="" xmlns:a16="http://schemas.microsoft.com/office/drawing/2014/main" id="{1E002714-2113-7B48-85E5-AAA0B46B4B0E}"/>
              </a:ext>
            </a:extLst>
          </p:cNvPr>
          <p:cNvSpPr txBox="1">
            <a:spLocks/>
          </p:cNvSpPr>
          <p:nvPr/>
        </p:nvSpPr>
        <p:spPr>
          <a:xfrm>
            <a:off x="5638800" y="3790950"/>
            <a:ext cx="3429000" cy="119140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Warming affecting fisheries (e.g., lobster and cod), and marine flora such as kelp.</a:t>
            </a:r>
          </a:p>
          <a:p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Ocean acidification could impact shellfish.</a:t>
            </a:r>
          </a:p>
        </p:txBody>
      </p:sp>
    </p:spTree>
    <p:extLst>
      <p:ext uri="{BB962C8B-B14F-4D97-AF65-F5344CB8AC3E}">
        <p14:creationId xmlns:p14="http://schemas.microsoft.com/office/powerpoint/2010/main" val="308341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824C169-A6ED-1E46-B46C-9B0A11AED14B}"/>
              </a:ext>
            </a:extLst>
          </p:cNvPr>
          <p:cNvGrpSpPr/>
          <p:nvPr/>
        </p:nvGrpSpPr>
        <p:grpSpPr>
          <a:xfrm>
            <a:off x="6037451" y="317033"/>
            <a:ext cx="2725549" cy="2895600"/>
            <a:chOff x="3087019" y="2813569"/>
            <a:chExt cx="2817561" cy="2790028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8C04202E-008C-E344-BAAF-3B0743C6A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7019" y="2813569"/>
              <a:ext cx="2817561" cy="279002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B36C84A-8867-3549-B9FD-8268851B361F}"/>
                </a:ext>
              </a:extLst>
            </p:cNvPr>
            <p:cNvSpPr/>
            <p:nvPr/>
          </p:nvSpPr>
          <p:spPr>
            <a:xfrm>
              <a:off x="3200400" y="2825788"/>
              <a:ext cx="237566" cy="21271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7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602478D-44C7-4F44-A9CB-3537BB25C49B}"/>
              </a:ext>
            </a:extLst>
          </p:cNvPr>
          <p:cNvSpPr txBox="1"/>
          <p:nvPr/>
        </p:nvSpPr>
        <p:spPr>
          <a:xfrm>
            <a:off x="6339000" y="4565362"/>
            <a:ext cx="2500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7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Hodgkins, Dudley, et al., 2019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BB64702-1169-4945-A504-93D8E43D7EDD}"/>
              </a:ext>
            </a:extLst>
          </p:cNvPr>
          <p:cNvSpPr txBox="1"/>
          <p:nvPr/>
        </p:nvSpPr>
        <p:spPr>
          <a:xfrm>
            <a:off x="6040229" y="3288833"/>
            <a:ext cx="2722771" cy="120032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6857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Blue triangles, increases</a:t>
            </a:r>
          </a:p>
          <a:p>
            <a:pPr marL="0" marR="0" lvl="0" indent="0" defTabSz="6857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Brown triangles, decreases</a:t>
            </a: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6857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Open symbols, &lt; 25%</a:t>
            </a:r>
          </a:p>
          <a:p>
            <a:pPr marL="0" marR="0" lvl="0" indent="0" defTabSz="6857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Light solid, 25-50%</a:t>
            </a:r>
          </a:p>
          <a:p>
            <a:pPr marL="0" marR="0" lvl="0" indent="0" defTabSz="6857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Medium solid, 50-75%</a:t>
            </a: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Dark solid, &gt; 75%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7B79626-CA15-F84D-9DD3-AED54A7BE2FF}"/>
              </a:ext>
            </a:extLst>
          </p:cNvPr>
          <p:cNvSpPr txBox="1"/>
          <p:nvPr/>
        </p:nvSpPr>
        <p:spPr>
          <a:xfrm>
            <a:off x="4828300" y="1624078"/>
            <a:ext cx="2231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6857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/>
            </a:r>
            <a:b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pic>
        <p:nvPicPr>
          <p:cNvPr id="23" name="Picture 3" descr="2005_0404FloodApril420040010">
            <a:extLst>
              <a:ext uri="{FF2B5EF4-FFF2-40B4-BE49-F238E27FC236}">
                <a16:creationId xmlns="" xmlns:a16="http://schemas.microsoft.com/office/drawing/2014/main" id="{AFCEFA64-14F8-124B-B1DC-0C68A912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/>
          <a:stretch>
            <a:fillRect/>
          </a:stretch>
        </p:blipFill>
        <p:spPr bwMode="auto">
          <a:xfrm>
            <a:off x="381001" y="2150219"/>
            <a:ext cx="5333999" cy="29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6D6E8776-AD65-EF49-B507-3CE6ED45E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3350"/>
            <a:ext cx="5638800" cy="994172"/>
          </a:xfrm>
        </p:spPr>
        <p:txBody>
          <a:bodyPr>
            <a:noAutofit/>
          </a:bodyPr>
          <a:lstStyle/>
          <a:p>
            <a:r>
              <a:rPr lang="en-US" altLang="en-US" sz="27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Magnitude &amp; Frequency of Small Floods</a:t>
            </a:r>
            <a:endParaRPr lang="en-US" sz="27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E3B3D63-7CEF-9A43-864E-195F065F4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0573"/>
            <a:ext cx="4781550" cy="980177"/>
          </a:xfrm>
        </p:spPr>
        <p:txBody>
          <a:bodyPr>
            <a:normAutofit fontScale="85000" lnSpcReduction="10000"/>
          </a:bodyPr>
          <a:lstStyle/>
          <a:p>
            <a:pPr marL="71438" indent="-257175" defTabSz="685724"/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1941-2015 (75 </a:t>
            </a:r>
            <a:r>
              <a:rPr lang="en-US" alt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yrs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): average 29% increase</a:t>
            </a:r>
          </a:p>
          <a:p>
            <a:pPr marL="71438" indent="-257175" defTabSz="685724"/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1966-2015 (50 </a:t>
            </a:r>
            <a:r>
              <a:rPr lang="en-US" alt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yrs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): average 19% increase</a:t>
            </a:r>
            <a:endParaRPr lang="en-US" dirty="0"/>
          </a:p>
        </p:txBody>
      </p:sp>
      <p:sp>
        <p:nvSpPr>
          <p:cNvPr id="25" name="Text Box 7">
            <a:extLst>
              <a:ext uri="{FF2B5EF4-FFF2-40B4-BE49-F238E27FC236}">
                <a16:creationId xmlns="" xmlns:a16="http://schemas.microsoft.com/office/drawing/2014/main" id="{25A7AC31-2291-2C49-B972-F999155BC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62" y="4516963"/>
            <a:ext cx="2518638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724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April, 2005, Hallowell, ME</a:t>
            </a:r>
          </a:p>
          <a:p>
            <a:pPr defTabSz="685724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 Photo</a:t>
            </a:r>
          </a:p>
        </p:txBody>
      </p:sp>
    </p:spTree>
    <p:extLst>
      <p:ext uri="{BB962C8B-B14F-4D97-AF65-F5344CB8AC3E}">
        <p14:creationId xmlns:p14="http://schemas.microsoft.com/office/powerpoint/2010/main" val="1823691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="" xmlns:a16="http://schemas.microsoft.com/office/drawing/2014/main" id="{36EBFDD1-070A-F148-A9A1-629193DA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83" y="1047750"/>
            <a:ext cx="7992835" cy="335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451434-2EB3-3F44-A157-D497D881519D}"/>
              </a:ext>
            </a:extLst>
          </p:cNvPr>
          <p:cNvSpPr txBox="1"/>
          <p:nvPr/>
        </p:nvSpPr>
        <p:spPr>
          <a:xfrm>
            <a:off x="6858000" y="4095750"/>
            <a:ext cx="171041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724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Demaria et al., 2016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C3DF1F2-FA89-6D49-943D-C6FCE6EB645E}"/>
              </a:ext>
            </a:extLst>
          </p:cNvPr>
          <p:cNvSpPr txBox="1"/>
          <p:nvPr/>
        </p:nvSpPr>
        <p:spPr>
          <a:xfrm>
            <a:off x="1505654" y="4552950"/>
            <a:ext cx="634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 defTabSz="685724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Arial"/>
                <a:cs typeface="Arial"/>
              </a:rPr>
              <a:t>Likely linked to decreasing late winter snowpack</a:t>
            </a: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58CB7201-9E47-B54E-AACC-F5B6DF50E7D8}"/>
              </a:ext>
            </a:extLst>
          </p:cNvPr>
          <p:cNvSpPr txBox="1">
            <a:spLocks/>
          </p:cNvSpPr>
          <p:nvPr/>
        </p:nvSpPr>
        <p:spPr>
          <a:xfrm>
            <a:off x="1304816" y="57150"/>
            <a:ext cx="6534369" cy="838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100-year, 3-day Peak Flows are Projected to Decrease</a:t>
            </a:r>
          </a:p>
        </p:txBody>
      </p:sp>
    </p:spTree>
    <p:extLst>
      <p:ext uri="{BB962C8B-B14F-4D97-AF65-F5344CB8AC3E}">
        <p14:creationId xmlns:p14="http://schemas.microsoft.com/office/powerpoint/2010/main" val="243139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="" xmlns:a16="http://schemas.microsoft.com/office/drawing/2014/main" id="{7A816D41-E917-F645-A17C-49688390C5D6}"/>
              </a:ext>
            </a:extLst>
          </p:cNvPr>
          <p:cNvSpPr txBox="1">
            <a:spLocks/>
          </p:cNvSpPr>
          <p:nvPr/>
        </p:nvSpPr>
        <p:spPr>
          <a:xfrm>
            <a:off x="2976438" y="57150"/>
            <a:ext cx="3200400" cy="742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Temperature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="" xmlns:a16="http://schemas.microsoft.com/office/drawing/2014/main" id="{B5125F27-801E-F347-ADF9-3C3688CD2045}"/>
              </a:ext>
            </a:extLst>
          </p:cNvPr>
          <p:cNvSpPr txBox="1">
            <a:spLocks/>
          </p:cNvSpPr>
          <p:nvPr/>
        </p:nvSpPr>
        <p:spPr>
          <a:xfrm>
            <a:off x="228600" y="4400550"/>
            <a:ext cx="2858692" cy="6858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Annual increase of 3°F since 1895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63AFFBF-7D81-5742-8EEB-718B00CF6DAD}"/>
              </a:ext>
            </a:extLst>
          </p:cNvPr>
          <p:cNvSpPr/>
          <p:nvPr/>
        </p:nvSpPr>
        <p:spPr>
          <a:xfrm>
            <a:off x="1295400" y="666750"/>
            <a:ext cx="65532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43DABA4-C6E2-4840-BAD3-D8C6775191CD}"/>
              </a:ext>
            </a:extLst>
          </p:cNvPr>
          <p:cNvGrpSpPr/>
          <p:nvPr/>
        </p:nvGrpSpPr>
        <p:grpSpPr>
          <a:xfrm>
            <a:off x="1341897" y="683257"/>
            <a:ext cx="6460206" cy="3488693"/>
            <a:chOff x="1576859" y="109634"/>
            <a:chExt cx="5990283" cy="3234921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465FE6F4-9782-F849-B5E1-780DC005E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859" y="109634"/>
              <a:ext cx="5990283" cy="3234921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B00B48C1-5323-C145-BFAE-98CF08E1105C}"/>
                </a:ext>
              </a:extLst>
            </p:cNvPr>
            <p:cNvCxnSpPr/>
            <p:nvPr/>
          </p:nvCxnSpPr>
          <p:spPr>
            <a:xfrm flipV="1">
              <a:off x="1955349" y="1343049"/>
              <a:ext cx="5427466" cy="950184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BFB929E-6579-6942-A27A-765ECC9CF430}"/>
              </a:ext>
            </a:extLst>
          </p:cNvPr>
          <p:cNvSpPr txBox="1"/>
          <p:nvPr/>
        </p:nvSpPr>
        <p:spPr>
          <a:xfrm>
            <a:off x="5562600" y="3562350"/>
            <a:ext cx="2133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Fernandez et al. (2020)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ECEA3DD-D64A-ED4E-BD55-ACF517A5D2C1}"/>
              </a:ext>
            </a:extLst>
          </p:cNvPr>
          <p:cNvSpPr txBox="1"/>
          <p:nvPr/>
        </p:nvSpPr>
        <p:spPr>
          <a:xfrm>
            <a:off x="6339321" y="289305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+3°F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="" xmlns:a16="http://schemas.microsoft.com/office/drawing/2014/main" id="{7A592262-C894-5045-A46E-8518BF10D757}"/>
              </a:ext>
            </a:extLst>
          </p:cNvPr>
          <p:cNvSpPr txBox="1">
            <a:spLocks/>
          </p:cNvSpPr>
          <p:nvPr/>
        </p:nvSpPr>
        <p:spPr>
          <a:xfrm>
            <a:off x="3048000" y="4400550"/>
            <a:ext cx="3008708" cy="65530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Overnight lows have risen more than daytime highs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="" xmlns:a16="http://schemas.microsoft.com/office/drawing/2014/main" id="{EC58ACCD-77F9-6642-8192-38C9DE505116}"/>
              </a:ext>
            </a:extLst>
          </p:cNvPr>
          <p:cNvSpPr txBox="1">
            <a:spLocks/>
          </p:cNvSpPr>
          <p:nvPr/>
        </p:nvSpPr>
        <p:spPr>
          <a:xfrm>
            <a:off x="6211492" y="4400550"/>
            <a:ext cx="2932508" cy="65530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The six warmest years occurred since 1998</a:t>
            </a:r>
          </a:p>
        </p:txBody>
      </p:sp>
    </p:spTree>
    <p:extLst>
      <p:ext uri="{BB962C8B-B14F-4D97-AF65-F5344CB8AC3E}">
        <p14:creationId xmlns:p14="http://schemas.microsoft.com/office/powerpoint/2010/main" val="1200303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0BBF92E-B26A-4D4A-A060-0DAFD2356806}"/>
              </a:ext>
            </a:extLst>
          </p:cNvPr>
          <p:cNvSpPr/>
          <p:nvPr/>
        </p:nvSpPr>
        <p:spPr>
          <a:xfrm>
            <a:off x="1066800" y="0"/>
            <a:ext cx="7010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3490" name="Picture 3" descr="ECM_biomes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13"/>
          <a:stretch>
            <a:fillRect/>
          </a:stretch>
        </p:blipFill>
        <p:spPr bwMode="auto">
          <a:xfrm>
            <a:off x="1266855" y="60723"/>
            <a:ext cx="2489597" cy="25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5" descr="ECM_biomes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69"/>
          <a:stretch>
            <a:fillRect/>
          </a:stretch>
        </p:blipFill>
        <p:spPr bwMode="auto">
          <a:xfrm>
            <a:off x="3781443" y="78600"/>
            <a:ext cx="2466975" cy="255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 descr="ECM_biomes+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99"/>
          <a:stretch>
            <a:fillRect/>
          </a:stretch>
        </p:blipFill>
        <p:spPr bwMode="auto">
          <a:xfrm>
            <a:off x="2444367" y="2514618"/>
            <a:ext cx="2486025" cy="256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Box 7"/>
          <p:cNvSpPr txBox="1">
            <a:spLocks noChangeArrowheads="1"/>
          </p:cNvSpPr>
          <p:nvPr/>
        </p:nvSpPr>
        <p:spPr bwMode="auto">
          <a:xfrm>
            <a:off x="5219700" y="1996679"/>
            <a:ext cx="1028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</a:rPr>
              <a:t>2000</a:t>
            </a:r>
          </a:p>
        </p:txBody>
      </p:sp>
      <p:sp>
        <p:nvSpPr>
          <p:cNvPr id="63494" name="TextBox 8"/>
          <p:cNvSpPr txBox="1">
            <a:spLocks noChangeArrowheads="1"/>
          </p:cNvSpPr>
          <p:nvPr/>
        </p:nvSpPr>
        <p:spPr bwMode="auto">
          <a:xfrm>
            <a:off x="2705100" y="1996679"/>
            <a:ext cx="1028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</a:rPr>
              <a:t>1850</a:t>
            </a:r>
          </a:p>
        </p:txBody>
      </p:sp>
      <p:sp>
        <p:nvSpPr>
          <p:cNvPr id="63495" name="TextBox 9"/>
          <p:cNvSpPr txBox="1">
            <a:spLocks noChangeArrowheads="1"/>
          </p:cNvSpPr>
          <p:nvPr/>
        </p:nvSpPr>
        <p:spPr bwMode="auto">
          <a:xfrm>
            <a:off x="3810000" y="4454129"/>
            <a:ext cx="1143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</a:rPr>
              <a:t>Future</a:t>
            </a:r>
          </a:p>
        </p:txBody>
      </p:sp>
      <p:sp>
        <p:nvSpPr>
          <p:cNvPr id="63496" name="TextBox 1"/>
          <p:cNvSpPr txBox="1">
            <a:spLocks noChangeArrowheads="1"/>
          </p:cNvSpPr>
          <p:nvPr/>
        </p:nvSpPr>
        <p:spPr bwMode="auto">
          <a:xfrm>
            <a:off x="5181600" y="2754690"/>
            <a:ext cx="2743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Biomes will shift northward over next couple hundred 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5100" y="685819"/>
            <a:ext cx="1257300" cy="992579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50" dirty="0">
                <a:solidFill>
                  <a:srgbClr val="004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Boreal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50" dirty="0">
                <a:solidFill>
                  <a:srgbClr val="B1D3AC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Mixed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50" dirty="0">
                <a:solidFill>
                  <a:srgbClr val="15773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Broadleaf</a:t>
            </a:r>
          </a:p>
        </p:txBody>
      </p:sp>
      <p:sp>
        <p:nvSpPr>
          <p:cNvPr id="63498" name="TextBox 9"/>
          <p:cNvSpPr txBox="1">
            <a:spLocks noChangeArrowheads="1"/>
          </p:cNvSpPr>
          <p:nvPr/>
        </p:nvSpPr>
        <p:spPr bwMode="auto">
          <a:xfrm>
            <a:off x="5105400" y="4552968"/>
            <a:ext cx="2838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Equilibrium Biomes</a:t>
            </a:r>
            <a:b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UMaine Environmental Change Model</a:t>
            </a:r>
          </a:p>
        </p:txBody>
      </p:sp>
    </p:spTree>
    <p:extLst>
      <p:ext uri="{BB962C8B-B14F-4D97-AF65-F5344CB8AC3E}">
        <p14:creationId xmlns:p14="http://schemas.microsoft.com/office/powerpoint/2010/main" val="223564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800599" cy="4071870"/>
          </a:xfrm>
          <a:prstGeom prst="rect">
            <a:avLst/>
          </a:prstGeom>
        </p:spPr>
      </p:pic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0" y="4081208"/>
            <a:ext cx="2514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Bangor Daily News, Feb. 19, </a:t>
            </a:r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2015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Abigail Curtis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1F58AF-05CA-9E4E-A7E7-9E1F74126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92571"/>
            <a:ext cx="4369908" cy="269377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10200" y="4324350"/>
            <a:ext cx="1219200" cy="457200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3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EAA8BAB-FE0D-874E-B7F8-770A64D39F6D}"/>
              </a:ext>
            </a:extLst>
          </p:cNvPr>
          <p:cNvSpPr txBox="1"/>
          <p:nvPr/>
        </p:nvSpPr>
        <p:spPr>
          <a:xfrm>
            <a:off x="5638800" y="4781550"/>
            <a:ext cx="23592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Fernandez et al. (2020)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3B882F8-A479-CA4B-A3F6-BC7E9C53B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31" y="285750"/>
            <a:ext cx="6852139" cy="4453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9B9B599-2814-7149-9B5E-7142B0D6CA1F}"/>
              </a:ext>
            </a:extLst>
          </p:cNvPr>
          <p:cNvSpPr txBox="1"/>
          <p:nvPr/>
        </p:nvSpPr>
        <p:spPr>
          <a:xfrm>
            <a:off x="2819400" y="1239619"/>
            <a:ext cx="33528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Arial"/>
                <a:cs typeface="Arial"/>
              </a:rPr>
              <a:t>Warming of 2-10°F by 2100 depending on future scenario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B10F9D3-F257-2D4C-8954-596CE0A50BB4}"/>
              </a:ext>
            </a:extLst>
          </p:cNvPr>
          <p:cNvSpPr txBox="1"/>
          <p:nvPr/>
        </p:nvSpPr>
        <p:spPr>
          <a:xfrm rot="19393622">
            <a:off x="5920088" y="1655114"/>
            <a:ext cx="1905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 Emissions Scenario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CC0F83F-CB47-704B-90F9-DD4E14640097}"/>
              </a:ext>
            </a:extLst>
          </p:cNvPr>
          <p:cNvSpPr txBox="1"/>
          <p:nvPr/>
        </p:nvSpPr>
        <p:spPr>
          <a:xfrm>
            <a:off x="5943600" y="3109868"/>
            <a:ext cx="1905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Low Emissions Scenario</a:t>
            </a:r>
          </a:p>
        </p:txBody>
      </p:sp>
    </p:spTree>
    <p:extLst>
      <p:ext uri="{BB962C8B-B14F-4D97-AF65-F5344CB8AC3E}">
        <p14:creationId xmlns:p14="http://schemas.microsoft.com/office/powerpoint/2010/main" val="50296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="" xmlns:a16="http://schemas.microsoft.com/office/drawing/2014/main" id="{662FA76C-D564-EC45-9333-8C52CF73A3BF}"/>
              </a:ext>
            </a:extLst>
          </p:cNvPr>
          <p:cNvSpPr txBox="1">
            <a:spLocks/>
          </p:cNvSpPr>
          <p:nvPr/>
        </p:nvSpPr>
        <p:spPr>
          <a:xfrm>
            <a:off x="5181600" y="1276350"/>
            <a:ext cx="3886200" cy="38100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Summer is longer and winter is shorter than a century ago.</a:t>
            </a:r>
          </a:p>
          <a:p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Since 1950, the growing season has lengthened by ~16 days (Fernandez, 2020).</a:t>
            </a:r>
          </a:p>
          <a:p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Summer weather &amp; growing season extension mostly into fall.</a:t>
            </a:r>
          </a:p>
          <a:p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Trends projected to continue, but some years will bring unexpected late spring or early fall frosts.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4A63A32-AB9E-EC42-8C6E-0D619C28674B}"/>
              </a:ext>
            </a:extLst>
          </p:cNvPr>
          <p:cNvSpPr txBox="1"/>
          <p:nvPr/>
        </p:nvSpPr>
        <p:spPr>
          <a:xfrm>
            <a:off x="76200" y="4031962"/>
            <a:ext cx="2133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FFFFFF"/>
                </a:solidFill>
                <a:latin typeface="Arial"/>
                <a:cs typeface="Arial"/>
              </a:rPr>
              <a:t>Fernandez et al. (2015)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7F44235-2366-824E-B152-396C389E8620}"/>
              </a:ext>
            </a:extLst>
          </p:cNvPr>
          <p:cNvSpPr txBox="1"/>
          <p:nvPr/>
        </p:nvSpPr>
        <p:spPr>
          <a:xfrm>
            <a:off x="9384970" y="3182549"/>
            <a:ext cx="2256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/>
                <a:cs typeface="Calibri Light"/>
              </a:rPr>
              <a:t>Photo: Tori L. Jackson</a:t>
            </a:r>
          </a:p>
        </p:txBody>
      </p:sp>
      <p:pic>
        <p:nvPicPr>
          <p:cNvPr id="8" name="Picture 7" descr="ME_Tcycle_past-pres-future.png">
            <a:extLst>
              <a:ext uri="{FF2B5EF4-FFF2-40B4-BE49-F238E27FC236}">
                <a16:creationId xmlns="" xmlns:a16="http://schemas.microsoft.com/office/drawing/2014/main" id="{B283DB99-8695-FB4E-B4BD-D1F9D2BFB5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6" t="6306" b="16410"/>
          <a:stretch/>
        </p:blipFill>
        <p:spPr>
          <a:xfrm>
            <a:off x="76200" y="831562"/>
            <a:ext cx="4997634" cy="315159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8B4CFEF7-67E7-8E4D-9C28-94361F813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0" y="133350"/>
            <a:ext cx="4038600" cy="1058465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 Lengths</a:t>
            </a:r>
            <a:b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Changing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4F3787B-44B8-E543-95DB-0456B2A182A0}"/>
              </a:ext>
            </a:extLst>
          </p:cNvPr>
          <p:cNvSpPr txBox="1"/>
          <p:nvPr/>
        </p:nvSpPr>
        <p:spPr>
          <a:xfrm>
            <a:off x="0" y="450562"/>
            <a:ext cx="5073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Statewide Mean Monthly Temperature Cycle (°F)</a:t>
            </a:r>
          </a:p>
        </p:txBody>
      </p:sp>
    </p:spTree>
    <p:extLst>
      <p:ext uri="{BB962C8B-B14F-4D97-AF65-F5344CB8AC3E}">
        <p14:creationId xmlns:p14="http://schemas.microsoft.com/office/powerpoint/2010/main" val="2788761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35BAC73-2022-814B-A057-C3B3B9F83746}"/>
              </a:ext>
            </a:extLst>
          </p:cNvPr>
          <p:cNvSpPr/>
          <p:nvPr/>
        </p:nvSpPr>
        <p:spPr>
          <a:xfrm>
            <a:off x="1066800" y="0"/>
            <a:ext cx="7010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586" name="Title 1"/>
          <p:cNvSpPr>
            <a:spLocks noGrp="1"/>
          </p:cNvSpPr>
          <p:nvPr>
            <p:ph type="ctrTitle"/>
          </p:nvPr>
        </p:nvSpPr>
        <p:spPr>
          <a:xfrm>
            <a:off x="1257300" y="57150"/>
            <a:ext cx="3848100" cy="97155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1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Longer summers and shorter winters drive </a:t>
            </a:r>
            <a:r>
              <a:rPr lang="en-US" sz="21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habitat expansion for black-legged tick</a:t>
            </a:r>
            <a:endParaRPr lang="en-US" sz="21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" name="Picture 1" descr="prism_jan-aug_dd_1980-198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2647999"/>
            <a:ext cx="2720679" cy="2495519"/>
          </a:xfrm>
          <a:prstGeom prst="rect">
            <a:avLst/>
          </a:prstGeom>
        </p:spPr>
      </p:pic>
      <p:pic>
        <p:nvPicPr>
          <p:cNvPr id="3" name="Picture 2" descr="prism_jan-aug_dd_2010-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130160"/>
            <a:ext cx="2693194" cy="2470309"/>
          </a:xfrm>
          <a:prstGeom prst="rect">
            <a:avLst/>
          </a:prstGeom>
        </p:spPr>
      </p:pic>
      <p:pic>
        <p:nvPicPr>
          <p:cNvPr id="4" name="Picture 3" descr="prism_jan-aug_dd_2040-20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07" y="18"/>
            <a:ext cx="2693194" cy="2470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9350" y="2532110"/>
            <a:ext cx="16002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0000"/>
                </a:solidFill>
                <a:latin typeface="Arial"/>
                <a:cs typeface="Arial"/>
              </a:rPr>
              <a:t>Projected 1 °C (1.8 °F)</a:t>
            </a:r>
            <a:br>
              <a:rPr lang="en-US" sz="105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050" dirty="0">
                <a:solidFill>
                  <a:srgbClr val="000000"/>
                </a:solidFill>
                <a:latin typeface="Arial"/>
                <a:cs typeface="Arial"/>
              </a:rPr>
              <a:t>warming compared to 2010-2016</a:t>
            </a:r>
          </a:p>
        </p:txBody>
      </p:sp>
      <p:pic>
        <p:nvPicPr>
          <p:cNvPr id="8" name="Picture 7" descr="800px-Adult_deer_tic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87148"/>
            <a:ext cx="1028700" cy="1156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8BF82F0-C048-6C46-96DE-70E01EC79265}"/>
              </a:ext>
            </a:extLst>
          </p:cNvPr>
          <p:cNvSpPr txBox="1"/>
          <p:nvPr/>
        </p:nvSpPr>
        <p:spPr>
          <a:xfrm>
            <a:off x="4114801" y="3943350"/>
            <a:ext cx="3962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Larval emergence and tick survival requires ~1240 degree days (6°C baseline).</a:t>
            </a:r>
          </a:p>
        </p:txBody>
      </p:sp>
    </p:spTree>
    <p:extLst>
      <p:ext uri="{BB962C8B-B14F-4D97-AF65-F5344CB8AC3E}">
        <p14:creationId xmlns:p14="http://schemas.microsoft.com/office/powerpoint/2010/main" val="115120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4180" y="285750"/>
            <a:ext cx="2247307" cy="213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76200"/>
            <a:ext cx="6477000" cy="11667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Future climate is projected using physics-based models of the atmosphere, ocean,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cryosphere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, and biosphere.  The model climate can be perturbed by changes in GHG emissions, volcanic activity, solar output, and other factors.</a:t>
            </a:r>
            <a:endParaRPr lang="en-US" sz="18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4" name="Picture 2" descr="GCMmodelGrid"/>
          <p:cNvPicPr>
            <a:picLocks noChangeAspect="1" noChangeArrowheads="1"/>
          </p:cNvPicPr>
          <p:nvPr/>
        </p:nvPicPr>
        <p:blipFill rotWithShape="1">
          <a:blip r:embed="rId3"/>
          <a:srcRect l="52093"/>
          <a:stretch/>
        </p:blipFill>
        <p:spPr bwMode="auto">
          <a:xfrm>
            <a:off x="6434575" y="2571750"/>
            <a:ext cx="228166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nam_conus-lc_prcp-tcld-mslp-gph500_2018-03-15-12z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42961"/>
            <a:ext cx="5344790" cy="3843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6555" y="4794706"/>
            <a:ext cx="3048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err="1" smtClean="0">
                <a:solidFill>
                  <a:prstClr val="black"/>
                </a:solidFill>
                <a:latin typeface="Arial"/>
                <a:cs typeface="Arial"/>
              </a:rPr>
              <a:t>www.bom.gov.au</a:t>
            </a:r>
            <a:r>
              <a:rPr lang="en-US" sz="800" dirty="0">
                <a:solidFill>
                  <a:prstClr val="black"/>
                </a:solidFill>
                <a:latin typeface="Arial"/>
                <a:cs typeface="Arial"/>
              </a:rPr>
              <a:t>/info/</a:t>
            </a:r>
            <a:r>
              <a:rPr lang="en-US" sz="800" dirty="0" err="1">
                <a:solidFill>
                  <a:prstClr val="black"/>
                </a:solidFill>
                <a:latin typeface="Arial"/>
                <a:cs typeface="Arial"/>
              </a:rPr>
              <a:t>GreenhouseEffectAndClimateChange.pdf</a:t>
            </a:r>
            <a:endParaRPr lang="en-US"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53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72C441-0630-BC44-A0D9-5B7B2DC8A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76" t="-2701" r="-1592" b="-2288"/>
          <a:stretch/>
        </p:blipFill>
        <p:spPr>
          <a:xfrm>
            <a:off x="1082101" y="1052410"/>
            <a:ext cx="6979798" cy="40910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FA1DD7D-6215-9840-A7D9-0902A7292C52}"/>
              </a:ext>
            </a:extLst>
          </p:cNvPr>
          <p:cNvSpPr txBox="1">
            <a:spLocks noChangeArrowheads="1"/>
          </p:cNvSpPr>
          <p:nvPr/>
        </p:nvSpPr>
        <p:spPr>
          <a:xfrm>
            <a:off x="914400" y="57150"/>
            <a:ext cx="7315200" cy="10112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400"/>
              </a:lnSpc>
            </a:pPr>
            <a:r>
              <a:rPr lang="en-US" sz="27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  <a:ea typeface="ＭＳ Ｐゴシック" charset="0"/>
                <a:cs typeface="Arial"/>
              </a:rPr>
              <a:t>Natural forcings cannot account for the</a:t>
            </a:r>
            <a:br>
              <a:rPr lang="en-US" sz="27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  <a:ea typeface="ＭＳ Ｐゴシック" charset="0"/>
                <a:cs typeface="Arial"/>
              </a:rPr>
            </a:br>
            <a:r>
              <a:rPr lang="en-US" sz="27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  <a:ea typeface="ＭＳ Ｐゴシック" charset="0"/>
                <a:cs typeface="Arial"/>
              </a:rPr>
              <a:t>observed warming since at least 1960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="" xmlns:a16="http://schemas.microsoft.com/office/drawing/2014/main" id="{B114FCDC-286D-6241-8216-A49B085A6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400550"/>
            <a:ext cx="17526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Meehl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et al, 2012</a:t>
            </a:r>
          </a:p>
        </p:txBody>
      </p:sp>
    </p:spTree>
    <p:extLst>
      <p:ext uri="{BB962C8B-B14F-4D97-AF65-F5344CB8AC3E}">
        <p14:creationId xmlns:p14="http://schemas.microsoft.com/office/powerpoint/2010/main" val="49786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493</TotalTime>
  <Words>1071</Words>
  <Application>Microsoft Macintosh PowerPoint</Application>
  <PresentationFormat>On-screen Show (16:9)</PresentationFormat>
  <Paragraphs>167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Season Lengths are Changing</vt:lpstr>
      <vt:lpstr>Longer summers and shorter winters drive habitat expansion for black-legged tick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 in Maine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Belfast</vt:lpstr>
      <vt:lpstr>PowerPoint Presentation</vt:lpstr>
      <vt:lpstr>PowerPoint Presentation</vt:lpstr>
      <vt:lpstr>Increasing Magnitude &amp; Frequency of Small Floods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Birkel</dc:creator>
  <cp:lastModifiedBy>Sean Birkel</cp:lastModifiedBy>
  <cp:revision>109</cp:revision>
  <dcterms:created xsi:type="dcterms:W3CDTF">2020-01-20T20:01:13Z</dcterms:created>
  <dcterms:modified xsi:type="dcterms:W3CDTF">2021-03-30T15:01:20Z</dcterms:modified>
</cp:coreProperties>
</file>