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  <p:sldMasterId id="2147483696" r:id="rId4"/>
  </p:sldMasterIdLst>
  <p:sldIdLst>
    <p:sldId id="271" r:id="rId5"/>
    <p:sldId id="261" r:id="rId6"/>
    <p:sldId id="257" r:id="rId7"/>
    <p:sldId id="276" r:id="rId8"/>
    <p:sldId id="268" r:id="rId9"/>
    <p:sldId id="277" r:id="rId10"/>
    <p:sldId id="269" r:id="rId11"/>
    <p:sldId id="266" r:id="rId12"/>
    <p:sldId id="270" r:id="rId13"/>
    <p:sldId id="272" r:id="rId14"/>
    <p:sldId id="262" r:id="rId15"/>
    <p:sldId id="264" r:id="rId16"/>
    <p:sldId id="274" r:id="rId17"/>
    <p:sldId id="273" r:id="rId18"/>
    <p:sldId id="265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849" autoAdjust="0"/>
  </p:normalViewPr>
  <p:slideViewPr>
    <p:cSldViewPr snapToObjects="1">
      <p:cViewPr varScale="1">
        <p:scale>
          <a:sx n="171" d="100"/>
          <a:sy n="171" d="100"/>
        </p:scale>
        <p:origin x="-120" y="-4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B2DC-9AF4-2E4C-BEFE-40F954D50606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DCB4-F83F-1747-89FE-BF9CBA62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5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B2DC-9AF4-2E4C-BEFE-40F954D50606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DCB4-F83F-1747-89FE-BF9CBA62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05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B2DC-9AF4-2E4C-BEFE-40F954D50606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DCB4-F83F-1747-89FE-BF9CBA62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23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830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07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103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655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942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2275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923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58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B2DC-9AF4-2E4C-BEFE-40F954D50606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DCB4-F83F-1747-89FE-BF9CBA62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51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9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304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6748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87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969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779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830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687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427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127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189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224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B2DC-9AF4-2E4C-BEFE-40F954D50606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DCB4-F83F-1747-89FE-BF9CBA62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82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080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899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1524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0" y="2738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748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622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4930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427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791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19935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06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B2DC-9AF4-2E4C-BEFE-40F954D50606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DCB4-F83F-1747-89FE-BF9CBA62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219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6498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873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181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117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73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B2DC-9AF4-2E4C-BEFE-40F954D50606}" type="datetimeFigureOut">
              <a:rPr lang="en-US" smtClean="0"/>
              <a:t>9/17/21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DCB4-F83F-1747-89FE-BF9CBA62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6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B2DC-9AF4-2E4C-BEFE-40F954D50606}" type="datetimeFigureOut">
              <a:rPr lang="en-US" smtClean="0"/>
              <a:t>9/17/21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DCB4-F83F-1747-89FE-BF9CBA62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5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B2DC-9AF4-2E4C-BEFE-40F954D50606}" type="datetimeFigureOut">
              <a:rPr lang="en-US" smtClean="0"/>
              <a:t>9/17/21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DCB4-F83F-1747-89FE-BF9CBA62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7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B2DC-9AF4-2E4C-BEFE-40F954D50606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DCB4-F83F-1747-89FE-BF9CBA62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1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B2DC-9AF4-2E4C-BEFE-40F954D50606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DCB4-F83F-1747-89FE-BF9CBA62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65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0B2DC-9AF4-2E4C-BEFE-40F954D50606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7DCB4-F83F-1747-89FE-BF9CBA62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9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21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33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9/17/21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11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A3513-6924-2E4C-BAE7-156B0E11BE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8CA7EBD-CE62-2044-B0C2-760A758C97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BP_Schoodic_018a.jpg">
            <a:extLst>
              <a:ext uri="{FF2B5EF4-FFF2-40B4-BE49-F238E27FC236}">
                <a16:creationId xmlns:a16="http://schemas.microsoft.com/office/drawing/2014/main" xmlns="" id="{1387A7D4-AF52-E04C-A366-A06ADBA6D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" b="16409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72ED391-7E3F-BD4B-BAD9-1FDE66CD86BC}"/>
              </a:ext>
            </a:extLst>
          </p:cNvPr>
          <p:cNvSpPr txBox="1">
            <a:spLocks/>
          </p:cNvSpPr>
          <p:nvPr/>
        </p:nvSpPr>
        <p:spPr>
          <a:xfrm>
            <a:off x="2286000" y="0"/>
            <a:ext cx="6705600" cy="15013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5600"/>
              </a:lnSpc>
            </a:pPr>
            <a:r>
              <a:rPr lang="en-US" sz="4000" b="1" spc="140" dirty="0" smtClean="0">
                <a:ln w="2540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venir Book"/>
                <a:cs typeface="Avenir Book"/>
              </a:rPr>
              <a:t>Arctic-Maine Climate Connections</a:t>
            </a:r>
            <a:endParaRPr lang="en-US" sz="4000" b="1" spc="140" dirty="0">
              <a:ln w="2540"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75000"/>
                  </a:srgbClr>
                </a:outerShdw>
              </a:effectLst>
              <a:latin typeface="Avenir Book"/>
              <a:cs typeface="Avenir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7FA1AD-4422-F849-BEAD-2D26C7F79EBA}"/>
              </a:ext>
            </a:extLst>
          </p:cNvPr>
          <p:cNvSpPr txBox="1"/>
          <p:nvPr/>
        </p:nvSpPr>
        <p:spPr>
          <a:xfrm>
            <a:off x="5105400" y="1962150"/>
            <a:ext cx="3886200" cy="19338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venir Book"/>
                <a:cs typeface="Avenir Book"/>
              </a:rPr>
              <a:t>SAUNNA NRT Retreat</a:t>
            </a:r>
          </a:p>
          <a:p>
            <a:pPr algn="r">
              <a:lnSpc>
                <a:spcPts val="24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venir Book"/>
                <a:cs typeface="Avenir Book"/>
              </a:rPr>
              <a:t>17 September, 2021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75000"/>
                  </a:srgbClr>
                </a:outerShdw>
              </a:effectLst>
              <a:latin typeface="Avenir Book"/>
              <a:cs typeface="Avenir Book"/>
            </a:endParaRPr>
          </a:p>
          <a:p>
            <a:pPr algn="r">
              <a:lnSpc>
                <a:spcPts val="2400"/>
              </a:lnSpc>
            </a:pP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75000"/>
                  </a:srgbClr>
                </a:outerShdw>
              </a:effectLst>
              <a:latin typeface="Avenir Book"/>
              <a:cs typeface="Avenir Book"/>
            </a:endParaRPr>
          </a:p>
          <a:p>
            <a:pPr algn="r">
              <a:lnSpc>
                <a:spcPts val="2400"/>
              </a:lnSpc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venir Book"/>
                <a:cs typeface="Avenir Book"/>
              </a:rPr>
              <a:t>Sean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venir Book"/>
                <a:cs typeface="Avenir Book"/>
              </a:rPr>
              <a:t>Birkel</a:t>
            </a:r>
          </a:p>
          <a:p>
            <a:pPr algn="r">
              <a:lnSpc>
                <a:spcPts val="24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venir Book"/>
                <a:cs typeface="Avenir Book"/>
              </a:rPr>
              <a:t>Research Assistant Professor</a:t>
            </a:r>
          </a:p>
          <a:p>
            <a:pPr algn="r">
              <a:lnSpc>
                <a:spcPts val="24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venir Book"/>
                <a:cs typeface="Avenir Book"/>
              </a:rPr>
              <a:t>Maine State Climatologist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EA2B65-89C2-7D47-B8AC-ECCE8131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324350"/>
            <a:ext cx="1981200" cy="630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33408B-D2AD-984A-993B-A47167787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324350"/>
            <a:ext cx="1676400" cy="62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2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-me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85750"/>
            <a:ext cx="4763282" cy="4631262"/>
          </a:xfrm>
          <a:prstGeom prst="rect">
            <a:avLst/>
          </a:prstGeom>
        </p:spPr>
      </p:pic>
      <p:pic>
        <p:nvPicPr>
          <p:cNvPr id="4" name="Picture 3" descr="gr-me_blueberries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76350"/>
            <a:ext cx="2902542" cy="3200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5DCFB7FC-B524-A84D-B8AD-2AD944219D1F}"/>
              </a:ext>
            </a:extLst>
          </p:cNvPr>
          <p:cNvSpPr txBox="1">
            <a:spLocks/>
          </p:cNvSpPr>
          <p:nvPr/>
        </p:nvSpPr>
        <p:spPr>
          <a:xfrm>
            <a:off x="76200" y="57150"/>
            <a:ext cx="4114800" cy="1219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C000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 JJA Precipitation and Greenland Blocking High Pressure</a:t>
            </a:r>
            <a:endParaRPr lang="en-US" sz="2400" dirty="0">
              <a:solidFill>
                <a:srgbClr val="FFC000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4624685"/>
            <a:ext cx="2586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Birkel and Mayewski,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2018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 smtClean="0">
                <a:solidFill>
                  <a:prstClr val="white"/>
                </a:solidFill>
                <a:latin typeface="Arial"/>
                <a:cs typeface="Arial"/>
              </a:rPr>
              <a:t>Simonson et al. in Revision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21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6455" y="76200"/>
            <a:ext cx="47657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Evidence for a Volcanic Underpinning of the</a:t>
            </a:r>
            <a:b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Atlantic Multidecadal Oscillation</a:t>
            </a:r>
            <a:b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Birkel, S.D., </a:t>
            </a:r>
            <a:r>
              <a:rPr lang="en-US" sz="1000" dirty="0" err="1" smtClean="0">
                <a:solidFill>
                  <a:schemeClr val="bg1"/>
                </a:solidFill>
                <a:latin typeface="Arial"/>
                <a:cs typeface="Arial"/>
              </a:rPr>
              <a:t>Mayewski</a:t>
            </a: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, P.A., </a:t>
            </a:r>
            <a:r>
              <a:rPr lang="en-US" sz="1000" dirty="0" err="1" smtClean="0">
                <a:solidFill>
                  <a:schemeClr val="bg1"/>
                </a:solidFill>
                <a:latin typeface="Arial"/>
                <a:cs typeface="Arial"/>
              </a:rPr>
              <a:t>Maasch</a:t>
            </a: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, K.A., </a:t>
            </a:r>
            <a:r>
              <a:rPr lang="en-US" sz="1000" dirty="0" err="1" smtClean="0">
                <a:solidFill>
                  <a:schemeClr val="bg1"/>
                </a:solidFill>
                <a:latin typeface="Arial"/>
                <a:cs typeface="Arial"/>
              </a:rPr>
              <a:t>Kurbatov</a:t>
            </a: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, A.V., Lyon, B.</a:t>
            </a:r>
            <a:r>
              <a:rPr lang="en-US" sz="1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(2018)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33061" y="2643276"/>
            <a:ext cx="4319564" cy="237747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Utilizes historical sea surface temperature (SST), reanalysis, and stratospheric aerosol optical depth data.</a:t>
            </a:r>
          </a:p>
          <a:p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Cool periods in the North Atlantic coincide with increased explosive volcanic activity.</a:t>
            </a:r>
          </a:p>
          <a:p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Eruptions project onto the NAO, </a:t>
            </a:r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eliciting </a:t>
            </a:r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coupled atmosphere-ocean response.</a:t>
            </a:r>
          </a:p>
          <a:p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Subpolar SSTs decline as northwesterly winds advect cold water from the Labrador Sea.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664" y="1063230"/>
            <a:ext cx="4045136" cy="4003900"/>
          </a:xfrm>
          <a:prstGeom prst="rect">
            <a:avLst/>
          </a:prstGeom>
        </p:spPr>
      </p:pic>
      <p:pic>
        <p:nvPicPr>
          <p:cNvPr id="13" name="Picture 12" descr="Pinatubo91eruption_plum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4"/>
          <a:stretch/>
        </p:blipFill>
        <p:spPr>
          <a:xfrm>
            <a:off x="4908317" y="0"/>
            <a:ext cx="3928219" cy="2456587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320592" y="2202804"/>
            <a:ext cx="25159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dirty="0" smtClean="0">
                <a:solidFill>
                  <a:prstClr val="white"/>
                </a:solidFill>
                <a:latin typeface="Arial"/>
                <a:cs typeface="Arial"/>
              </a:rPr>
              <a:t>1991 Mt. Pinatubo (</a:t>
            </a:r>
            <a:r>
              <a:rPr lang="en-US" sz="1000" dirty="0" err="1" smtClean="0">
                <a:solidFill>
                  <a:prstClr val="white"/>
                </a:solidFill>
                <a:latin typeface="Arial"/>
                <a:cs typeface="Arial"/>
              </a:rPr>
              <a:t>wikipedia</a:t>
            </a:r>
            <a:r>
              <a:rPr lang="en-US" sz="1000" dirty="0">
                <a:solidFill>
                  <a:prstClr val="white"/>
                </a:solidFill>
                <a:latin typeface="Arial"/>
                <a:cs typeface="Arial"/>
              </a:rPr>
              <a:t>/</a:t>
            </a:r>
            <a:r>
              <a:rPr lang="en-US" sz="1000" dirty="0" smtClean="0">
                <a:solidFill>
                  <a:prstClr val="white"/>
                </a:solidFill>
                <a:latin typeface="Arial"/>
                <a:cs typeface="Arial"/>
              </a:rPr>
              <a:t>commons)</a:t>
            </a:r>
            <a:endParaRPr lang="en-US" sz="1000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11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lan_1992_MSL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83" y="150204"/>
            <a:ext cx="4003303" cy="4862769"/>
          </a:xfrm>
          <a:prstGeom prst="rect">
            <a:avLst/>
          </a:prstGeom>
        </p:spPr>
      </p:pic>
      <p:pic>
        <p:nvPicPr>
          <p:cNvPr id="5" name="Picture 4" descr="ERSST_stack_10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r="2824"/>
          <a:stretch/>
        </p:blipFill>
        <p:spPr>
          <a:xfrm>
            <a:off x="762000" y="150204"/>
            <a:ext cx="3124200" cy="486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4019550"/>
            <a:ext cx="373380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prstClr val="white"/>
                </a:solidFill>
              </a:rPr>
              <a:t>Observed early 20</a:t>
            </a:r>
            <a:r>
              <a:rPr lang="en-US" sz="1400" baseline="30000" dirty="0" smtClean="0">
                <a:solidFill>
                  <a:prstClr val="white"/>
                </a:solidFill>
              </a:rPr>
              <a:t>th</a:t>
            </a:r>
            <a:r>
              <a:rPr lang="en-US" sz="1400" dirty="0" smtClean="0">
                <a:solidFill>
                  <a:prstClr val="white"/>
                </a:solidFill>
              </a:rPr>
              <a:t> century freeze</a:t>
            </a:r>
            <a:r>
              <a:rPr lang="en-US" sz="1400" dirty="0">
                <a:solidFill>
                  <a:prstClr val="white"/>
                </a:solidFill>
              </a:rPr>
              <a:t>-overs: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white"/>
                </a:solidFill>
              </a:rPr>
              <a:t>1904, 1905, 1918, 1923, </a:t>
            </a:r>
            <a:r>
              <a:rPr lang="en-US" sz="1400" dirty="0" smtClean="0">
                <a:solidFill>
                  <a:prstClr val="white"/>
                </a:solidFill>
              </a:rPr>
              <a:t>1934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5" name="Picture 4" descr="PRISM_Maine_T2_anom_DJ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550"/>
            <a:ext cx="4038600" cy="2196729"/>
          </a:xfrm>
          <a:prstGeom prst="rect">
            <a:avLst/>
          </a:prstGeom>
        </p:spPr>
      </p:pic>
      <p:pic>
        <p:nvPicPr>
          <p:cNvPr id="6" name="Picture 5" descr="19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38150"/>
            <a:ext cx="4941049" cy="4191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F6AC4-4AF4-594F-8255-272AA91587EF}"/>
              </a:ext>
            </a:extLst>
          </p:cNvPr>
          <p:cNvSpPr txBox="1"/>
          <p:nvPr/>
        </p:nvSpPr>
        <p:spPr>
          <a:xfrm>
            <a:off x="4419600" y="1504950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Belfast Harbor, 1905</a:t>
            </a: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6400800" y="4656951"/>
            <a:ext cx="2667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Bangor Daily News, Feb. 19, 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55" y="76200"/>
            <a:ext cx="4048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Penobscot Bay froze several times during the early 1900s when the North Atlantic region climate was impacted by major volcanic eruptions.</a:t>
            </a:r>
            <a:endParaRPr lang="en-US" sz="10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416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02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i-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1" y="0"/>
            <a:ext cx="7610779" cy="5138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8336" y="4624685"/>
            <a:ext cx="3665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sz="1200" dirty="0" err="1" smtClean="0">
                <a:solidFill>
                  <a:prstClr val="white"/>
                </a:solidFill>
                <a:latin typeface="Arial"/>
                <a:cs typeface="Arial"/>
              </a:rPr>
              <a:t>Soufrière</a:t>
            </a:r>
            <a:r>
              <a:rPr lang="sv-SE" sz="1200" dirty="0" smtClean="0">
                <a:solidFill>
                  <a:prstClr val="white"/>
                </a:solidFill>
                <a:latin typeface="Arial"/>
                <a:cs typeface="Arial"/>
              </a:rPr>
              <a:t> Hills, </a:t>
            </a:r>
            <a:r>
              <a:rPr lang="sv-SE" sz="1200" dirty="0" err="1" smtClean="0">
                <a:solidFill>
                  <a:prstClr val="white"/>
                </a:solidFill>
                <a:latin typeface="Arial"/>
                <a:cs typeface="Arial"/>
              </a:rPr>
              <a:t>Caribbean</a:t>
            </a:r>
            <a:r>
              <a:rPr lang="sv-SE" sz="1200" dirty="0" smtClean="0">
                <a:solidFill>
                  <a:prstClr val="white"/>
                </a:solidFill>
                <a:latin typeface="Arial"/>
                <a:cs typeface="Arial"/>
              </a:rPr>
              <a:t>, </a:t>
            </a:r>
            <a:r>
              <a:rPr lang="en-US" sz="1200" dirty="0" smtClean="0">
                <a:solidFill>
                  <a:prstClr val="white"/>
                </a:solidFill>
                <a:latin typeface="Arial"/>
                <a:cs typeface="Arial"/>
              </a:rPr>
              <a:t>Feb, 2010</a:t>
            </a:r>
          </a:p>
          <a:p>
            <a:pPr algn="r"/>
            <a:r>
              <a:rPr lang="en-US" sz="1200" dirty="0" smtClean="0">
                <a:solidFill>
                  <a:prstClr val="white"/>
                </a:solidFill>
                <a:latin typeface="Arial"/>
                <a:cs typeface="Arial"/>
              </a:rPr>
              <a:t>https</a:t>
            </a: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://</a:t>
            </a:r>
            <a:r>
              <a:rPr lang="en-US" sz="1200" dirty="0" err="1">
                <a:solidFill>
                  <a:prstClr val="white"/>
                </a:solidFill>
                <a:latin typeface="Arial"/>
                <a:cs typeface="Arial"/>
              </a:rPr>
              <a:t>feww.files.wordpress.com</a:t>
            </a: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/2010/03/mi-</a:t>
            </a:r>
            <a:r>
              <a:rPr lang="en-US" sz="1200" dirty="0" err="1">
                <a:solidFill>
                  <a:prstClr val="white"/>
                </a:solidFill>
                <a:latin typeface="Arial"/>
                <a:cs typeface="Arial"/>
              </a:rPr>
              <a:t>sh.jpg</a:t>
            </a:r>
            <a:endParaRPr lang="en-US" sz="12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38400" y="982944"/>
            <a:ext cx="0" cy="2960406"/>
          </a:xfrm>
          <a:prstGeom prst="straightConnector1">
            <a:avLst/>
          </a:prstGeom>
          <a:noFill/>
          <a:ln w="101600" cap="flat" cmpd="sng" algn="ctr">
            <a:solidFill>
              <a:srgbClr val="F79646"/>
            </a:solidFill>
            <a:prstDash val="solid"/>
            <a:tailEnd type="triangl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89386" y="590550"/>
            <a:ext cx="2153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  <a:latin typeface="Arial"/>
                <a:cs typeface="Arial"/>
              </a:rPr>
              <a:t>Lower Stratosphere</a:t>
            </a:r>
          </a:p>
          <a:p>
            <a:pPr algn="ctr"/>
            <a:r>
              <a:rPr lang="en-US" sz="1400" dirty="0" smtClean="0">
                <a:solidFill>
                  <a:prstClr val="white"/>
                </a:solidFill>
                <a:latin typeface="Arial"/>
                <a:cs typeface="Arial"/>
              </a:rPr>
              <a:t>~12 km</a:t>
            </a:r>
            <a:endParaRPr lang="en-US" sz="14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4694" y="3789461"/>
            <a:ext cx="983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  <a:latin typeface="Arial"/>
                <a:cs typeface="Arial"/>
              </a:rPr>
              <a:t>Sea Level</a:t>
            </a:r>
            <a:endParaRPr lang="en-US" sz="14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8313" y="2866295"/>
            <a:ext cx="1195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Troposphere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69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h-sat1_t2_ws500-gph_2021-09-16-12z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493"/>
            <a:ext cx="9144000" cy="41205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2724150"/>
            <a:ext cx="381000" cy="381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24600" y="2724150"/>
            <a:ext cx="381000" cy="381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4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05607B-43CC-0246-A149-CB0C25530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23" y="57149"/>
            <a:ext cx="4455155" cy="5029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12" y="57149"/>
            <a:ext cx="2533188" cy="2815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12" y="2271355"/>
            <a:ext cx="2533052" cy="28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5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3B674E-3E9D-BC48-99F3-C510F658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133350"/>
            <a:ext cx="4080510" cy="22669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15518379-309E-2E45-A512-0D018C58CAF1}"/>
              </a:ext>
            </a:extLst>
          </p:cNvPr>
          <p:cNvSpPr txBox="1">
            <a:spLocks/>
          </p:cNvSpPr>
          <p:nvPr/>
        </p:nvSpPr>
        <p:spPr>
          <a:xfrm>
            <a:off x="125431" y="2430556"/>
            <a:ext cx="1981200" cy="3048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Francis and </a:t>
            </a:r>
            <a:r>
              <a:rPr lang="en-US" sz="1000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Vavrus</a:t>
            </a:r>
            <a:r>
              <a:rPr lang="en-US" sz="10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, 2014</a:t>
            </a:r>
          </a:p>
        </p:txBody>
      </p:sp>
      <p:pic>
        <p:nvPicPr>
          <p:cNvPr id="4" name="Picture 3" descr="arctic-extreme-weather-linkag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65718"/>
            <a:ext cx="5051350" cy="25158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15518379-309E-2E45-A512-0D018C58CAF1}"/>
              </a:ext>
            </a:extLst>
          </p:cNvPr>
          <p:cNvSpPr txBox="1">
            <a:spLocks/>
          </p:cNvSpPr>
          <p:nvPr/>
        </p:nvSpPr>
        <p:spPr>
          <a:xfrm>
            <a:off x="7032550" y="4781550"/>
            <a:ext cx="1981200" cy="3048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Cohen et al., 2021</a:t>
            </a:r>
            <a:endParaRPr lang="en-US" sz="1000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9" name="Picture 8" descr="Feb2015_jetstre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" y="2800350"/>
            <a:ext cx="2561254" cy="2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3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964182-707B-0B4C-AF4E-31AA3D1EB8E8}"/>
              </a:ext>
            </a:extLst>
          </p:cNvPr>
          <p:cNvSpPr txBox="1">
            <a:spLocks/>
          </p:cNvSpPr>
          <p:nvPr/>
        </p:nvSpPr>
        <p:spPr>
          <a:xfrm>
            <a:off x="228600" y="285750"/>
            <a:ext cx="4876800" cy="762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ea typeface="ＭＳ Ｐゴシック" charset="0"/>
                <a:cs typeface="Arial"/>
              </a:rPr>
              <a:t>Extreme Weather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D2309E-3E08-DD4B-9215-CDEC37955B5D}"/>
              </a:ext>
            </a:extLst>
          </p:cNvPr>
          <p:cNvSpPr txBox="1">
            <a:spLocks/>
          </p:cNvSpPr>
          <p:nvPr/>
        </p:nvSpPr>
        <p:spPr>
          <a:xfrm>
            <a:off x="228600" y="1136362"/>
            <a:ext cx="5181600" cy="38737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/>
                <a:cs typeface="Arial"/>
              </a:rPr>
              <a:t>Extreme weather becoming more common around the Northern Hemisphere due to changes in atmospheric circulation.</a:t>
            </a:r>
          </a:p>
          <a:p>
            <a:endParaRPr lang="en-US" sz="1000" dirty="0">
              <a:solidFill>
                <a:prstClr val="white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prstClr val="white"/>
                </a:solidFill>
                <a:latin typeface="Arial"/>
                <a:cs typeface="Arial"/>
              </a:rPr>
              <a:t>Increased likelihood of heat/cold waves, intense storms.</a:t>
            </a:r>
          </a:p>
          <a:p>
            <a:endParaRPr lang="en-US" sz="1000" dirty="0">
              <a:solidFill>
                <a:prstClr val="white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prstClr val="white"/>
                </a:solidFill>
                <a:latin typeface="Arial"/>
                <a:cs typeface="Arial"/>
              </a:rPr>
              <a:t>Large increases (55%) in annual heavy daily precipitation across the USNE.</a:t>
            </a:r>
          </a:p>
          <a:p>
            <a:endParaRPr lang="en-US" sz="1000" dirty="0">
              <a:solidFill>
                <a:prstClr val="white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prstClr val="white"/>
                </a:solidFill>
                <a:latin typeface="Arial"/>
                <a:cs typeface="Arial"/>
              </a:rPr>
              <a:t>In Maine, the last 10-15 years have seen the highest occurrence of 2”, 3”, and 4” precipitation events (Fernandez et al., 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040045-AB99-BB40-AA39-33E755833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269" y="2274205"/>
            <a:ext cx="3501731" cy="2888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030CCA-CD88-A245-9C1B-B16974F1ADAD}"/>
              </a:ext>
            </a:extLst>
          </p:cNvPr>
          <p:cNvSpPr txBox="1"/>
          <p:nvPr/>
        </p:nvSpPr>
        <p:spPr>
          <a:xfrm>
            <a:off x="5642268" y="4781550"/>
            <a:ext cx="19050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Arial"/>
              </a:rPr>
              <a:t>Easterling</a:t>
            </a:r>
            <a:r>
              <a:rPr lang="en-US" sz="13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Arial"/>
              </a:rPr>
              <a:t> et al., 2017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AB4FE5-7844-654A-96BC-AC0F21BFE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50"/>
          <a:stretch/>
        </p:blipFill>
        <p:spPr>
          <a:xfrm>
            <a:off x="5642268" y="0"/>
            <a:ext cx="3501732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3ACA3C-82D5-A148-9CD1-6786BE23F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2362200" cy="3531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3B16DA-9D8F-1C41-936A-33051F146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895350"/>
            <a:ext cx="2667000" cy="4115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51AD60-6EF7-CA45-B075-DB51A2607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239900"/>
            <a:ext cx="2964317" cy="38815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98716F85-4CCC-A84B-AF95-E12230A0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638550"/>
            <a:ext cx="2895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(Bomb Cyclone)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Oct. 30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, 2017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Gusts BGR 66, PWM 69 mph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500k power outages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6C49A80E-D365-5642-A05F-F1F37C7D1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-19050"/>
            <a:ext cx="3505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(Bomb Cyclone)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Oct. 17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, 2019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Gusts BGR 43, PWM 62 mph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219k power outages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C06F54-03E5-9A42-A7B0-A7C27CC26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388" y="488781"/>
            <a:ext cx="28826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Nov. 1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, 2019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Gusts 53 BGR, PWM 49 mph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230k power outages</a:t>
            </a:r>
          </a:p>
        </p:txBody>
      </p:sp>
    </p:spTree>
    <p:extLst>
      <p:ext uri="{BB962C8B-B14F-4D97-AF65-F5344CB8AC3E}">
        <p14:creationId xmlns:p14="http://schemas.microsoft.com/office/powerpoint/2010/main" val="404271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DC52BB-A6AA-094C-A046-FAE0178C8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70" y="0"/>
            <a:ext cx="642173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330" y="438150"/>
            <a:ext cx="2417470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 Temperature anomaly and Jetstream</a:t>
            </a:r>
            <a:b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</a:br>
            <a:endParaRPr lang="en-US" sz="17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Wind Storm</a:t>
            </a: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Nov 1, 2019</a:t>
            </a:r>
          </a:p>
        </p:txBody>
      </p:sp>
    </p:spTree>
    <p:extLst>
      <p:ext uri="{BB962C8B-B14F-4D97-AF65-F5344CB8AC3E}">
        <p14:creationId xmlns:p14="http://schemas.microsoft.com/office/powerpoint/2010/main" val="418825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b2015_jetstre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" y="438150"/>
            <a:ext cx="4783403" cy="4147397"/>
          </a:xfrm>
          <a:prstGeom prst="rect">
            <a:avLst/>
          </a:prstGeom>
        </p:spPr>
      </p:pic>
      <p:pic>
        <p:nvPicPr>
          <p:cNvPr id="3" name="Picture 4" descr="https://traveler.um.maine.edu/reanalysis/monthly_maps/output/maps_1251.png">
            <a:extLst>
              <a:ext uri="{FF2B5EF4-FFF2-40B4-BE49-F238E27FC236}">
                <a16:creationId xmlns="" xmlns:a16="http://schemas.microsoft.com/office/drawing/2014/main" id="{DBCB25CD-C20A-404A-8567-6FEE85349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432" y="1581151"/>
            <a:ext cx="4091416" cy="346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8774A37C-B7EB-334A-BFDB-7F18750B3E95}"/>
              </a:ext>
            </a:extLst>
          </p:cNvPr>
          <p:cNvSpPr txBox="1">
            <a:spLocks/>
          </p:cNvSpPr>
          <p:nvPr/>
        </p:nvSpPr>
        <p:spPr>
          <a:xfrm>
            <a:off x="4944432" y="209550"/>
            <a:ext cx="4091416" cy="131742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US" sz="1400" dirty="0">
                <a:solidFill>
                  <a:sysClr val="window" lastClr="FFFFFF"/>
                </a:solidFill>
                <a:latin typeface="Arial"/>
                <a:ea typeface="ＭＳ Ｐゴシック" charset="0"/>
                <a:cs typeface="Arial"/>
              </a:rPr>
              <a:t>The 2014/15 winter saw </a:t>
            </a:r>
            <a:r>
              <a:rPr lang="en-US" sz="1400" dirty="0" smtClean="0">
                <a:solidFill>
                  <a:sysClr val="window" lastClr="FFFFFF"/>
                </a:solidFill>
                <a:latin typeface="Arial"/>
                <a:ea typeface="ＭＳ Ｐゴシック" charset="0"/>
                <a:cs typeface="Arial"/>
              </a:rPr>
              <a:t>unusual </a:t>
            </a:r>
            <a:r>
              <a:rPr lang="en-US" sz="1400" dirty="0">
                <a:solidFill>
                  <a:sysClr val="window" lastClr="FFFFFF"/>
                </a:solidFill>
                <a:latin typeface="Arial"/>
                <a:ea typeface="ＭＳ Ｐゴシック" charset="0"/>
                <a:cs typeface="Arial"/>
              </a:rPr>
              <a:t>persistence </a:t>
            </a:r>
            <a:r>
              <a:rPr lang="en-US" sz="1400" dirty="0" smtClean="0">
                <a:solidFill>
                  <a:sysClr val="window" lastClr="FFFFFF"/>
                </a:solidFill>
                <a:latin typeface="Arial"/>
                <a:ea typeface="ＭＳ Ｐゴシック" charset="0"/>
                <a:cs typeface="Arial"/>
              </a:rPr>
              <a:t>of ridging across western North America leading to record high air and ocean temperatures.  Downstream of this ridge,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parts of the eastern U.S. saw record cold</a:t>
            </a:r>
            <a:r>
              <a:rPr lang="en-US" sz="1400" dirty="0" smtClean="0">
                <a:solidFill>
                  <a:sysClr val="window" lastClr="FFFFFF"/>
                </a:solidFill>
                <a:latin typeface="Arial"/>
                <a:ea typeface="ＭＳ Ｐゴシック" charset="0"/>
                <a:cs typeface="Arial"/>
              </a:rPr>
              <a:t>.  Maine saw it’s coldest February since 1934.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734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CFB7FC-B524-A84D-B8AD-2AD944219D1F}"/>
              </a:ext>
            </a:extLst>
          </p:cNvPr>
          <p:cNvSpPr txBox="1">
            <a:spLocks/>
          </p:cNvSpPr>
          <p:nvPr/>
        </p:nvSpPr>
        <p:spPr>
          <a:xfrm>
            <a:off x="4053192" y="228600"/>
            <a:ext cx="5090808" cy="8191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in March, 2012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126AC-D7BF-8644-899C-D5BA5B0F560B}"/>
              </a:ext>
            </a:extLst>
          </p:cNvPr>
          <p:cNvSpPr txBox="1">
            <a:spLocks/>
          </p:cNvSpPr>
          <p:nvPr/>
        </p:nvSpPr>
        <p:spPr>
          <a:xfrm>
            <a:off x="4267200" y="999888"/>
            <a:ext cx="4724400" cy="187666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Temperatures into the 80s across southern half of Maine 22-23 March with no historical equivalent.</a:t>
            </a:r>
            <a:b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Farmington 83°F March 23</a:t>
            </a:r>
            <a:r>
              <a:rPr lang="en-US" sz="18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 daily high record set by 17°F!</a:t>
            </a:r>
          </a:p>
        </p:txBody>
      </p:sp>
      <p:pic>
        <p:nvPicPr>
          <p:cNvPr id="5" name="Picture 4" descr="sim.png">
            <a:extLst>
              <a:ext uri="{FF2B5EF4-FFF2-40B4-BE49-F238E27FC236}">
                <a16:creationId xmlns:a16="http://schemas.microsoft.com/office/drawing/2014/main" xmlns="" id="{4F4F6B04-3307-FB41-9C92-088A2C1C9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7" t="46284" r="4238" b="437"/>
          <a:stretch/>
        </p:blipFill>
        <p:spPr>
          <a:xfrm>
            <a:off x="0" y="-19051"/>
            <a:ext cx="4053192" cy="28202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0E53E1-CF45-C34D-ACEC-E39F7C4C6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2177"/>
            <a:ext cx="4053192" cy="3429000"/>
          </a:xfrm>
          <a:prstGeom prst="rect">
            <a:avLst/>
          </a:prstGeom>
        </p:spPr>
      </p:pic>
      <p:pic>
        <p:nvPicPr>
          <p:cNvPr id="6" name="Picture 4" descr="IMG_0272.jpg">
            <a:extLst>
              <a:ext uri="{FF2B5EF4-FFF2-40B4-BE49-F238E27FC236}">
                <a16:creationId xmlns:a16="http://schemas.microsoft.com/office/drawing/2014/main" xmlns="" id="{B0E78736-EAF5-1E4E-B6AA-7A5BDA5EE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696" y="2933700"/>
            <a:ext cx="2943303" cy="220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4D96CF-5605-FD49-A31E-EA661D515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763185"/>
            <a:ext cx="18288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18 March, 2012</a:t>
            </a:r>
          </a:p>
        </p:txBody>
      </p:sp>
    </p:spTree>
    <p:extLst>
      <p:ext uri="{BB962C8B-B14F-4D97-AF65-F5344CB8AC3E}">
        <p14:creationId xmlns:p14="http://schemas.microsoft.com/office/powerpoint/2010/main" val="305679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421</Words>
  <Application>Microsoft Macintosh PowerPoint</Application>
  <PresentationFormat>On-screen Show (16:9)</PresentationFormat>
  <Paragraphs>58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Birkel</dc:creator>
  <cp:lastModifiedBy>Sean Birkel</cp:lastModifiedBy>
  <cp:revision>43</cp:revision>
  <dcterms:created xsi:type="dcterms:W3CDTF">2021-09-16T22:51:37Z</dcterms:created>
  <dcterms:modified xsi:type="dcterms:W3CDTF">2021-09-17T15:25:08Z</dcterms:modified>
</cp:coreProperties>
</file>