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875" r:id="rId3"/>
    <p:sldMasterId id="2147484151" r:id="rId4"/>
    <p:sldMasterId id="2147484175" r:id="rId5"/>
    <p:sldMasterId id="2147484391" r:id="rId6"/>
    <p:sldMasterId id="2147484403" r:id="rId7"/>
    <p:sldMasterId id="2147484439" r:id="rId8"/>
    <p:sldMasterId id="2147484451" r:id="rId9"/>
    <p:sldMasterId id="2147484487" r:id="rId10"/>
    <p:sldMasterId id="2147484492" r:id="rId11"/>
  </p:sldMasterIdLst>
  <p:notesMasterIdLst>
    <p:notesMasterId r:id="rId45"/>
  </p:notesMasterIdLst>
  <p:sldIdLst>
    <p:sldId id="690" r:id="rId12"/>
    <p:sldId id="649" r:id="rId13"/>
    <p:sldId id="555" r:id="rId14"/>
    <p:sldId id="670" r:id="rId15"/>
    <p:sldId id="671" r:id="rId16"/>
    <p:sldId id="672" r:id="rId17"/>
    <p:sldId id="677" r:id="rId18"/>
    <p:sldId id="679" r:id="rId19"/>
    <p:sldId id="655" r:id="rId20"/>
    <p:sldId id="662" r:id="rId21"/>
    <p:sldId id="650" r:id="rId22"/>
    <p:sldId id="676" r:id="rId23"/>
    <p:sldId id="663" r:id="rId24"/>
    <p:sldId id="680" r:id="rId25"/>
    <p:sldId id="664" r:id="rId26"/>
    <p:sldId id="665" r:id="rId27"/>
    <p:sldId id="570" r:id="rId28"/>
    <p:sldId id="674" r:id="rId29"/>
    <p:sldId id="609" r:id="rId30"/>
    <p:sldId id="668" r:id="rId31"/>
    <p:sldId id="639" r:id="rId32"/>
    <p:sldId id="682" r:id="rId33"/>
    <p:sldId id="669" r:id="rId34"/>
    <p:sldId id="685" r:id="rId35"/>
    <p:sldId id="641" r:id="rId36"/>
    <p:sldId id="686" r:id="rId37"/>
    <p:sldId id="688" r:id="rId38"/>
    <p:sldId id="691" r:id="rId39"/>
    <p:sldId id="675" r:id="rId40"/>
    <p:sldId id="687" r:id="rId41"/>
    <p:sldId id="689" r:id="rId42"/>
    <p:sldId id="683" r:id="rId43"/>
    <p:sldId id="612" r:id="rId44"/>
  </p:sldIdLst>
  <p:sldSz cx="9144000" cy="5143500" type="screen16x9"/>
  <p:notesSz cx="6858000" cy="9144000"/>
  <p:defaultTextStyle>
    <a:defPPr>
      <a:defRPr lang="en-US"/>
    </a:defPPr>
    <a:lvl1pPr marL="0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686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392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088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784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491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175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8860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1546" algn="l" defTabSz="6853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Cassaundra" initials="RC" lastIdx="27" clrIdx="0">
    <p:extLst>
      <p:ext uri="{19B8F6BF-5375-455C-9EA6-DF929625EA0E}">
        <p15:presenceInfo xmlns:p15="http://schemas.microsoft.com/office/powerpoint/2012/main" xmlns="" userId="S::Cassaundra.Rose@maine.gov::5a9715d8-24f7-4095-8d7b-ec4705193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262"/>
    <a:srgbClr val="011927"/>
    <a:srgbClr val="FF5554"/>
    <a:srgbClr val="AF9DE1"/>
    <a:srgbClr val="EFECE0"/>
    <a:srgbClr val="843C0C"/>
    <a:srgbClr val="11324F"/>
    <a:srgbClr val="0F253E"/>
    <a:srgbClr val="26262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25" autoAdjust="0"/>
    <p:restoredTop sz="94622"/>
  </p:normalViewPr>
  <p:slideViewPr>
    <p:cSldViewPr snapToObjects="1">
      <p:cViewPr varScale="1">
        <p:scale>
          <a:sx n="208" d="100"/>
          <a:sy n="208" d="100"/>
        </p:scale>
        <p:origin x="-112" y="-14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2FB0-2461-D540-A1AE-D29958117B12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0075-914A-C54C-9CD9-235A2AD9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4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60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84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19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32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46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05" algn="l" defTabSz="9138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8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911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822960"/>
            <a:endParaRPr lang="en-US" sz="15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1" y="2400300"/>
            <a:ext cx="3581400" cy="1485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1" y="4057650"/>
            <a:ext cx="3581400" cy="571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solidFill>
                  <a:srgbClr val="66A6C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600" y="457200"/>
            <a:ext cx="3657600" cy="41719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UMaine_fullcrest_logo4c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268"/>
            <a:ext cx="2400300" cy="7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493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82113"/>
            <a:ext cx="7772400" cy="403957"/>
          </a:xfrm>
          <a:prstGeom prst="rect">
            <a:avLst/>
          </a:prstGeom>
        </p:spPr>
        <p:txBody>
          <a:bodyPr lIns="82296" tIns="41148" rIns="82296" bIns="41148" anchor="b"/>
          <a:lstStyle>
            <a:lvl1pPr algn="ctr">
              <a:defRPr b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71800"/>
            <a:ext cx="64008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2857500"/>
            <a:ext cx="7772400" cy="0"/>
          </a:xfrm>
          <a:prstGeom prst="line">
            <a:avLst/>
          </a:prstGeom>
          <a:ln>
            <a:solidFill>
              <a:srgbClr val="66A6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7" name="Isosceles Triangle 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0" name="Picture 9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434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8229600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0126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4040188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68807"/>
            <a:ext cx="4041775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483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omparis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85950"/>
            <a:ext cx="4040188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 baseline="0"/>
            </a:lvl1pPr>
            <a:lvl2pPr marL="380981" indent="0">
              <a:buNone/>
              <a:defRPr sz="1700" b="1"/>
            </a:lvl2pPr>
            <a:lvl3pPr marL="761963" indent="0">
              <a:buNone/>
              <a:defRPr sz="1500" b="1"/>
            </a:lvl3pPr>
            <a:lvl4pPr marL="1142942" indent="0">
              <a:buNone/>
              <a:defRPr sz="1300" b="1"/>
            </a:lvl4pPr>
            <a:lvl5pPr marL="1523924" indent="0">
              <a:buNone/>
              <a:defRPr sz="1300" b="1"/>
            </a:lvl5pPr>
            <a:lvl6pPr marL="1904905" indent="0">
              <a:buNone/>
              <a:defRPr sz="1300" b="1"/>
            </a:lvl6pPr>
            <a:lvl7pPr marL="2285886" indent="0">
              <a:buNone/>
              <a:defRPr sz="1300" b="1"/>
            </a:lvl7pPr>
            <a:lvl8pPr marL="2666867" indent="0">
              <a:buNone/>
              <a:defRPr sz="1300" b="1"/>
            </a:lvl8pPr>
            <a:lvl9pPr marL="3047847" indent="0">
              <a:buNone/>
              <a:defRPr sz="1300" b="1"/>
            </a:lvl9pPr>
          </a:lstStyle>
          <a:p>
            <a:pPr lvl="0"/>
            <a:r>
              <a:rPr lang="en-US" dirty="0"/>
              <a:t>List 1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381"/>
            <a:ext cx="4040188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3" y="1885950"/>
            <a:ext cx="4041775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/>
            </a:lvl1pPr>
            <a:lvl2pPr marL="380981" indent="0">
              <a:buNone/>
              <a:defRPr sz="1700" b="1"/>
            </a:lvl2pPr>
            <a:lvl3pPr marL="761963" indent="0">
              <a:buNone/>
              <a:defRPr sz="1500" b="1"/>
            </a:lvl3pPr>
            <a:lvl4pPr marL="1142942" indent="0">
              <a:buNone/>
              <a:defRPr sz="1300" b="1"/>
            </a:lvl4pPr>
            <a:lvl5pPr marL="1523924" indent="0">
              <a:buNone/>
              <a:defRPr sz="1300" b="1"/>
            </a:lvl5pPr>
            <a:lvl6pPr marL="1904905" indent="0">
              <a:buNone/>
              <a:defRPr sz="1300" b="1"/>
            </a:lvl6pPr>
            <a:lvl7pPr marL="2285886" indent="0">
              <a:buNone/>
              <a:defRPr sz="1300" b="1"/>
            </a:lvl7pPr>
            <a:lvl8pPr marL="2666867" indent="0">
              <a:buNone/>
              <a:defRPr sz="1300" b="1"/>
            </a:lvl8pPr>
            <a:lvl9pPr marL="3047847" indent="0">
              <a:buNone/>
              <a:defRPr sz="1300" b="1"/>
            </a:lvl9pPr>
          </a:lstStyle>
          <a:p>
            <a:pPr lvl="0"/>
            <a:r>
              <a:rPr lang="en-US" dirty="0"/>
              <a:t>List 2 headline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263381"/>
            <a:ext cx="4041775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2256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Bodycopy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1" y="1771651"/>
            <a:ext cx="4724400" cy="28229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771651"/>
            <a:ext cx="3008313" cy="28229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80981" indent="0">
              <a:buNone/>
              <a:defRPr sz="1000"/>
            </a:lvl2pPr>
            <a:lvl3pPr marL="761963" indent="0">
              <a:buNone/>
              <a:defRPr sz="800"/>
            </a:lvl3pPr>
            <a:lvl4pPr marL="1142942" indent="0">
              <a:buNone/>
              <a:defRPr sz="700"/>
            </a:lvl4pPr>
            <a:lvl5pPr marL="1523924" indent="0">
              <a:buNone/>
              <a:defRPr sz="700"/>
            </a:lvl5pPr>
            <a:lvl6pPr marL="1904905" indent="0">
              <a:buNone/>
              <a:defRPr sz="700"/>
            </a:lvl6pPr>
            <a:lvl7pPr marL="2285886" indent="0">
              <a:buNone/>
              <a:defRPr sz="700"/>
            </a:lvl7pPr>
            <a:lvl8pPr marL="2666867" indent="0">
              <a:buNone/>
              <a:defRPr sz="700"/>
            </a:lvl8pPr>
            <a:lvl9pPr marL="3047847" indent="0">
              <a:buNone/>
              <a:defRPr sz="7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8700"/>
            <a:ext cx="8229600" cy="6858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</a:lstStyle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Headline for </a:t>
            </a:r>
            <a:r>
              <a:rPr lang="en-US" b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with </a:t>
            </a:r>
            <a:r>
              <a:rPr lang="en-US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bodycopy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bullets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Picture 15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46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05945"/>
            <a:ext cx="8229600" cy="2937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  <a:lvl2pPr marL="380981" indent="0">
              <a:buNone/>
              <a:defRPr sz="2300"/>
            </a:lvl2pPr>
            <a:lvl3pPr marL="761963" indent="0">
              <a:buNone/>
              <a:defRPr sz="2000"/>
            </a:lvl3pPr>
            <a:lvl4pPr marL="1142942" indent="0">
              <a:buNone/>
              <a:defRPr sz="1700"/>
            </a:lvl4pPr>
            <a:lvl5pPr marL="1523924" indent="0">
              <a:buNone/>
              <a:defRPr sz="1700"/>
            </a:lvl5pPr>
            <a:lvl6pPr marL="1904905" indent="0">
              <a:buNone/>
              <a:defRPr sz="1700"/>
            </a:lvl6pPr>
            <a:lvl7pPr marL="2285886" indent="0">
              <a:buNone/>
              <a:defRPr sz="1700"/>
            </a:lvl7pPr>
            <a:lvl8pPr marL="2666867" indent="0">
              <a:buNone/>
              <a:defRPr sz="1700"/>
            </a:lvl8pPr>
            <a:lvl9pPr marL="3047847" indent="0">
              <a:buNone/>
              <a:defRPr sz="1700"/>
            </a:lvl9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1158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768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2" name="Isosceles Triangle 11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1" name="Picture 10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322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768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035863" y="1923768"/>
            <a:ext cx="2651760" cy="2819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7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700">
                <a:solidFill>
                  <a:srgbClr val="0F7FC5"/>
                </a:solidFill>
              </a:defRPr>
            </a:lvl2pPr>
            <a:lvl3pPr>
              <a:defRPr sz="1500">
                <a:solidFill>
                  <a:srgbClr val="0F7FC5"/>
                </a:solidFill>
              </a:defRPr>
            </a:lvl3pPr>
            <a:lvl4pPr>
              <a:defRPr sz="1300">
                <a:solidFill>
                  <a:srgbClr val="0F7FC5"/>
                </a:solidFill>
              </a:defRPr>
            </a:lvl4pPr>
            <a:lvl5pPr>
              <a:defRPr sz="1300">
                <a:solidFill>
                  <a:srgbClr val="0F7FC5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Note some important details on your chart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58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2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72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923768"/>
            <a:ext cx="402059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923768"/>
            <a:ext cx="4020042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960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62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48" tIns="41124" rIns="82248" bIns="41124" rtlCol="0" anchor="ctr"/>
          <a:lstStyle/>
          <a:p>
            <a:pPr algn="ctr" defTabSz="822458"/>
            <a:endParaRPr lang="en-US" sz="15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1" y="2400300"/>
            <a:ext cx="3581400" cy="1485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1" y="4057650"/>
            <a:ext cx="3581400" cy="571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solidFill>
                  <a:srgbClr val="66A6C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600" y="457200"/>
            <a:ext cx="3657600" cy="41719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UMaine_fullcrest_logo4c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272"/>
            <a:ext cx="2400300" cy="7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82173"/>
            <a:ext cx="7772400" cy="403957"/>
          </a:xfrm>
          <a:prstGeom prst="rect">
            <a:avLst/>
          </a:prstGeom>
        </p:spPr>
        <p:txBody>
          <a:bodyPr lIns="82248" tIns="41124" rIns="82248" bIns="41124" anchor="b"/>
          <a:lstStyle>
            <a:lvl1pPr algn="ctr">
              <a:defRPr b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71800"/>
            <a:ext cx="64008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3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4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2857500"/>
            <a:ext cx="7772400" cy="0"/>
          </a:xfrm>
          <a:prstGeom prst="line">
            <a:avLst/>
          </a:prstGeom>
          <a:ln>
            <a:solidFill>
              <a:srgbClr val="66A6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7" name="Isosceles Triangle 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0" name="Picture 9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25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8229600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93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4040188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1868807"/>
            <a:ext cx="4041775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777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omparis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85950"/>
            <a:ext cx="4040188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 baseline="0"/>
            </a:lvl1pPr>
            <a:lvl2pPr marL="380765" indent="0">
              <a:buNone/>
              <a:defRPr sz="1700" b="1"/>
            </a:lvl2pPr>
            <a:lvl3pPr marL="761507" indent="0">
              <a:buNone/>
              <a:defRPr sz="1500" b="1"/>
            </a:lvl3pPr>
            <a:lvl4pPr marL="1142258" indent="0">
              <a:buNone/>
              <a:defRPr sz="1300" b="1"/>
            </a:lvl4pPr>
            <a:lvl5pPr marL="1523012" indent="0">
              <a:buNone/>
              <a:defRPr sz="1300" b="1"/>
            </a:lvl5pPr>
            <a:lvl6pPr marL="1903754" indent="0">
              <a:buNone/>
              <a:defRPr sz="1300" b="1"/>
            </a:lvl6pPr>
            <a:lvl7pPr marL="2284518" indent="0">
              <a:buNone/>
              <a:defRPr sz="1300" b="1"/>
            </a:lvl7pPr>
            <a:lvl8pPr marL="2665283" indent="0">
              <a:buNone/>
              <a:defRPr sz="1300" b="1"/>
            </a:lvl8pPr>
            <a:lvl9pPr marL="3046023" indent="0">
              <a:buNone/>
              <a:defRPr sz="1300" b="1"/>
            </a:lvl9pPr>
          </a:lstStyle>
          <a:p>
            <a:pPr lvl="0"/>
            <a:r>
              <a:rPr lang="en-US" dirty="0"/>
              <a:t>List 1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381"/>
            <a:ext cx="4040188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57" y="1885950"/>
            <a:ext cx="4041775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/>
            </a:lvl1pPr>
            <a:lvl2pPr marL="380765" indent="0">
              <a:buNone/>
              <a:defRPr sz="1700" b="1"/>
            </a:lvl2pPr>
            <a:lvl3pPr marL="761507" indent="0">
              <a:buNone/>
              <a:defRPr sz="1500" b="1"/>
            </a:lvl3pPr>
            <a:lvl4pPr marL="1142258" indent="0">
              <a:buNone/>
              <a:defRPr sz="1300" b="1"/>
            </a:lvl4pPr>
            <a:lvl5pPr marL="1523012" indent="0">
              <a:buNone/>
              <a:defRPr sz="1300" b="1"/>
            </a:lvl5pPr>
            <a:lvl6pPr marL="1903754" indent="0">
              <a:buNone/>
              <a:defRPr sz="1300" b="1"/>
            </a:lvl6pPr>
            <a:lvl7pPr marL="2284518" indent="0">
              <a:buNone/>
              <a:defRPr sz="1300" b="1"/>
            </a:lvl7pPr>
            <a:lvl8pPr marL="2665283" indent="0">
              <a:buNone/>
              <a:defRPr sz="1300" b="1"/>
            </a:lvl8pPr>
            <a:lvl9pPr marL="3046023" indent="0">
              <a:buNone/>
              <a:defRPr sz="1300" b="1"/>
            </a:lvl9pPr>
          </a:lstStyle>
          <a:p>
            <a:pPr lvl="0"/>
            <a:r>
              <a:rPr lang="en-US" dirty="0"/>
              <a:t>List 2 headline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263381"/>
            <a:ext cx="4041775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001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Bodycopy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1" y="1771651"/>
            <a:ext cx="4724400" cy="28229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771651"/>
            <a:ext cx="3008313" cy="28229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80765" indent="0">
              <a:buNone/>
              <a:defRPr sz="1000"/>
            </a:lvl2pPr>
            <a:lvl3pPr marL="761507" indent="0">
              <a:buNone/>
              <a:defRPr sz="800"/>
            </a:lvl3pPr>
            <a:lvl4pPr marL="1142258" indent="0">
              <a:buNone/>
              <a:defRPr sz="700"/>
            </a:lvl4pPr>
            <a:lvl5pPr marL="1523012" indent="0">
              <a:buNone/>
              <a:defRPr sz="700"/>
            </a:lvl5pPr>
            <a:lvl6pPr marL="1903754" indent="0">
              <a:buNone/>
              <a:defRPr sz="700"/>
            </a:lvl6pPr>
            <a:lvl7pPr marL="2284518" indent="0">
              <a:buNone/>
              <a:defRPr sz="700"/>
            </a:lvl7pPr>
            <a:lvl8pPr marL="2665283" indent="0">
              <a:buNone/>
              <a:defRPr sz="700"/>
            </a:lvl8pPr>
            <a:lvl9pPr marL="3046023" indent="0">
              <a:buNone/>
              <a:defRPr sz="7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8700"/>
            <a:ext cx="8229600" cy="6858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</a:lstStyle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Headline for </a:t>
            </a:r>
            <a:r>
              <a:rPr lang="en-US" b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with </a:t>
            </a:r>
            <a:r>
              <a:rPr lang="en-US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bodycopy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bullets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Picture 15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826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05945"/>
            <a:ext cx="8229600" cy="2937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  <a:lvl2pPr marL="380765" indent="0">
              <a:buNone/>
              <a:defRPr sz="2300"/>
            </a:lvl2pPr>
            <a:lvl3pPr marL="761507" indent="0">
              <a:buNone/>
              <a:defRPr sz="2000"/>
            </a:lvl3pPr>
            <a:lvl4pPr marL="1142258" indent="0">
              <a:buNone/>
              <a:defRPr sz="1700"/>
            </a:lvl4pPr>
            <a:lvl5pPr marL="1523012" indent="0">
              <a:buNone/>
              <a:defRPr sz="1700"/>
            </a:lvl5pPr>
            <a:lvl6pPr marL="1903754" indent="0">
              <a:buNone/>
              <a:defRPr sz="1700"/>
            </a:lvl6pPr>
            <a:lvl7pPr marL="2284518" indent="0">
              <a:buNone/>
              <a:defRPr sz="1700"/>
            </a:lvl7pPr>
            <a:lvl8pPr marL="2665283" indent="0">
              <a:buNone/>
              <a:defRPr sz="1700"/>
            </a:lvl8pPr>
            <a:lvl9pPr marL="3046023" indent="0">
              <a:buNone/>
              <a:defRPr sz="1700"/>
            </a:lvl9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51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828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2" name="Isosceles Triangle 11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1" name="Picture 10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68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828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035863" y="1923828"/>
            <a:ext cx="2651760" cy="2819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7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700">
                <a:solidFill>
                  <a:srgbClr val="0F7FC5"/>
                </a:solidFill>
              </a:defRPr>
            </a:lvl2pPr>
            <a:lvl3pPr>
              <a:defRPr sz="1500">
                <a:solidFill>
                  <a:srgbClr val="0F7FC5"/>
                </a:solidFill>
              </a:defRPr>
            </a:lvl3pPr>
            <a:lvl4pPr>
              <a:defRPr sz="1300">
                <a:solidFill>
                  <a:srgbClr val="0F7FC5"/>
                </a:solidFill>
              </a:defRPr>
            </a:lvl4pPr>
            <a:lvl5pPr>
              <a:defRPr sz="1300">
                <a:solidFill>
                  <a:srgbClr val="0F7FC5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Note some important details on your chart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508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923828"/>
            <a:ext cx="402059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923828"/>
            <a:ext cx="4020042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948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025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58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979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898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017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901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717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01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7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973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174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0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893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419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404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409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140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1284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288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44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90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610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319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2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086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454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400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013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893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95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887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587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648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2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556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48" tIns="41124" rIns="82248" bIns="41124" rtlCol="0" anchor="ctr"/>
          <a:lstStyle/>
          <a:p>
            <a:pPr algn="ctr" defTabSz="822458"/>
            <a:endParaRPr lang="en-US" sz="15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1" y="2400300"/>
            <a:ext cx="3581400" cy="1485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1" y="4057650"/>
            <a:ext cx="3581400" cy="571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solidFill>
                  <a:srgbClr val="66A6C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09600" y="457200"/>
            <a:ext cx="3657600" cy="41719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UMaine_fullcrest_logo4c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272"/>
            <a:ext cx="2400300" cy="7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0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82137"/>
            <a:ext cx="7772400" cy="403957"/>
          </a:xfrm>
          <a:prstGeom prst="rect">
            <a:avLst/>
          </a:prstGeom>
        </p:spPr>
        <p:txBody>
          <a:bodyPr lIns="82248" tIns="41124" rIns="82248" bIns="41124" anchor="b"/>
          <a:lstStyle>
            <a:lvl1pPr algn="ctr">
              <a:defRPr b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71800"/>
            <a:ext cx="64008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3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4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2857500"/>
            <a:ext cx="7772400" cy="0"/>
          </a:xfrm>
          <a:prstGeom prst="line">
            <a:avLst/>
          </a:prstGeom>
          <a:ln>
            <a:solidFill>
              <a:srgbClr val="66A6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7" name="Isosceles Triangle 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0" name="Picture 9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94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8229600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74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8807"/>
            <a:ext cx="4040188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1868807"/>
            <a:ext cx="4041775" cy="27031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897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omparis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85950"/>
            <a:ext cx="4040188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 baseline="0"/>
            </a:lvl1pPr>
            <a:lvl2pPr marL="380765" indent="0">
              <a:buNone/>
              <a:defRPr sz="1700" b="1"/>
            </a:lvl2pPr>
            <a:lvl3pPr marL="761507" indent="0">
              <a:buNone/>
              <a:defRPr sz="1500" b="1"/>
            </a:lvl3pPr>
            <a:lvl4pPr marL="1142258" indent="0">
              <a:buNone/>
              <a:defRPr sz="1300" b="1"/>
            </a:lvl4pPr>
            <a:lvl5pPr marL="1523012" indent="0">
              <a:buNone/>
              <a:defRPr sz="1300" b="1"/>
            </a:lvl5pPr>
            <a:lvl6pPr marL="1903754" indent="0">
              <a:buNone/>
              <a:defRPr sz="1300" b="1"/>
            </a:lvl6pPr>
            <a:lvl7pPr marL="2284518" indent="0">
              <a:buNone/>
              <a:defRPr sz="1300" b="1"/>
            </a:lvl7pPr>
            <a:lvl8pPr marL="2665283" indent="0">
              <a:buNone/>
              <a:defRPr sz="1300" b="1"/>
            </a:lvl8pPr>
            <a:lvl9pPr marL="3046023" indent="0">
              <a:buNone/>
              <a:defRPr sz="1300" b="1"/>
            </a:lvl9pPr>
          </a:lstStyle>
          <a:p>
            <a:pPr lvl="0"/>
            <a:r>
              <a:rPr lang="en-US" dirty="0"/>
              <a:t>List 1 headline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3381"/>
            <a:ext cx="4040188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57" y="1885950"/>
            <a:ext cx="4041775" cy="3429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700" b="1"/>
            </a:lvl1pPr>
            <a:lvl2pPr marL="380765" indent="0">
              <a:buNone/>
              <a:defRPr sz="1700" b="1"/>
            </a:lvl2pPr>
            <a:lvl3pPr marL="761507" indent="0">
              <a:buNone/>
              <a:defRPr sz="1500" b="1"/>
            </a:lvl3pPr>
            <a:lvl4pPr marL="1142258" indent="0">
              <a:buNone/>
              <a:defRPr sz="1300" b="1"/>
            </a:lvl4pPr>
            <a:lvl5pPr marL="1523012" indent="0">
              <a:buNone/>
              <a:defRPr sz="1300" b="1"/>
            </a:lvl5pPr>
            <a:lvl6pPr marL="1903754" indent="0">
              <a:buNone/>
              <a:defRPr sz="1300" b="1"/>
            </a:lvl6pPr>
            <a:lvl7pPr marL="2284518" indent="0">
              <a:buNone/>
              <a:defRPr sz="1300" b="1"/>
            </a:lvl7pPr>
            <a:lvl8pPr marL="2665283" indent="0">
              <a:buNone/>
              <a:defRPr sz="1300" b="1"/>
            </a:lvl8pPr>
            <a:lvl9pPr marL="3046023" indent="0">
              <a:buNone/>
              <a:defRPr sz="1300" b="1"/>
            </a:lvl9pPr>
          </a:lstStyle>
          <a:p>
            <a:pPr lvl="0"/>
            <a:r>
              <a:rPr lang="en-US" dirty="0"/>
              <a:t>List 2 headline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263381"/>
            <a:ext cx="4041775" cy="20800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5" name="Picture 14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18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Bodycopy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1" y="1771651"/>
            <a:ext cx="4724400" cy="28229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771651"/>
            <a:ext cx="3008313" cy="28229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80765" indent="0">
              <a:buNone/>
              <a:defRPr sz="1000"/>
            </a:lvl2pPr>
            <a:lvl3pPr marL="761507" indent="0">
              <a:buNone/>
              <a:defRPr sz="800"/>
            </a:lvl3pPr>
            <a:lvl4pPr marL="1142258" indent="0">
              <a:buNone/>
              <a:defRPr sz="700"/>
            </a:lvl4pPr>
            <a:lvl5pPr marL="1523012" indent="0">
              <a:buNone/>
              <a:defRPr sz="700"/>
            </a:lvl5pPr>
            <a:lvl6pPr marL="1903754" indent="0">
              <a:buNone/>
              <a:defRPr sz="700"/>
            </a:lvl6pPr>
            <a:lvl7pPr marL="2284518" indent="0">
              <a:buNone/>
              <a:defRPr sz="700"/>
            </a:lvl7pPr>
            <a:lvl8pPr marL="2665283" indent="0">
              <a:buNone/>
              <a:defRPr sz="700"/>
            </a:lvl8pPr>
            <a:lvl9pPr marL="3046023" indent="0">
              <a:buNone/>
              <a:defRPr sz="7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28700"/>
            <a:ext cx="8229600" cy="685800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</a:lstStyle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Headline for </a:t>
            </a:r>
            <a:r>
              <a:rPr lang="en-US" b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with </a:t>
            </a:r>
            <a:r>
              <a:rPr lang="en-US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bodycopy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bullets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7" name="Isosceles Triangle 16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Picture 15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384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05945"/>
            <a:ext cx="8229600" cy="2937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  <a:lvl2pPr marL="380765" indent="0">
              <a:buNone/>
              <a:defRPr sz="2300"/>
            </a:lvl2pPr>
            <a:lvl3pPr marL="761507" indent="0">
              <a:buNone/>
              <a:defRPr sz="2000"/>
            </a:lvl3pPr>
            <a:lvl4pPr marL="1142258" indent="0">
              <a:buNone/>
              <a:defRPr sz="1700"/>
            </a:lvl4pPr>
            <a:lvl5pPr marL="1523012" indent="0">
              <a:buNone/>
              <a:defRPr sz="1700"/>
            </a:lvl5pPr>
            <a:lvl6pPr marL="1903754" indent="0">
              <a:buNone/>
              <a:defRPr sz="1700"/>
            </a:lvl6pPr>
            <a:lvl7pPr marL="2284518" indent="0">
              <a:buNone/>
              <a:defRPr sz="1700"/>
            </a:lvl7pPr>
            <a:lvl8pPr marL="2665283" indent="0">
              <a:buNone/>
              <a:defRPr sz="1700"/>
            </a:lvl8pPr>
            <a:lvl9pPr marL="3046023" indent="0">
              <a:buNone/>
              <a:defRPr sz="1700"/>
            </a:lvl9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4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792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2" name="Isosceles Triangle 11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1" name="Picture 10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67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12"/>
          <p:cNvSpPr>
            <a:spLocks noGrp="1"/>
          </p:cNvSpPr>
          <p:nvPr>
            <p:ph type="chart" sz="quarter" idx="20"/>
          </p:nvPr>
        </p:nvSpPr>
        <p:spPr>
          <a:xfrm>
            <a:off x="463825" y="1923792"/>
            <a:ext cx="544808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035863" y="1923792"/>
            <a:ext cx="2651760" cy="2819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7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700">
                <a:solidFill>
                  <a:srgbClr val="0F7FC5"/>
                </a:solidFill>
              </a:defRPr>
            </a:lvl2pPr>
            <a:lvl3pPr>
              <a:defRPr sz="1500">
                <a:solidFill>
                  <a:srgbClr val="0F7FC5"/>
                </a:solidFill>
              </a:defRPr>
            </a:lvl3pPr>
            <a:lvl4pPr>
              <a:defRPr sz="1300">
                <a:solidFill>
                  <a:srgbClr val="0F7FC5"/>
                </a:solidFill>
              </a:defRPr>
            </a:lvl4pPr>
            <a:lvl5pPr>
              <a:defRPr sz="1300">
                <a:solidFill>
                  <a:srgbClr val="0F7FC5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Note some important details on your chart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4" name="Isosceles Triangle 13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3" name="Picture 12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82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923792"/>
            <a:ext cx="4020590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923792"/>
            <a:ext cx="4020042" cy="28197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"/>
            <a:chOff x="0" y="0"/>
            <a:chExt cx="10160000" cy="762000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0" y="0"/>
              <a:ext cx="10160000" cy="762000"/>
              <a:chOff x="0" y="0"/>
              <a:chExt cx="9144000" cy="914400"/>
            </a:xfrm>
            <a:solidFill>
              <a:srgbClr val="001E4A"/>
            </a:solidFill>
          </p:grpSpPr>
          <p:sp>
            <p:nvSpPr>
              <p:cNvPr id="15" name="Isosceles Triangle 14"/>
              <p:cNvSpPr>
                <a:spLocks noChangeAspect="1"/>
              </p:cNvSpPr>
              <p:nvPr userDrawn="1"/>
            </p:nvSpPr>
            <p:spPr>
              <a:xfrm rot="10800000">
                <a:off x="279806" y="625865"/>
                <a:ext cx="732434" cy="288535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0" y="0"/>
                <a:ext cx="9144000" cy="762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2458"/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13" descr="UMaine_fullcrest_logo4c_revers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4185"/>
              <a:ext cx="1947672" cy="6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81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405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691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400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860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36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5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975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608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6307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726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900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72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1789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50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148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16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402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39925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9999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14042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7815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537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571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362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323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16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298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0048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7842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73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2602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66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6067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186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78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95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92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theme" Target="../theme/theme10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Relationship Id="rId11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Relationship Id="rId11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/>
              <a:t>9/21/25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03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9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9"/>
            <a:ext cx="8229600" cy="2715898"/>
          </a:xfrm>
          <a:prstGeom prst="rect">
            <a:avLst/>
          </a:prstGeom>
        </p:spPr>
        <p:txBody>
          <a:bodyPr vert="horz" lIns="0" tIns="0" rIns="82296" bIns="41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3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</p:sldLayoutIdLst>
  <p:txStyles>
    <p:titleStyle>
      <a:lvl1pPr algn="l" defTabSz="380981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5737" indent="-285737" algn="l" defTabSz="380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619094" indent="-238113" algn="l" defTabSz="380981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52453" indent="-190490" algn="l" defTabSz="38098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333434" indent="-190490" algn="l" defTabSz="380981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Arial"/>
          <a:ea typeface="+mn-ea"/>
          <a:cs typeface="Arial"/>
        </a:defRPr>
      </a:lvl4pPr>
      <a:lvl5pPr marL="1714414" indent="-190490" algn="l" defTabSz="38098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095395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76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8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38" indent="-190490" algn="l" defTabSz="38098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1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63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42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24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05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86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67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47" algn="l" defTabSz="3809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9"/>
            <a:ext cx="8229600" cy="2715898"/>
          </a:xfrm>
          <a:prstGeom prst="rect">
            <a:avLst/>
          </a:prstGeom>
        </p:spPr>
        <p:txBody>
          <a:bodyPr vert="horz" lIns="0" tIns="0" rIns="82248" bIns="4112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1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380765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5569" indent="-285569" algn="l" defTabSz="3807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618734" indent="-237969" algn="l" defTabSz="380765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51878" indent="-190382" algn="l" defTabSz="38076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332642" indent="-190382" algn="l" defTabSz="380765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Arial"/>
          <a:ea typeface="+mn-ea"/>
          <a:cs typeface="Arial"/>
        </a:defRPr>
      </a:lvl4pPr>
      <a:lvl5pPr marL="1713404" indent="-190382" algn="l" defTabSz="380765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094144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888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630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6394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765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507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258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012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3754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518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283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023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18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53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9"/>
            <a:ext cx="8229600" cy="2715898"/>
          </a:xfrm>
          <a:prstGeom prst="rect">
            <a:avLst/>
          </a:prstGeom>
        </p:spPr>
        <p:txBody>
          <a:bodyPr vert="horz" lIns="0" tIns="0" rIns="82248" bIns="4112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887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380765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5569" indent="-285569" algn="l" defTabSz="3807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618734" indent="-237969" algn="l" defTabSz="380765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51878" indent="-190382" algn="l" defTabSz="38076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332642" indent="-190382" algn="l" defTabSz="380765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Arial"/>
          <a:ea typeface="+mn-ea"/>
          <a:cs typeface="Arial"/>
        </a:defRPr>
      </a:lvl4pPr>
      <a:lvl5pPr marL="1713404" indent="-190382" algn="l" defTabSz="380765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094144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888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630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6394" indent="-190382" algn="l" defTabSz="38076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765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507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258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012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3754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518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283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023" algn="l" defTabSz="3807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uk-UA" kern="0"/>
          </a:p>
        </p:txBody>
      </p:sp>
    </p:spTree>
    <p:extLst>
      <p:ext uri="{BB962C8B-B14F-4D97-AF65-F5344CB8AC3E}">
        <p14:creationId xmlns:p14="http://schemas.microsoft.com/office/powerpoint/2010/main" val="1852233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7" r:id="rId7"/>
    <p:sldLayoutId id="2147484448" r:id="rId8"/>
    <p:sldLayoutId id="2147484449" r:id="rId9"/>
    <p:sldLayoutId id="214748445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9/21/25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5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0.gif"/><Relationship Id="rId3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6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8.png"/><Relationship Id="rId3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rse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29" y="0"/>
            <a:ext cx="65779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1371600" y="152400"/>
            <a:ext cx="6400800" cy="666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What is the Climate System?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36453"/>
            <a:ext cx="2362200" cy="30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/>
                <a:cs typeface="Arial"/>
              </a:rPr>
              <a:t>The climate system is </a:t>
            </a:r>
            <a:r>
              <a:rPr lang="en-US" sz="1400" dirty="0" smtClean="0">
                <a:latin typeface="Arial"/>
                <a:cs typeface="Arial"/>
              </a:rPr>
              <a:t>the interaction of component systems that affect life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on Earth: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/>
              </a:rPr>
              <a:t>Atmosphere</a:t>
            </a:r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Hydrosphere</a:t>
            </a:r>
          </a:p>
          <a:p>
            <a:pPr algn="ctr"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660066"/>
                </a:solidFill>
                <a:latin typeface="Arial"/>
                <a:cs typeface="Arial"/>
              </a:rPr>
              <a:t>Cryosphere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Biosphere</a:t>
            </a:r>
          </a:p>
          <a:p>
            <a:pPr algn="ctr"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Lithosphere</a:t>
            </a:r>
            <a:endParaRPr lang="en-US" sz="2000" dirty="0" smtClean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1" y="789058"/>
            <a:ext cx="5949680" cy="4265696"/>
            <a:chOff x="3048001" y="789058"/>
            <a:chExt cx="5949680" cy="42656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789058"/>
              <a:ext cx="5949680" cy="42656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200" y="893118"/>
              <a:ext cx="83241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IPCC AR3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83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m_layers_1-29466576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2714" r="2186" b="1320"/>
          <a:stretch/>
        </p:blipFill>
        <p:spPr>
          <a:xfrm>
            <a:off x="5076178" y="232016"/>
            <a:ext cx="3953521" cy="491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-16271"/>
            <a:ext cx="312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 smtClean="0"/>
              <a:t>ghsearth.weebly.com</a:t>
            </a:r>
            <a:r>
              <a:rPr lang="en-US" sz="800" dirty="0"/>
              <a:t>/uploads/2/3/2/8/23284064/atm_layers_1.jpg</a:t>
            </a:r>
          </a:p>
        </p:txBody>
      </p:sp>
      <p:pic>
        <p:nvPicPr>
          <p:cNvPr id="4" name="Picture 3" descr="earth_atm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" y="2038350"/>
            <a:ext cx="4989332" cy="302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1" y="4324350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</a:rPr>
              <a:t>www.space.com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/8596-earth-colorful-atmospheric-layers-photographed-space.html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152400" y="-19050"/>
            <a:ext cx="48006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Atmosphere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576460"/>
            <a:ext cx="2057399" cy="14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800000"/>
                </a:solidFill>
                <a:latin typeface="Arial"/>
                <a:cs typeface="Arial"/>
              </a:rPr>
              <a:t>Major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Nitrogen 78%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Oxygen 21%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Argon 0.93%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Water Vapor 0–4%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Carbon Dioxide 0.04%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576460"/>
            <a:ext cx="2438399" cy="14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800000"/>
                </a:solidFill>
                <a:latin typeface="Arial"/>
                <a:cs typeface="Arial"/>
              </a:rPr>
              <a:t>Trace Gases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Neon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Helium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Methane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Ozone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Chlorofluorocarbons (CFCs)</a:t>
            </a:r>
          </a:p>
        </p:txBody>
      </p:sp>
    </p:spTree>
    <p:extLst>
      <p:ext uri="{BB962C8B-B14F-4D97-AF65-F5344CB8AC3E}">
        <p14:creationId xmlns:p14="http://schemas.microsoft.com/office/powerpoint/2010/main" val="164387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-types_ny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00" y="0"/>
            <a:ext cx="6579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00" y="0"/>
            <a:ext cx="285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  <a:latin typeface="Calibri"/>
              </a:rPr>
              <a:t>New York Times, “We Take Clouds for Granted” 9/10/2025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59" y="2266950"/>
            <a:ext cx="1074035" cy="584727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Mid-Level</a:t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Clouds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66" y="3892023"/>
            <a:ext cx="1119821" cy="584727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Low-Level</a:t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Clouds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8" y="590550"/>
            <a:ext cx="1165406" cy="584727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High-Level</a:t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Clouds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3892023"/>
            <a:ext cx="869051" cy="584727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Below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6,500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ft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0144" y="2114550"/>
            <a:ext cx="983165" cy="830948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23,000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ft</a:t>
            </a:r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to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6,500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ft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8435" y="521602"/>
            <a:ext cx="983165" cy="584727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Over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16,500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ft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05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_4.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-11215"/>
            <a:ext cx="6429375" cy="5143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152401" y="57150"/>
            <a:ext cx="3200399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40"/>
              </a:lnSpc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Energy from the Sun drives the climate system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20" y="1733550"/>
            <a:ext cx="3352800" cy="33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Incoming solar radiation is mostly</a:t>
            </a:r>
            <a:b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short wavelength and does not heat</a:t>
            </a:r>
            <a:b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the atmosphere directly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However, these short waves are absorbed by the surface, which then emits longwave (infrared thermal) radiation back into the atmosphere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This heat is then absorbed by greenhouse gases such as water vapor and CO2, heating the air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Reemitted longwaves can in turn be absorbed by and heat the surface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0696" y="-5845"/>
            <a:ext cx="3993304" cy="215395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r"/>
            <a:r>
              <a:rPr lang="en-US" sz="800" dirty="0" err="1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www.oxfordpresents.com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krohne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/global-warming-and-ecological-communities/</a:t>
            </a:r>
          </a:p>
        </p:txBody>
      </p:sp>
    </p:spTree>
    <p:extLst>
      <p:ext uri="{BB962C8B-B14F-4D97-AF65-F5344CB8AC3E}">
        <p14:creationId xmlns:p14="http://schemas.microsoft.com/office/powerpoint/2010/main" val="16085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4817843"/>
            <a:ext cx="3993304" cy="215395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r>
              <a:rPr lang="en-US" sz="800" dirty="0" err="1" smtClean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www.oxfordpresents.com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/</a:t>
            </a:r>
            <a:r>
              <a:rPr lang="en-US" sz="8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ms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/</a:t>
            </a:r>
            <a:r>
              <a:rPr lang="en-US" sz="8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krohne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t>/global-warming-and-ecological-communities/</a:t>
            </a:r>
          </a:p>
        </p:txBody>
      </p:sp>
      <p:pic>
        <p:nvPicPr>
          <p:cNvPr id="2" name="Picture 1" descr="nasa_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70"/>
            <a:ext cx="9144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7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399" y="71005"/>
            <a:ext cx="7118861" cy="5001490"/>
            <a:chOff x="152399" y="71005"/>
            <a:chExt cx="7118861" cy="5001490"/>
          </a:xfrm>
        </p:grpSpPr>
        <p:pic>
          <p:nvPicPr>
            <p:cNvPr id="9" name="Picture 8" descr="eng-b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71005"/>
              <a:ext cx="7118861" cy="50014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714750"/>
              <a:ext cx="83241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IPCC AR3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15200" y="557485"/>
            <a:ext cx="1752600" cy="2893051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Equilibrium Climate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Outgoing Longwave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Reflected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Shortwave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=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Total Incoming Solar Radiation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595" y="126577"/>
            <a:ext cx="6742753" cy="2812591"/>
            <a:chOff x="451595" y="126577"/>
            <a:chExt cx="6742753" cy="2812591"/>
          </a:xfrm>
        </p:grpSpPr>
        <p:sp>
          <p:nvSpPr>
            <p:cNvPr id="10" name="Oval 9"/>
            <p:cNvSpPr/>
            <p:nvPr/>
          </p:nvSpPr>
          <p:spPr>
            <a:xfrm>
              <a:off x="451595" y="126577"/>
              <a:ext cx="1481924" cy="59276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82905" y="126577"/>
              <a:ext cx="1111443" cy="7409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560844" y="126577"/>
              <a:ext cx="1040160" cy="740961"/>
            </a:xfrm>
            <a:prstGeom prst="ellipse">
              <a:avLst/>
            </a:prstGeom>
            <a:noFill/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en-US">
                <a:solidFill>
                  <a:srgbClr val="660066"/>
                </a:solidFill>
                <a:latin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248400" y="1833629"/>
              <a:ext cx="945948" cy="433321"/>
            </a:xfrm>
            <a:prstGeom prst="rect">
              <a:avLst/>
            </a:prstGeom>
            <a:noFill/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6228024" y="2558168"/>
              <a:ext cx="76200" cy="381000"/>
            </a:xfrm>
            <a:prstGeom prst="straightConnector1">
              <a:avLst/>
            </a:prstGeom>
            <a:ln w="63500"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67150"/>
            <a:ext cx="1524000" cy="106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solidFill>
                  <a:srgbClr val="000000"/>
                </a:solidFill>
                <a:latin typeface="Arial"/>
                <a:cs typeface="Arial"/>
              </a:rPr>
              <a:t>Latent Heat:</a:t>
            </a:r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energy absorbed or released during phase change</a:t>
            </a: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latin typeface="Arial"/>
                <a:cs typeface="Arial"/>
              </a:rPr>
              <a:t>Thermal:</a:t>
            </a:r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convective current of air that transfers heat energy vertically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74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317075" y="152400"/>
            <a:ext cx="8509850" cy="8953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Climate Change Results from</a:t>
            </a:r>
          </a:p>
          <a:p>
            <a:pPr algn="ctr">
              <a:spcAft>
                <a:spcPts val="8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Energy Imbalances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3193811"/>
            <a:ext cx="4267195" cy="1816339"/>
            <a:chOff x="4760271" y="3193811"/>
            <a:chExt cx="4267195" cy="1816339"/>
          </a:xfrm>
        </p:grpSpPr>
        <p:pic>
          <p:nvPicPr>
            <p:cNvPr id="17" name="Picture 16" descr="sstanom_world-ced2_1997_d34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271" y="3528270"/>
              <a:ext cx="2133599" cy="1481880"/>
            </a:xfrm>
            <a:prstGeom prst="rect">
              <a:avLst/>
            </a:prstGeom>
          </p:spPr>
        </p:pic>
        <p:pic>
          <p:nvPicPr>
            <p:cNvPr id="18" name="Picture 17" descr="sstanom_world-ced2_1999_d0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870" y="3528270"/>
              <a:ext cx="2133596" cy="1481880"/>
            </a:xfrm>
            <a:prstGeom prst="rect">
              <a:avLst/>
            </a:prstGeom>
          </p:spPr>
        </p:pic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4970356" y="3193811"/>
              <a:ext cx="3868844" cy="29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386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000000"/>
                  </a:solidFill>
                  <a:latin typeface="Arial"/>
                  <a:cs typeface="Arial"/>
                </a:rPr>
                <a:t>El Niño-Southern Oscillation (ENSO)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9929" y="1189226"/>
            <a:ext cx="3886200" cy="1763524"/>
            <a:chOff x="4953000" y="1341626"/>
            <a:chExt cx="3886200" cy="1763524"/>
          </a:xfrm>
        </p:grpSpPr>
        <p:pic>
          <p:nvPicPr>
            <p:cNvPr id="21" name="Picture 20" descr="sun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574"/>
            <a:stretch/>
          </p:blipFill>
          <p:spPr>
            <a:xfrm>
              <a:off x="7315200" y="1711610"/>
              <a:ext cx="1524000" cy="1393540"/>
            </a:xfrm>
            <a:prstGeom prst="rect">
              <a:avLst/>
            </a:prstGeom>
          </p:spPr>
        </p:pic>
        <p:pic>
          <p:nvPicPr>
            <p:cNvPr id="22" name="Picture 21" descr="Pinatubo91eruption_plum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711610"/>
              <a:ext cx="2083426" cy="1393540"/>
            </a:xfrm>
            <a:prstGeom prst="rect">
              <a:avLst/>
            </a:prstGeom>
          </p:spPr>
        </p:pic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4953001" y="1365011"/>
              <a:ext cx="2083426" cy="29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386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300" dirty="0" smtClean="0">
                  <a:solidFill>
                    <a:srgbClr val="000000"/>
                  </a:solidFill>
                  <a:latin typeface="Arial"/>
                  <a:cs typeface="Arial"/>
                </a:rPr>
                <a:t>Volcanic Aerosols</a:t>
              </a:r>
              <a:endParaRPr lang="en-US" sz="13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7315200" y="1341626"/>
              <a:ext cx="1524000" cy="29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386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300" dirty="0" smtClean="0">
                  <a:solidFill>
                    <a:srgbClr val="000000"/>
                  </a:solidFill>
                  <a:latin typeface="Arial"/>
                  <a:cs typeface="Arial"/>
                </a:rPr>
                <a:t>Solar Cycle</a:t>
              </a:r>
              <a:endParaRPr lang="en-US" sz="13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6" name="Picture 25" descr="co2_data_ml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061" r="1495" b="2223"/>
          <a:stretch/>
        </p:blipFill>
        <p:spPr>
          <a:xfrm>
            <a:off x="4857640" y="1655851"/>
            <a:ext cx="4272899" cy="3201899"/>
          </a:xfrm>
          <a:prstGeom prst="rect">
            <a:avLst/>
          </a:prstGeom>
          <a:ln w="6350">
            <a:noFill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791200" y="1352550"/>
            <a:ext cx="2701736" cy="29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386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Greenhouse Gas Emissions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8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224" y="41910"/>
            <a:ext cx="3774841" cy="2682240"/>
            <a:chOff x="76200" y="41910"/>
            <a:chExt cx="3774841" cy="2682240"/>
          </a:xfrm>
        </p:grpSpPr>
        <p:pic>
          <p:nvPicPr>
            <p:cNvPr id="2" name="Picture 1" descr="forcings_1880-2020_20y-avg_v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0" y="41910"/>
              <a:ext cx="3774831" cy="2453640"/>
            </a:xfrm>
            <a:prstGeom prst="rect">
              <a:avLst/>
            </a:prstGeom>
          </p:spPr>
        </p:pic>
        <p:sp>
          <p:nvSpPr>
            <p:cNvPr id="3" name="Text Box 3">
              <a:extLst>
                <a:ext uri="{FF2B5EF4-FFF2-40B4-BE49-F238E27FC236}">
                  <a16:creationId xmlns:a16="http://schemas.microsoft.com/office/drawing/2014/main" xmlns="" id="{B114FCDC-286D-6241-8216-A49B085A6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508706"/>
              <a:ext cx="205740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Data from Hansen et al. 2011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10000" y="564149"/>
            <a:ext cx="5335992" cy="4521137"/>
            <a:chOff x="3810000" y="640385"/>
            <a:chExt cx="5335992" cy="4521137"/>
          </a:xfrm>
        </p:grpSpPr>
        <p:grpSp>
          <p:nvGrpSpPr>
            <p:cNvPr id="13" name="Group 12"/>
            <p:cNvGrpSpPr/>
            <p:nvPr/>
          </p:nvGrpSpPr>
          <p:grpSpPr>
            <a:xfrm>
              <a:off x="3810000" y="2033921"/>
              <a:ext cx="5335992" cy="3127601"/>
              <a:chOff x="3810000" y="2033921"/>
              <a:chExt cx="5335992" cy="312760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D672C441-0630-BC44-A0D9-5B7B2DC8A8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776" t="-2701" r="-1592" b="-2288"/>
              <a:stretch/>
            </p:blipFill>
            <p:spPr>
              <a:xfrm>
                <a:off x="3810000" y="2033921"/>
                <a:ext cx="5335992" cy="312760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xmlns="" id="{B114FCDC-286D-6241-8216-A49B085A6B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566106"/>
                <a:ext cx="137160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8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Meehl</a:t>
                </a:r>
                <a:r>
                  <a:rPr lang="en-US" sz="8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 et al, 2012</a:t>
                </a:r>
              </a:p>
            </p:txBody>
          </p:sp>
        </p:grp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1FA1DD7D-6215-9840-A7D9-0902A7292C5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886200" y="640385"/>
              <a:ext cx="5181600" cy="86460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  <a:t>Natural forcings cannot account for the</a:t>
              </a:r>
              <a:br>
                <a:rPr lang="en-US" sz="2000" b="1" i="1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</a:br>
              <a:r>
                <a:rPr lang="en-US" sz="2000" b="1" i="1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  <a:t>observed warming since at least 1960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3028951"/>
            <a:ext cx="3657606" cy="2057436"/>
            <a:chOff x="76200" y="3028950"/>
            <a:chExt cx="3657606" cy="2057436"/>
          </a:xfrm>
        </p:grpSpPr>
        <p:pic>
          <p:nvPicPr>
            <p:cNvPr id="8" name="Picture 7" descr="Pinatubo91eruption_plum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486150"/>
              <a:ext cx="1936700" cy="1295400"/>
            </a:xfrm>
            <a:prstGeom prst="rect">
              <a:avLst/>
            </a:prstGeom>
          </p:spPr>
        </p:pic>
        <p:pic>
          <p:nvPicPr>
            <p:cNvPr id="9" name="Picture 8" descr="su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574"/>
            <a:stretch/>
          </p:blipFill>
          <p:spPr>
            <a:xfrm>
              <a:off x="2209823" y="3486150"/>
              <a:ext cx="1416673" cy="12954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200" y="4778609"/>
              <a:ext cx="2057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Mt. Pinatubo, 1991</a:t>
              </a:r>
              <a:b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USGS </a:t>
              </a:r>
              <a:r>
                <a:rPr lang="mr-IN" sz="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pubs.usgs.gov</a:t>
              </a:r>
              <a:r>
                <a:rPr lang="mr-IN" sz="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/fs/1997/fs113-97/</a:t>
              </a:r>
              <a:endParaRPr lang="en-US" sz="7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5" y="3028950"/>
              <a:ext cx="36576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Volcanic aerosols and solar variability </a:t>
              </a:r>
              <a:r>
                <a: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cause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largest natural climate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perturbations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21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5F964182-707B-0B4C-AF4E-31AA3D1EB8E8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4800600" cy="1047750"/>
          </a:xfrm>
          <a:prstGeom prst="rect">
            <a:avLst/>
          </a:prstGeom>
        </p:spPr>
        <p:txBody>
          <a:bodyPr lIns="91416" tIns="45708" rIns="91416" bIns="45708"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FFEFCB"/>
                </a:solidFill>
                <a:latin typeface="Arial"/>
                <a:ea typeface="ＭＳ Ｐゴシック" charset="0"/>
                <a:cs typeface="Arial"/>
              </a:rPr>
              <a:t>Warming Oceans and an Intensifying Hydrologic Cycle</a:t>
            </a:r>
          </a:p>
        </p:txBody>
      </p:sp>
      <p:pic>
        <p:nvPicPr>
          <p:cNvPr id="5" name="Picture 4" descr="hydro-cyc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 b="13585"/>
          <a:stretch/>
        </p:blipFill>
        <p:spPr>
          <a:xfrm>
            <a:off x="5410200" y="57151"/>
            <a:ext cx="3505200" cy="2575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A63A32-AB9E-EC42-8C6E-0D619C28674B}"/>
              </a:ext>
            </a:extLst>
          </p:cNvPr>
          <p:cNvSpPr txBox="1"/>
          <p:nvPr/>
        </p:nvSpPr>
        <p:spPr>
          <a:xfrm>
            <a:off x="6172212" y="2647950"/>
            <a:ext cx="2807671" cy="23083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r" defTabSz="685596"/>
            <a:r>
              <a:rPr lang="en-US" sz="900" dirty="0">
                <a:solidFill>
                  <a:srgbClr val="BFBFBF"/>
                </a:solidFill>
                <a:latin typeface="Arial"/>
                <a:cs typeface="Arial"/>
              </a:rPr>
              <a:t>Trenberth et al. (2007), Huntington (2010)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="" xmlns:a16="http://schemas.microsoft.com/office/drawing/2014/main" id="{EE8CE96C-3711-5C41-B3D8-D8222AEE0CFA}"/>
              </a:ext>
            </a:extLst>
          </p:cNvPr>
          <p:cNvSpPr txBox="1">
            <a:spLocks/>
          </p:cNvSpPr>
          <p:nvPr/>
        </p:nvSpPr>
        <p:spPr>
          <a:xfrm>
            <a:off x="5334000" y="3028950"/>
            <a:ext cx="3581400" cy="1981200"/>
          </a:xfrm>
          <a:prstGeom prst="rect">
            <a:avLst/>
          </a:prstGeom>
        </p:spPr>
        <p:txBody>
          <a:bodyPr lIns="91416" tIns="45708" rIns="91416" bIns="45708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Warming drives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increased ocean 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evaporation, atmospheric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water vapor 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content, and changes in circulation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leading 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to greater potential for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weather extremes.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The water holding capacity of air increases 7% for 1°C (1.8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F) warming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9" descr="ersst5_world-wt_sst_ann_2001-2019_minus_1951-2000_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4" y="1276350"/>
            <a:ext cx="487680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8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3B674E-3E9D-BC48-99F3-C510F658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24" y="24"/>
            <a:ext cx="3855721" cy="21420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" y="1564241"/>
            <a:ext cx="9143999" cy="357928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392" tIns="45696" rIns="91392" bIns="45696" rtlCol="0" anchor="ctr"/>
          <a:lstStyle/>
          <a:p>
            <a:pPr algn="ctr" defTabSz="913860"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05607B-43CC-0246-A149-CB0C2553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" y="1672466"/>
            <a:ext cx="2971799" cy="3354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56" y="1672487"/>
            <a:ext cx="3017144" cy="3352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93" y="1672617"/>
            <a:ext cx="3017006" cy="3352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09550"/>
            <a:ext cx="5105400" cy="762000"/>
          </a:xfrm>
          <a:prstGeom prst="rect">
            <a:avLst/>
          </a:prstGeom>
        </p:spPr>
        <p:txBody>
          <a:bodyPr lIns="91392" tIns="45696" rIns="91392" bIns="45696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EFCB"/>
                </a:solidFill>
                <a:latin typeface="Arial"/>
                <a:ea typeface="ＭＳ Ｐゴシック" charset="0"/>
                <a:cs typeface="Arial"/>
              </a:rPr>
              <a:t>Arctic Amplification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65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SA-announces-NOAA’s-GOES-16-Satellite-takes-First-Photos-of-Earth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10017"/>
          <a:stretch/>
        </p:blipFill>
        <p:spPr>
          <a:xfrm>
            <a:off x="76200" y="-1"/>
            <a:ext cx="5361567" cy="5071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4289642"/>
            <a:ext cx="1752600" cy="657582"/>
          </a:xfrm>
          <a:prstGeom prst="rect">
            <a:avLst/>
          </a:prstGeom>
        </p:spPr>
      </p:pic>
      <p:pic>
        <p:nvPicPr>
          <p:cNvPr id="6" name="Picture 5" descr="UMaine-CoopExt_log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33" y="4289642"/>
            <a:ext cx="1689367" cy="657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32434"/>
            <a:ext cx="1524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85000"/>
                  </a:sys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NOAA/NASA GOES-16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85000"/>
                </a:sys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4419600" y="57150"/>
            <a:ext cx="4724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333333"/>
              </a:buClr>
              <a:buSzPts val="3200"/>
            </a:pPr>
            <a:r>
              <a:rPr lang="en-US" sz="2800" b="1" spc="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Overview of the Global Climate System</a:t>
            </a:r>
            <a:endParaRPr sz="2800" b="1" spc="200" dirty="0">
              <a:solidFill>
                <a:schemeClr val="accent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5410200" y="1276350"/>
            <a:ext cx="35052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ctr" anchorCtr="0">
            <a:noAutofit/>
          </a:bodyPr>
          <a:lstStyle/>
          <a:p>
            <a:pPr algn="r" defTabSz="685800">
              <a:lnSpc>
                <a:spcPct val="90000"/>
              </a:lnSpc>
              <a:spcAft>
                <a:spcPts val="600"/>
              </a:spcAft>
              <a:buClr>
                <a:srgbClr val="333333"/>
              </a:buClr>
              <a:buSzPts val="1800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Penobscot Valley Senior College</a:t>
            </a:r>
          </a:p>
          <a:p>
            <a:pPr algn="r" defTabSz="685800">
              <a:lnSpc>
                <a:spcPct val="90000"/>
              </a:lnSpc>
              <a:spcAft>
                <a:spcPts val="600"/>
              </a:spcAft>
              <a:buClr>
                <a:srgbClr val="333333"/>
              </a:buClr>
              <a:buSzPts val="1800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22 September, 2025</a:t>
            </a:r>
          </a:p>
          <a:p>
            <a:pPr algn="r" defTabSz="685800">
              <a:lnSpc>
                <a:spcPct val="90000"/>
              </a:lnSpc>
              <a:spcAft>
                <a:spcPts val="600"/>
              </a:spcAft>
              <a:buClr>
                <a:srgbClr val="333333"/>
              </a:buClr>
              <a:buSzPts val="1800"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685800">
              <a:lnSpc>
                <a:spcPct val="90000"/>
              </a:lnSpc>
              <a:spcAft>
                <a:spcPts val="600"/>
              </a:spcAft>
              <a:buClr>
                <a:srgbClr val="333333"/>
              </a:buClr>
              <a:buSzPts val="1800"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685800">
              <a:lnSpc>
                <a:spcPct val="90000"/>
              </a:lnSpc>
              <a:spcAft>
                <a:spcPts val="600"/>
              </a:spcAft>
              <a:buClr>
                <a:srgbClr val="333333"/>
              </a:buClr>
              <a:buSzPts val="1800"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685800">
              <a:lnSpc>
                <a:spcPct val="90000"/>
              </a:lnSpc>
              <a:spcAft>
                <a:spcPts val="300"/>
              </a:spcAft>
              <a:buClr>
                <a:srgbClr val="333333"/>
              </a:buClr>
              <a:buSzPts val="1800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Sean Birkel, Ph.D.</a:t>
            </a:r>
          </a:p>
          <a:p>
            <a:pPr algn="r" defTabSz="685800">
              <a:lnSpc>
                <a:spcPct val="90000"/>
              </a:lnSpc>
              <a:spcAft>
                <a:spcPts val="300"/>
              </a:spcAft>
              <a:buClr>
                <a:srgbClr val="333333"/>
              </a:buClr>
              <a:buSzPts val="1800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Assistant Professor &amp;</a:t>
            </a:r>
          </a:p>
          <a:p>
            <a:pPr algn="r" defTabSz="685800">
              <a:lnSpc>
                <a:spcPct val="90000"/>
              </a:lnSpc>
              <a:spcAft>
                <a:spcPts val="300"/>
              </a:spcAft>
              <a:buClr>
                <a:srgbClr val="333333"/>
              </a:buClr>
              <a:buSzPts val="1800"/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Maine State Climatologist</a:t>
            </a:r>
            <a:endParaRPr sz="1600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9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121444"/>
            <a:ext cx="7886700" cy="621506"/>
          </a:xfrm>
          <a:prstGeom prst="rect">
            <a:avLst/>
          </a:prstGeom>
        </p:spPr>
        <p:txBody>
          <a:bodyPr lIns="91392" tIns="45696" rIns="91392" bIns="45696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alibri Light"/>
              </a:rPr>
              <a:t>Atmospheric Circulation</a:t>
            </a:r>
            <a:endParaRPr lang="en-US" dirty="0">
              <a:latin typeface="Calibri Light"/>
            </a:endParaRPr>
          </a:p>
        </p:txBody>
      </p:sp>
      <p:pic>
        <p:nvPicPr>
          <p:cNvPr id="5" name="Picture 4" descr="gfs_nh-sat_ws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" y="819150"/>
            <a:ext cx="4410543" cy="4267200"/>
          </a:xfrm>
          <a:prstGeom prst="rect">
            <a:avLst/>
          </a:prstGeom>
        </p:spPr>
      </p:pic>
      <p:pic>
        <p:nvPicPr>
          <p:cNvPr id="6" name="Picture 5" descr="gfs_nh-sat_t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819150"/>
            <a:ext cx="441054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6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121444"/>
            <a:ext cx="7886700" cy="621506"/>
          </a:xfrm>
          <a:prstGeom prst="rect">
            <a:avLst/>
          </a:prstGeom>
        </p:spPr>
        <p:txBody>
          <a:bodyPr lIns="91392" tIns="45696" rIns="91392" bIns="45696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0000"/>
                </a:solidFill>
                <a:latin typeface="Calibri Light"/>
              </a:rPr>
              <a:t>Atmospheric Circulation</a:t>
            </a:r>
            <a:endParaRPr lang="en-US" dirty="0">
              <a:solidFill>
                <a:srgbClr val="000000"/>
              </a:solidFill>
              <a:latin typeface="Calibri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51296" y="820122"/>
            <a:ext cx="4264104" cy="4220286"/>
            <a:chOff x="4572000" y="780381"/>
            <a:chExt cx="4264104" cy="4220286"/>
          </a:xfrm>
        </p:grpSpPr>
        <p:pic>
          <p:nvPicPr>
            <p:cNvPr id="4" name="Picture 3" descr="FIG07_00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780381"/>
              <a:ext cx="4264104" cy="36094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400551"/>
              <a:ext cx="4264104" cy="60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Three-cell atmospheric convection on rotating frame of </a:t>
              </a:r>
              <a:r>
                <a:rPr lang="en-US" sz="1100" dirty="0" smtClean="0">
                  <a:solidFill>
                    <a:srgbClr val="000000"/>
                  </a:solidFill>
                  <a:latin typeface="Arial"/>
                  <a:cs typeface="Arial"/>
                </a:rPr>
                <a:t>reference.</a:t>
              </a:r>
            </a:p>
            <a:p>
              <a:pPr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  <a:latin typeface="Arial"/>
                  <a:cs typeface="Arial"/>
                </a:rPr>
                <a:t>Wind </a:t>
              </a:r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deflections in each cell N &amp; S of the equator due to the Coriolis force.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2400" y="819150"/>
            <a:ext cx="4114801" cy="3882704"/>
            <a:chOff x="152400" y="867276"/>
            <a:chExt cx="4114801" cy="3882704"/>
          </a:xfrm>
        </p:grpSpPr>
        <p:pic>
          <p:nvPicPr>
            <p:cNvPr id="6" name="Picture 5" descr="FIG07_0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867276"/>
              <a:ext cx="4114801" cy="36094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488418"/>
              <a:ext cx="4114801" cy="26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000000"/>
                  </a:solidFill>
                  <a:latin typeface="Arial"/>
                  <a:cs typeface="Arial"/>
                </a:rPr>
                <a:t>Idealized single-cell atmospheric convection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1550"/>
            <a:ext cx="3657600" cy="33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Atmosphere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8th edition,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Lutgens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and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Tarbuck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8th edition, 2001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www.ux1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.eiu.edu/~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jpstimac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/1400/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circulation.html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6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1" y="121444"/>
            <a:ext cx="4961860" cy="621506"/>
          </a:xfrm>
          <a:prstGeom prst="rect">
            <a:avLst/>
          </a:prstGeom>
        </p:spPr>
        <p:txBody>
          <a:bodyPr lIns="91392" tIns="45696" rIns="91392" bIns="45696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0000"/>
                </a:solidFill>
                <a:latin typeface="Calibri Light"/>
              </a:rPr>
              <a:t>Atmospheric Circulation</a:t>
            </a:r>
            <a:endParaRPr lang="en-US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1550"/>
            <a:ext cx="3657600" cy="33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The </a:t>
            </a:r>
            <a:r>
              <a:rPr lang="en-US" sz="8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Atmosphere</a:t>
            </a: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, 8th edition, </a:t>
            </a:r>
            <a:r>
              <a:rPr 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Lutgens</a:t>
            </a: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 and </a:t>
            </a:r>
            <a:r>
              <a:rPr 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Tarbuck</a:t>
            </a: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, 8th edition, 2001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www.ux1</a:t>
            </a: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.eiu.edu/~</a:t>
            </a:r>
            <a:r>
              <a:rPr 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jpstimac</a:t>
            </a:r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/1400/</a:t>
            </a:r>
            <a:r>
              <a:rPr 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circulation.html</a:t>
            </a:r>
            <a:endParaRPr lang="en-US" sz="8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0" name="Picture 9" descr="FIG07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00150"/>
            <a:ext cx="4961860" cy="2667000"/>
          </a:xfrm>
          <a:prstGeom prst="rect">
            <a:avLst/>
          </a:prstGeom>
        </p:spPr>
      </p:pic>
      <p:pic>
        <p:nvPicPr>
          <p:cNvPr id="11" name="Picture 10" descr="FIG07_009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155330"/>
            <a:ext cx="3933143" cy="2340220"/>
          </a:xfrm>
          <a:prstGeom prst="rect">
            <a:avLst/>
          </a:prstGeom>
        </p:spPr>
      </p:pic>
      <p:pic>
        <p:nvPicPr>
          <p:cNvPr id="12" name="Picture 11" descr="FIG07_00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2667000"/>
            <a:ext cx="3933144" cy="2343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59354"/>
            <a:ext cx="2362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latin typeface="Arial"/>
                <a:cs typeface="Arial"/>
              </a:rPr>
              <a:t>Idealized winds from pressure gradient and Coriolis force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955018"/>
            <a:ext cx="23710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Wind patterns due to distribution of land masses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6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world-ced_prcp-tcld-topo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11" y="70518"/>
            <a:ext cx="7082689" cy="5015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20917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573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2190750"/>
            <a:ext cx="1881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Intertropical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Convergence Zone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9527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43911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0" y="2472030"/>
            <a:ext cx="67818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5546" y="1795350"/>
            <a:ext cx="67818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5546" y="3141870"/>
            <a:ext cx="67818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5092" y="1365630"/>
            <a:ext cx="67818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5092" y="3594150"/>
            <a:ext cx="67818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55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686" y="18676"/>
            <a:ext cx="4986513" cy="571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smtClean="0">
                <a:solidFill>
                  <a:srgbClr val="000000"/>
                </a:solidFill>
                <a:latin typeface="Arial"/>
                <a:cs typeface="Arial"/>
              </a:rPr>
              <a:t>Modes of Climate Variability</a:t>
            </a:r>
            <a:endParaRPr lang="en-US" sz="25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sstanom_world-ced2_1997_d3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" y="1036945"/>
            <a:ext cx="2074760" cy="1441014"/>
          </a:xfrm>
          <a:prstGeom prst="rect">
            <a:avLst/>
          </a:prstGeom>
        </p:spPr>
      </p:pic>
      <p:pic>
        <p:nvPicPr>
          <p:cNvPr id="10" name="Picture 9" descr="sstanom_world-ced2_1999_d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42" y="1036945"/>
            <a:ext cx="2074758" cy="1441014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14400" y="666750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El Niño-Southern Oscillation (ENSO)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257800" y="57150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Pacific Decadal Oscillation (PDO)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6200" y="264795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North Atlantic Oscillation (NAO)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248400" y="2505730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Atlantic Multidecadal Oscillation/Variability (AMO/AMV)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correl_19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8150"/>
            <a:ext cx="2438400" cy="1997049"/>
          </a:xfrm>
          <a:prstGeom prst="rect">
            <a:avLst/>
          </a:prstGeom>
        </p:spPr>
      </p:pic>
      <p:pic>
        <p:nvPicPr>
          <p:cNvPr id="16" name="Picture 15" descr="correl_158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15818"/>
            <a:ext cx="2286000" cy="1989886"/>
          </a:xfrm>
          <a:prstGeom prst="rect">
            <a:avLst/>
          </a:prstGeom>
        </p:spPr>
      </p:pic>
      <p:pic>
        <p:nvPicPr>
          <p:cNvPr id="17" name="Picture 16" descr="correl_19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15818"/>
            <a:ext cx="2499857" cy="1989886"/>
          </a:xfrm>
          <a:prstGeom prst="rect">
            <a:avLst/>
          </a:prstGeom>
        </p:spPr>
      </p:pic>
      <p:pic>
        <p:nvPicPr>
          <p:cNvPr id="18" name="Picture 17" descr="correl_117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15818"/>
            <a:ext cx="2338236" cy="2035356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048000" y="2647950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Greenland Blocking Index (GBI)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19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" y="-19050"/>
            <a:ext cx="5029176" cy="773906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latin typeface="Arial"/>
                <a:cs typeface="Arial"/>
              </a:rPr>
              <a:t>El Niño-Southern Oscillation (ENSO)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66774"/>
            <a:ext cx="5029200" cy="116508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Coupled ocean-atmosphere response with irregular period of 2–7 years between El Niño (warm) and </a:t>
            </a: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La Niña </a:t>
            </a: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(cool) phases.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ENSO impacts weather worldwide, particularly during boreal winter.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Atmospheric response known as Walker circulation.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34869"/>
            <a:ext cx="1981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404040"/>
                </a:solidFill>
                <a:latin typeface="Arial"/>
                <a:cs typeface="Arial"/>
              </a:rPr>
              <a:t>https://</a:t>
            </a:r>
            <a:r>
              <a:rPr lang="en-US" sz="900" dirty="0" err="1">
                <a:solidFill>
                  <a:srgbClr val="404040"/>
                </a:solidFill>
                <a:latin typeface="Arial"/>
                <a:cs typeface="Arial"/>
              </a:rPr>
              <a:t>www.climate.gov</a:t>
            </a:r>
            <a:r>
              <a:rPr lang="en-US" sz="90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srgbClr val="404040"/>
                </a:solidFill>
                <a:latin typeface="Arial"/>
                <a:cs typeface="Arial"/>
              </a:rPr>
              <a:t>enso</a:t>
            </a:r>
            <a:endParaRPr lang="en-US" sz="9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29200" y="0"/>
            <a:ext cx="4114800" cy="5143500"/>
            <a:chOff x="4724400" y="0"/>
            <a:chExt cx="4114800" cy="5143500"/>
          </a:xfrm>
        </p:grpSpPr>
        <p:sp>
          <p:nvSpPr>
            <p:cNvPr id="9" name="Rectangle 8"/>
            <p:cNvSpPr/>
            <p:nvPr/>
          </p:nvSpPr>
          <p:spPr>
            <a:xfrm>
              <a:off x="4724400" y="0"/>
              <a:ext cx="411480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 descr="WalkerElNino_2colorSSTA_lar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57150"/>
              <a:ext cx="3962400" cy="1981200"/>
            </a:xfrm>
            <a:prstGeom prst="rect">
              <a:avLst/>
            </a:prstGeom>
          </p:spPr>
        </p:pic>
        <p:pic>
          <p:nvPicPr>
            <p:cNvPr id="13" name="Picture 12" descr="WalkerNeutral_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657350"/>
              <a:ext cx="3962400" cy="1981200"/>
            </a:xfrm>
            <a:prstGeom prst="rect">
              <a:avLst/>
            </a:prstGeom>
          </p:spPr>
        </p:pic>
        <p:pic>
          <p:nvPicPr>
            <p:cNvPr id="14" name="Picture 13" descr="WalkerLaNina_2colorSSTA_larg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8"/>
            <a:stretch/>
          </p:blipFill>
          <p:spPr>
            <a:xfrm>
              <a:off x="4800600" y="3257550"/>
              <a:ext cx="3962400" cy="1885950"/>
            </a:xfrm>
            <a:prstGeom prst="rect">
              <a:avLst/>
            </a:prstGeom>
          </p:spPr>
        </p:pic>
      </p:grpSp>
      <p:pic>
        <p:nvPicPr>
          <p:cNvPr id="15" name="Picture 14" descr="globes_paired_6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31855"/>
            <a:ext cx="4578300" cy="30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-0p5deg_pacific-ced_sst_djf_1998_minus_1971-2000_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5" y="299148"/>
            <a:ext cx="2978058" cy="2439029"/>
          </a:xfrm>
          <a:prstGeom prst="rect">
            <a:avLst/>
          </a:prstGeom>
        </p:spPr>
      </p:pic>
      <p:pic>
        <p:nvPicPr>
          <p:cNvPr id="5" name="Picture 4" descr="era5-0p5deg_pacific-ced_sst_djf_1999_minus_1971-2000_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4" y="2670018"/>
            <a:ext cx="2978059" cy="2439029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33400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 smtClean="0">
                <a:latin typeface="Arial"/>
                <a:cs typeface="Arial"/>
              </a:rPr>
              <a:t>SST Anomaly</a:t>
            </a:r>
            <a:endParaRPr lang="en-US" sz="15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84784" y="0"/>
            <a:ext cx="2971801" cy="5109047"/>
            <a:chOff x="3084784" y="0"/>
            <a:chExt cx="2971801" cy="5109047"/>
          </a:xfrm>
        </p:grpSpPr>
        <p:pic>
          <p:nvPicPr>
            <p:cNvPr id="3" name="Picture 2" descr="era5-0p5deg_pacific-ced_prcp_djf_1998_a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785" y="305649"/>
              <a:ext cx="2971800" cy="2433905"/>
            </a:xfrm>
            <a:prstGeom prst="rect">
              <a:avLst/>
            </a:prstGeom>
          </p:spPr>
        </p:pic>
        <p:pic>
          <p:nvPicPr>
            <p:cNvPr id="4" name="Picture 3" descr="era5-0p5deg_pacific-ced_prcp_djf_1999_a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784" y="2675142"/>
              <a:ext cx="2971801" cy="2433905"/>
            </a:xfrm>
            <a:prstGeom prst="rect">
              <a:avLst/>
            </a:prstGeom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505201" y="0"/>
              <a:ext cx="220979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 smtClean="0">
                  <a:latin typeface="Arial"/>
                  <a:cs typeface="Arial"/>
                </a:rPr>
                <a:t>Precipitation</a:t>
              </a:r>
              <a:endParaRPr lang="en-US" sz="1500" dirty="0">
                <a:latin typeface="Arial"/>
                <a:cs typeface="Arial"/>
              </a:endParaRP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8600" y="438150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DJF 1998</a:t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El Niño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28600" y="2800350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DJF 1999</a:t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La Niña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56585" y="0"/>
            <a:ext cx="2971800" cy="5109047"/>
            <a:chOff x="6056585" y="0"/>
            <a:chExt cx="2971800" cy="51090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931" y="299149"/>
              <a:ext cx="2961783" cy="2438265"/>
            </a:xfrm>
            <a:prstGeom prst="rect">
              <a:avLst/>
            </a:prstGeom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477000" y="0"/>
              <a:ext cx="220979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500" dirty="0" smtClean="0">
                  <a:latin typeface="Arial"/>
                  <a:cs typeface="Arial"/>
                </a:rPr>
                <a:t>Precipitation Anomaly</a:t>
              </a:r>
              <a:endParaRPr lang="en-US" sz="1500" dirty="0">
                <a:latin typeface="Arial"/>
                <a:cs typeface="Arial"/>
              </a:endParaRPr>
            </a:p>
          </p:txBody>
        </p:sp>
        <p:pic>
          <p:nvPicPr>
            <p:cNvPr id="13" name="Picture 12" descr="era5-0p5deg_4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585" y="2662536"/>
              <a:ext cx="2971800" cy="2446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19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" y="-19050"/>
            <a:ext cx="4114775" cy="773906"/>
          </a:xfrm>
        </p:spPr>
        <p:txBody>
          <a:bodyPr>
            <a:normAutofit/>
          </a:bodyPr>
          <a:lstStyle/>
          <a:p>
            <a:pPr algn="ctr"/>
            <a:r>
              <a:rPr lang="en-US" sz="2100" dirty="0" smtClean="0">
                <a:latin typeface="Arial"/>
                <a:cs typeface="Arial"/>
              </a:rPr>
              <a:t>North Atlantic Oscillation (NAO)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66774"/>
            <a:ext cx="3810000" cy="440494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Dominant mode of weather variability across the North Atlantic with primary expression in winter months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NAO Index represents the difference in mean sea level pressure between Azores and Iceland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NAO+ (steep </a:t>
            </a:r>
            <a:r>
              <a:rPr lang="en-US" sz="1400" dirty="0" err="1" smtClean="0">
                <a:solidFill>
                  <a:srgbClr val="404040"/>
                </a:solidFill>
                <a:latin typeface="Arial"/>
                <a:cs typeface="Arial"/>
              </a:rPr>
              <a:t>poleward</a:t>
            </a: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 gradient) and NAO- (weak </a:t>
            </a:r>
            <a:r>
              <a:rPr lang="en-US" sz="1400" dirty="0" err="1" smtClean="0">
                <a:solidFill>
                  <a:srgbClr val="404040"/>
                </a:solidFill>
                <a:latin typeface="Arial"/>
                <a:cs typeface="Arial"/>
              </a:rPr>
              <a:t>poleward</a:t>
            </a: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gradient) are 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associated with 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shifted jet stream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lang="en-US" sz="14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storm tracks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NAO is associated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with multi-decade</a:t>
            </a:r>
            <a:b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404040"/>
                </a:solidFill>
                <a:latin typeface="Arial"/>
                <a:cs typeface="Arial"/>
              </a:rPr>
              <a:t>temperature shifts  </a:t>
            </a:r>
          </a:p>
        </p:txBody>
      </p:sp>
      <p:pic>
        <p:nvPicPr>
          <p:cNvPr id="4" name="Picture 3" descr="nao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88" y="2724150"/>
            <a:ext cx="3332912" cy="2266949"/>
          </a:xfrm>
          <a:prstGeom prst="rect">
            <a:avLst/>
          </a:prstGeom>
        </p:spPr>
      </p:pic>
      <p:pic>
        <p:nvPicPr>
          <p:cNvPr id="5" name="Picture 4" descr="era5-0p5deg_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9550"/>
            <a:ext cx="2438400" cy="2423770"/>
          </a:xfrm>
          <a:prstGeom prst="rect">
            <a:avLst/>
          </a:prstGeom>
        </p:spPr>
      </p:pic>
      <p:pic>
        <p:nvPicPr>
          <p:cNvPr id="6" name="Picture 5" descr="era5-0p5deg_7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9550"/>
            <a:ext cx="2438400" cy="2423770"/>
          </a:xfrm>
          <a:prstGeom prst="rect">
            <a:avLst/>
          </a:prstGeom>
        </p:spPr>
      </p:pic>
      <p:pic>
        <p:nvPicPr>
          <p:cNvPr id="10" name="Picture 9" descr="era5-0p5deg_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647950"/>
            <a:ext cx="2438400" cy="2423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62150"/>
            <a:ext cx="1066800" cy="30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DJF 2010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962150"/>
            <a:ext cx="1066800" cy="30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DJF 2015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804"/>
            <a:ext cx="3352800" cy="3077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Mean Sea Level Pressure (hPa)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953578"/>
            <a:ext cx="1524000" cy="5231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 smtClean="0">
                <a:latin typeface="Arial"/>
                <a:cs typeface="Arial"/>
              </a:rPr>
              <a:t>Precip</a:t>
            </a:r>
            <a:r>
              <a:rPr lang="en-US" sz="1400" dirty="0" smtClean="0">
                <a:latin typeface="Arial"/>
                <a:cs typeface="Arial"/>
              </a:rPr>
              <a:t> Anomaly</a:t>
            </a:r>
          </a:p>
          <a:p>
            <a:pPr algn="ctr"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latin typeface="Arial"/>
                <a:cs typeface="Arial"/>
              </a:rPr>
              <a:t>2015 – 2010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34424" y="2949822"/>
            <a:ext cx="1100258" cy="1883504"/>
            <a:chOff x="3834424" y="2949822"/>
            <a:chExt cx="1100258" cy="1883504"/>
          </a:xfrm>
        </p:grpSpPr>
        <p:sp>
          <p:nvSpPr>
            <p:cNvPr id="19" name="Oval 18"/>
            <p:cNvSpPr/>
            <p:nvPr/>
          </p:nvSpPr>
          <p:spPr>
            <a:xfrm>
              <a:off x="4508012" y="4571268"/>
              <a:ext cx="228600" cy="228600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706082" y="2989577"/>
              <a:ext cx="228600" cy="228600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2949822"/>
              <a:ext cx="685800" cy="30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latin typeface="Arial"/>
                  <a:cs typeface="Arial"/>
                </a:rPr>
                <a:t>2015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C5F935B-9E34-5741-B37B-FAF82B7B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4424" y="4525598"/>
              <a:ext cx="685800" cy="30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2" tIns="45696" rIns="91392" bIns="4569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38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latin typeface="Arial"/>
                  <a:cs typeface="Arial"/>
                </a:rPr>
                <a:t>2010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3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ra5_mslp-prcp_1971-2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4498"/>
            <a:ext cx="9067800" cy="43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ST_stack_10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2824"/>
          <a:stretch/>
        </p:blipFill>
        <p:spPr>
          <a:xfrm>
            <a:off x="762026" y="39935"/>
            <a:ext cx="3200399" cy="4981371"/>
          </a:xfrm>
          <a:prstGeom prst="rect">
            <a:avLst/>
          </a:prstGeom>
        </p:spPr>
      </p:pic>
      <p:pic>
        <p:nvPicPr>
          <p:cNvPr id="3" name="Picture 2" descr="NAtlan_1992_MSL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57350"/>
            <a:ext cx="2819400" cy="342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4" y="76200"/>
            <a:ext cx="468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  <a:cs typeface="Arial"/>
              </a:rPr>
              <a:t>Evidence for a Volcanic Underpinning of the Atlantic Multidecadal Oscillation</a:t>
            </a:r>
            <a:br>
              <a:rPr lang="en-US" sz="1600" b="1" dirty="0">
                <a:solidFill>
                  <a:prstClr val="white"/>
                </a:solidFill>
                <a:latin typeface="Arial"/>
                <a:cs typeface="Arial"/>
              </a:rPr>
            </a:br>
            <a:endParaRPr lang="en-US" sz="1000" b="1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457200"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Sean D. Birkel, Paul A. Mayewski, Kirk A. </a:t>
            </a:r>
            <a:r>
              <a:rPr lang="en-US" sz="1200" dirty="0" err="1">
                <a:solidFill>
                  <a:prstClr val="white"/>
                </a:solidFill>
                <a:latin typeface="Arial"/>
                <a:cs typeface="Arial"/>
              </a:rPr>
              <a:t>Maasch</a:t>
            </a: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,</a:t>
            </a:r>
            <a:b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Andrei V. </a:t>
            </a:r>
            <a:r>
              <a:rPr lang="en-US" sz="1200" dirty="0" err="1">
                <a:solidFill>
                  <a:prstClr val="white"/>
                </a:solidFill>
                <a:latin typeface="Arial"/>
                <a:cs typeface="Arial"/>
              </a:rPr>
              <a:t>Kurbatov</a:t>
            </a: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, Bradfield Lyon</a:t>
            </a:r>
          </a:p>
          <a:p>
            <a:pPr algn="ctr" defTabSz="457200">
              <a:defRPr/>
            </a:pP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457200"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NPJ Climate and Atmospheric Science (2018)</a:t>
            </a:r>
          </a:p>
        </p:txBody>
      </p:sp>
    </p:spTree>
    <p:extLst>
      <p:ext uri="{BB962C8B-B14F-4D97-AF65-F5344CB8AC3E}">
        <p14:creationId xmlns:p14="http://schemas.microsoft.com/office/powerpoint/2010/main" val="242223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76200" y="209550"/>
            <a:ext cx="5410200" cy="838200"/>
          </a:xfrm>
          <a:prstGeom prst="rect">
            <a:avLst/>
          </a:prstGeom>
        </p:spPr>
        <p:txBody>
          <a:bodyPr lIns="91392" tIns="45696" rIns="91392" bIns="45696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6BE7D2-E247-0A49-B13B-9E0F5914157C}"/>
              </a:ext>
            </a:extLst>
          </p:cNvPr>
          <p:cNvSpPr txBox="1">
            <a:spLocks/>
          </p:cNvSpPr>
          <p:nvPr/>
        </p:nvSpPr>
        <p:spPr>
          <a:xfrm>
            <a:off x="457200" y="1200150"/>
            <a:ext cx="4800600" cy="3702928"/>
          </a:xfrm>
          <a:prstGeom prst="rect">
            <a:avLst/>
          </a:prstGeom>
        </p:spPr>
        <p:txBody>
          <a:bodyPr lIns="91392" tIns="45696" rIns="91392" bIns="45696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Defining Climate &amp; the Climate System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The Atmosphere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Energy Imbalances &amp; Climate Change</a:t>
            </a:r>
          </a:p>
          <a:p>
            <a:pPr lvl="1">
              <a:lnSpc>
                <a:spcPct val="100000"/>
              </a:lnSpc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Internal variability vs. external forcing</a:t>
            </a:r>
            <a:b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(e.g., CO</a:t>
            </a:r>
            <a:r>
              <a:rPr lang="en-US" sz="1600" baseline="-25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emissions)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Atmospheric Circulation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El Nino–Southern Oscillation (ENSO) &amp; the North Atlantic </a:t>
            </a:r>
            <a:r>
              <a:rPr lang="en-US" sz="1800" dirty="0" err="1" smtClean="0">
                <a:solidFill>
                  <a:srgbClr val="FFFFFF"/>
                </a:solidFill>
                <a:latin typeface="Arial"/>
                <a:cs typeface="Arial"/>
              </a:rPr>
              <a:t>Oscilation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 (NAO)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 descr="IndianPoint_004.jpg">
            <a:extLst>
              <a:ext uri="{FF2B5EF4-FFF2-40B4-BE49-F238E27FC236}">
                <a16:creationId xmlns:a16="http://schemas.microsoft.com/office/drawing/2014/main" xmlns="" id="{B2FA0C35-2A7C-124B-A568-273983AB3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>
          <a:xfrm>
            <a:off x="5595690" y="0"/>
            <a:ext cx="3548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8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o-na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6" y="0"/>
            <a:ext cx="52758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57766" y="73828"/>
            <a:ext cx="5628468" cy="5012522"/>
            <a:chOff x="133350" y="209550"/>
            <a:chExt cx="5048250" cy="4495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68E7A64-6113-EE45-ACAA-60596B0BE516}"/>
                </a:ext>
              </a:extLst>
            </p:cNvPr>
            <p:cNvSpPr/>
            <p:nvPr/>
          </p:nvSpPr>
          <p:spPr>
            <a:xfrm>
              <a:off x="133350" y="209550"/>
              <a:ext cx="5048250" cy="449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891C8C4-ADE9-9641-BD5A-D038A787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502" y="263758"/>
              <a:ext cx="4881302" cy="4365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10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P_TracyPond_004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4896" r="-5" b="104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90800" y="0"/>
            <a:ext cx="3962400" cy="971550"/>
          </a:xfrm>
          <a:prstGeom prst="rect">
            <a:avLst/>
          </a:prstGeom>
        </p:spPr>
        <p:txBody>
          <a:bodyPr lIns="91416" tIns="45708" rIns="91416" bIns="45708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  <a:cs typeface="Arial"/>
              </a:rPr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-19047"/>
            <a:ext cx="2743200" cy="1154159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r" defTabSz="685596"/>
            <a:r>
              <a:rPr lang="en-US" sz="17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Sean Birkel</a:t>
            </a:r>
          </a:p>
          <a:p>
            <a:pPr algn="r" defTabSz="685596"/>
            <a:r>
              <a:rPr lang="en-US" sz="17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Assistant Professor</a:t>
            </a:r>
          </a:p>
          <a:p>
            <a:pPr algn="r" defTabSz="685596"/>
            <a:r>
              <a:rPr lang="en-US" sz="17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Maine State Climatologist</a:t>
            </a:r>
          </a:p>
          <a:p>
            <a:pPr algn="r" defTabSz="685596"/>
            <a:r>
              <a:rPr lang="en-US" sz="17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Arial"/>
                <a:cs typeface="Arial"/>
              </a:rPr>
              <a:t>birkel@maine.edu</a:t>
            </a:r>
          </a:p>
        </p:txBody>
      </p:sp>
      <p:pic>
        <p:nvPicPr>
          <p:cNvPr id="9" name="Picture 8" descr="CES_logo_2blue_outline-4c-20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324351"/>
            <a:ext cx="1752601" cy="63731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27495"/>
            <a:ext cx="1828800" cy="598811"/>
          </a:xfrm>
          <a:prstGeom prst="rect">
            <a:avLst/>
          </a:prstGeom>
          <a:solidFill>
            <a:schemeClr val="tx1"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937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1123950"/>
            <a:ext cx="5639392" cy="3810000"/>
            <a:chOff x="4032338" y="1548287"/>
            <a:chExt cx="5035463" cy="3401983"/>
          </a:xfrm>
        </p:grpSpPr>
        <p:pic>
          <p:nvPicPr>
            <p:cNvPr id="5" name="Picture 4" descr="Vostok_stack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010" y="1548287"/>
              <a:ext cx="4931791" cy="34019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10400" y="2876586"/>
              <a:ext cx="14382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290 ppm Natural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64616" y="2294787"/>
              <a:ext cx="1493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400 ppm 2015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64616" y="1837587"/>
              <a:ext cx="1493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500 ppm 2100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2338" y="3666351"/>
              <a:ext cx="615862" cy="24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6600"/>
                  </a:solidFill>
                  <a:latin typeface="Calibri"/>
                </a:rPr>
                <a:t>Warm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2338" y="4324350"/>
              <a:ext cx="615862" cy="24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4472C4"/>
                  </a:solidFill>
                  <a:latin typeface="Calibri"/>
                </a:rPr>
                <a:t>Cold</a:t>
              </a: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>
              <a:off x="4340269" y="3906459"/>
              <a:ext cx="3136" cy="41789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itle 2"/>
            <p:cNvSpPr txBox="1">
              <a:spLocks/>
            </p:cNvSpPr>
            <p:nvPr/>
          </p:nvSpPr>
          <p:spPr>
            <a:xfrm>
              <a:off x="4648200" y="2190750"/>
              <a:ext cx="2514600" cy="6858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Ice Core Record</a:t>
              </a:r>
              <a:b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Vostok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Station, Antarctica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41223" y="496403"/>
            <a:ext cx="4297955" cy="4132747"/>
            <a:chOff x="4641223" y="496403"/>
            <a:chExt cx="4297955" cy="413274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96403"/>
              <a:ext cx="2843178" cy="413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641223" y="4120865"/>
              <a:ext cx="381000" cy="381000"/>
            </a:xfrm>
            <a:prstGeom prst="ellipse">
              <a:avLst/>
            </a:prstGeom>
            <a:noFill/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endCxn id="2" idx="6"/>
            </p:cNvCxnSpPr>
            <p:nvPr/>
          </p:nvCxnSpPr>
          <p:spPr>
            <a:xfrm flipH="1">
              <a:off x="5022223" y="496403"/>
              <a:ext cx="1073777" cy="38149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" idx="6"/>
            </p:cNvCxnSpPr>
            <p:nvPr/>
          </p:nvCxnSpPr>
          <p:spPr>
            <a:xfrm flipH="1" flipV="1">
              <a:off x="5022223" y="4311365"/>
              <a:ext cx="1073777" cy="3177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888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15" cy="6816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 txBox="1">
            <a:spLocks/>
          </p:cNvSpPr>
          <p:nvPr/>
        </p:nvSpPr>
        <p:spPr>
          <a:xfrm>
            <a:off x="0" y="895350"/>
            <a:ext cx="1524000" cy="453970"/>
          </a:xfrm>
          <a:prstGeom prst="rect">
            <a:avLst/>
          </a:prstGeom>
        </p:spPr>
        <p:txBody>
          <a:bodyPr vert="horz" wrap="square" lIns="0" tIns="0" rIns="76199" bIns="3810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700" b="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About</a:t>
            </a:r>
            <a:endParaRPr lang="en-US" sz="2700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Content Placeholder 12"/>
          <p:cNvSpPr txBox="1">
            <a:spLocks/>
          </p:cNvSpPr>
          <p:nvPr/>
        </p:nvSpPr>
        <p:spPr>
          <a:xfrm>
            <a:off x="1524000" y="834004"/>
            <a:ext cx="7543800" cy="13567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Font typeface="Arial"/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As a researcher I study climate variability</a:t>
            </a:r>
            <a:r>
              <a:rPr lang="en-US" sz="1400" dirty="0" smtClean="0">
                <a:solidFill>
                  <a:srgbClr val="000000"/>
                </a:solidFill>
              </a:rPr>
              <a:t>, particularly across the North Atlantic and Arctic.  I use climate models, gridded data, and observations to explore trends and teleconnections.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I also develop data visualization tools.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Arial"/>
              <a:buNone/>
            </a:pPr>
            <a:r>
              <a:rPr lang="en-US" sz="1400" b="1" dirty="0" smtClean="0">
                <a:solidFill>
                  <a:srgbClr val="000000"/>
                </a:solidFill>
              </a:rPr>
              <a:t>As the Maine State Climatologist I provide climate services</a:t>
            </a:r>
            <a:r>
              <a:rPr lang="en-US" sz="1400" dirty="0" smtClean="0">
                <a:solidFill>
                  <a:srgbClr val="000000"/>
                </a:solidFill>
              </a:rPr>
              <a:t> – the production and delivery of climate and weather data to Maine stakeholders to inform decision-making and planning.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3" descr="Campus-aerial-fall1-1268x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6" y="2266950"/>
            <a:ext cx="9156161" cy="2895600"/>
          </a:xfrm>
          <a:prstGeom prst="rect">
            <a:avLst/>
          </a:prstGeom>
        </p:spPr>
      </p:pic>
      <p:pic>
        <p:nvPicPr>
          <p:cNvPr id="6" name="Picture 5" descr="CES_logo_2blue_outline-4c-20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3345"/>
            <a:ext cx="1523999" cy="5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6487"/>
            <a:ext cx="1676400" cy="548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480935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NL" sz="1200" b="1" dirty="0">
                <a:solidFill>
                  <a:prstClr val="white"/>
                </a:solidFill>
                <a:latin typeface="Arial"/>
                <a:cs typeface="Arial"/>
              </a:rPr>
              <a:t>University of Maine, </a:t>
            </a:r>
            <a:r>
              <a:rPr lang="nl-NL" sz="1200" b="1" dirty="0" err="1">
                <a:solidFill>
                  <a:prstClr val="white"/>
                </a:solidFill>
                <a:latin typeface="Arial"/>
                <a:cs typeface="Arial"/>
              </a:rPr>
              <a:t>Orono</a:t>
            </a:r>
            <a:endParaRPr lang="nl-NL" sz="12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83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90800" y="4705350"/>
            <a:ext cx="1752600" cy="2857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342900"/>
            <a:r>
              <a:rPr lang="en-US" sz="16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mco.umaine.edu</a:t>
            </a:r>
            <a:endParaRPr lang="en-US" sz="16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3350" y="209550"/>
            <a:ext cx="4107051" cy="3657600"/>
            <a:chOff x="133350" y="209550"/>
            <a:chExt cx="5048250" cy="44958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68E7A64-6113-EE45-ACAA-60596B0BE516}"/>
                </a:ext>
              </a:extLst>
            </p:cNvPr>
            <p:cNvSpPr/>
            <p:nvPr/>
          </p:nvSpPr>
          <p:spPr>
            <a:xfrm>
              <a:off x="133350" y="209550"/>
              <a:ext cx="5048250" cy="449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891C8C4-ADE9-9641-BD5A-D038A787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502" y="263758"/>
              <a:ext cx="4881302" cy="436539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0A3B167-DCFF-954E-B9E4-C3CA7CF05082}"/>
              </a:ext>
            </a:extLst>
          </p:cNvPr>
          <p:cNvSpPr txBox="1">
            <a:spLocks/>
          </p:cNvSpPr>
          <p:nvPr/>
        </p:nvSpPr>
        <p:spPr>
          <a:xfrm>
            <a:off x="76200" y="3943350"/>
            <a:ext cx="3048000" cy="2857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342900">
              <a:defRPr/>
            </a:pPr>
            <a:r>
              <a:rPr lang="en-US" sz="1600" dirty="0" err="1" smtClean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rPr>
              <a:t>ClimateReanalyzer.org</a:t>
            </a:r>
            <a:endParaRPr lang="en-US" sz="1600" dirty="0">
              <a:solidFill>
                <a:prstClr val="white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" name="Picture 6" descr="mco_webpage_jan2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8" y="0"/>
            <a:ext cx="4574342" cy="5143500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159159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41F9888-8FB8-BE40-B68A-6DCA44C3DB3C}"/>
              </a:ext>
            </a:extLst>
          </p:cNvPr>
          <p:cNvGrpSpPr/>
          <p:nvPr/>
        </p:nvGrpSpPr>
        <p:grpSpPr>
          <a:xfrm>
            <a:off x="304800" y="209550"/>
            <a:ext cx="2531432" cy="3276600"/>
            <a:chOff x="4634709" y="973968"/>
            <a:chExt cx="3813048" cy="4935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2C60CCB-D382-9E42-8682-FDF46296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709" y="973968"/>
              <a:ext cx="3813048" cy="4935481"/>
            </a:xfrm>
            <a:prstGeom prst="rect">
              <a:avLst/>
            </a:prstGeom>
          </p:spPr>
        </p:pic>
        <p:pic>
          <p:nvPicPr>
            <p:cNvPr id="6" name="Picture 5" descr="CCI_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5225951"/>
              <a:ext cx="837093" cy="487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eagra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725" y="5223979"/>
              <a:ext cx="636800" cy="53353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" name="Picture 7" descr="gopif_20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16" y="971550"/>
            <a:ext cx="2558568" cy="3311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4ECABD-BF75-2E44-9780-76332C7D5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159" y="1657350"/>
            <a:ext cx="2542041" cy="33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8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 txBox="1">
            <a:spLocks/>
          </p:cNvSpPr>
          <p:nvPr/>
        </p:nvSpPr>
        <p:spPr>
          <a:xfrm>
            <a:off x="2133600" y="651614"/>
            <a:ext cx="6934200" cy="777136"/>
          </a:xfrm>
          <a:prstGeom prst="rect">
            <a:avLst/>
          </a:prstGeom>
        </p:spPr>
        <p:txBody>
          <a:bodyPr vert="horz" wrap="square" lIns="0" tIns="0" rIns="76199" bIns="3810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prstClr val="black"/>
                </a:solidFill>
              </a:rPr>
              <a:t>UMaine-led Congressionally Directed Spending </a:t>
            </a:r>
            <a:r>
              <a:rPr lang="en-US" sz="1600" dirty="0" smtClean="0">
                <a:solidFill>
                  <a:prstClr val="black"/>
                </a:solidFill>
              </a:rPr>
              <a:t>project </a:t>
            </a:r>
            <a:r>
              <a:rPr lang="en-US" sz="1600" dirty="0">
                <a:solidFill>
                  <a:prstClr val="black"/>
                </a:solidFill>
              </a:rPr>
              <a:t>to build </a:t>
            </a:r>
            <a:r>
              <a:rPr lang="en-US" sz="1600" dirty="0" smtClean="0">
                <a:solidFill>
                  <a:prstClr val="black"/>
                </a:solidFill>
              </a:rPr>
              <a:t>a new</a:t>
            </a: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26</a:t>
            </a:r>
            <a:r>
              <a:rPr lang="en-US" sz="1600" dirty="0">
                <a:solidFill>
                  <a:prstClr val="black"/>
                </a:solidFill>
              </a:rPr>
              <a:t>-station </a:t>
            </a:r>
            <a:r>
              <a:rPr lang="en-US" sz="1600" dirty="0" smtClean="0">
                <a:solidFill>
                  <a:prstClr val="black"/>
                </a:solidFill>
              </a:rPr>
              <a:t>weather monitoring network across Maine. </a:t>
            </a:r>
            <a:r>
              <a:rPr lang="en-US" sz="1600" dirty="0">
                <a:solidFill>
                  <a:prstClr val="black"/>
                </a:solidFill>
              </a:rPr>
              <a:t>Supported by Senators Collins and King.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52400" y="1200150"/>
            <a:ext cx="6324600" cy="1143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Project Team:</a:t>
            </a:r>
          </a:p>
          <a:p>
            <a:pPr marL="0" indent="0">
              <a:spcBef>
                <a:spcPts val="0"/>
              </a:spcBef>
              <a:buNone/>
            </a:pPr>
            <a:endParaRPr lang="en-US" sz="5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Dr. Lily </a:t>
            </a:r>
            <a:r>
              <a:rPr lang="en-US" sz="1400" b="1" dirty="0"/>
              <a:t>Calderwood</a:t>
            </a:r>
            <a:r>
              <a:rPr lang="en-US" sz="1400" dirty="0"/>
              <a:t>, </a:t>
            </a:r>
            <a:r>
              <a:rPr lang="en-US" sz="1400" dirty="0" smtClean="0"/>
              <a:t>Wild </a:t>
            </a:r>
            <a:r>
              <a:rPr lang="en-US" sz="1400" dirty="0"/>
              <a:t>Blueberry Specialist, Cooperative </a:t>
            </a:r>
            <a:r>
              <a:rPr lang="en-US" sz="1400" dirty="0" smtClean="0"/>
              <a:t>Extension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Dr. Sean Birkel</a:t>
            </a:r>
            <a:r>
              <a:rPr lang="en-US" sz="1400" dirty="0"/>
              <a:t>, Climate Scientist &amp; Maine State Climatologist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Dr. Phillip </a:t>
            </a:r>
            <a:r>
              <a:rPr lang="en-US" sz="1400" b="1" dirty="0"/>
              <a:t>Fanning</a:t>
            </a:r>
            <a:r>
              <a:rPr lang="en-US" sz="1400" dirty="0"/>
              <a:t>, Agricultural </a:t>
            </a:r>
            <a:r>
              <a:rPr lang="en-US" sz="1400" dirty="0" smtClean="0"/>
              <a:t>Entomologist, </a:t>
            </a:r>
            <a:r>
              <a:rPr lang="en-US" sz="1400" dirty="0"/>
              <a:t>School of Food &amp; </a:t>
            </a:r>
            <a:r>
              <a:rPr lang="en-US" sz="1400" dirty="0" smtClean="0"/>
              <a:t>Agriculture</a:t>
            </a:r>
            <a:endParaRPr lang="en-US" sz="1400" dirty="0"/>
          </a:p>
        </p:txBody>
      </p:sp>
      <p:pic>
        <p:nvPicPr>
          <p:cNvPr id="2" name="Picture 1" descr="Campus-aerial-fall1-1268x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6" y="2266950"/>
            <a:ext cx="915616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80935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NL" sz="1200" b="1" dirty="0">
                <a:solidFill>
                  <a:prstClr val="white"/>
                </a:solidFill>
                <a:latin typeface="Arial"/>
                <a:cs typeface="Arial"/>
              </a:rPr>
              <a:t>University of Maine, </a:t>
            </a:r>
            <a:r>
              <a:rPr lang="nl-NL" sz="1200" b="1" dirty="0" err="1">
                <a:solidFill>
                  <a:prstClr val="white"/>
                </a:solidFill>
                <a:latin typeface="Arial"/>
                <a:cs typeface="Arial"/>
              </a:rPr>
              <a:t>Orono</a:t>
            </a:r>
            <a:endParaRPr lang="nl-NL" sz="12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AF106594-4EF9-5146-B3C2-3BDF79A78C33}"/>
              </a:ext>
            </a:extLst>
          </p:cNvPr>
          <p:cNvSpPr txBox="1">
            <a:spLocks/>
          </p:cNvSpPr>
          <p:nvPr/>
        </p:nvSpPr>
        <p:spPr>
          <a:xfrm>
            <a:off x="3505200" y="91901"/>
            <a:ext cx="3657600" cy="469359"/>
          </a:xfrm>
          <a:prstGeom prst="rect">
            <a:avLst/>
          </a:prstGeom>
        </p:spPr>
        <p:txBody>
          <a:bodyPr vert="horz" wrap="square" lIns="0" tIns="0" rIns="76199" bIns="3810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1F497D">
                    <a:lumMod val="20000"/>
                    <a:lumOff val="80000"/>
                  </a:srgbClr>
                </a:solidFill>
              </a:rPr>
              <a:t>Maine Mesonet</a:t>
            </a:r>
          </a:p>
        </p:txBody>
      </p:sp>
    </p:spTree>
    <p:extLst>
      <p:ext uri="{BB962C8B-B14F-4D97-AF65-F5344CB8AC3E}">
        <p14:creationId xmlns:p14="http://schemas.microsoft.com/office/powerpoint/2010/main" val="2421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sm_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1" y="1"/>
            <a:ext cx="8495139" cy="4781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A63A32-AB9E-EC42-8C6E-0D619C28674B}"/>
              </a:ext>
            </a:extLst>
          </p:cNvPr>
          <p:cNvSpPr txBox="1"/>
          <p:nvPr/>
        </p:nvSpPr>
        <p:spPr>
          <a:xfrm>
            <a:off x="1866900" y="4809375"/>
            <a:ext cx="5410200" cy="2769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 defTabSz="685596"/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New York State </a:t>
            </a:r>
            <a:r>
              <a:rPr lang="en-US" sz="1200" dirty="0" err="1" smtClean="0">
                <a:solidFill>
                  <a:prstClr val="white"/>
                </a:solidFill>
                <a:latin typeface="Arial"/>
                <a:cs typeface="Arial"/>
              </a:rPr>
              <a:t>Mesonet</a:t>
            </a:r>
            <a:r>
              <a:rPr lang="en-US" sz="1200" dirty="0" smtClean="0">
                <a:solidFill>
                  <a:prstClr val="white"/>
                </a:solidFill>
                <a:latin typeface="Arial"/>
                <a:cs typeface="Arial"/>
              </a:rPr>
              <a:t> 10-meter tower site, courtesy </a:t>
            </a: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of </a:t>
            </a:r>
            <a:r>
              <a:rPr lang="en-US" sz="1200" dirty="0" smtClean="0">
                <a:solidFill>
                  <a:prstClr val="white"/>
                </a:solidFill>
                <a:latin typeface="Arial"/>
                <a:cs typeface="Arial"/>
              </a:rPr>
              <a:t>Jerald </a:t>
            </a:r>
            <a:r>
              <a:rPr lang="en-US" sz="1200" dirty="0" err="1" smtClean="0">
                <a:solidFill>
                  <a:prstClr val="white"/>
                </a:solidFill>
                <a:latin typeface="Arial"/>
                <a:cs typeface="Arial"/>
              </a:rPr>
              <a:t>Brotzge</a:t>
            </a:r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07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39D5AC0-A3CB-E94E-8715-EBF1CADAD5A3}"/>
              </a:ext>
            </a:extLst>
          </p:cNvPr>
          <p:cNvSpPr txBox="1">
            <a:spLocks/>
          </p:cNvSpPr>
          <p:nvPr/>
        </p:nvSpPr>
        <p:spPr>
          <a:xfrm>
            <a:off x="2171700" y="152400"/>
            <a:ext cx="4800600" cy="666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Arial"/>
                <a:cs typeface="Arial"/>
              </a:rPr>
              <a:t>What is Climate?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9716" y="1481565"/>
            <a:ext cx="8644568" cy="3661935"/>
            <a:chOff x="457200" y="1657350"/>
            <a:chExt cx="8229600" cy="3486150"/>
          </a:xfrm>
        </p:grpSpPr>
        <p:sp>
          <p:nvSpPr>
            <p:cNvPr id="3" name="Rectangle 2"/>
            <p:cNvSpPr/>
            <p:nvPr/>
          </p:nvSpPr>
          <p:spPr>
            <a:xfrm>
              <a:off x="457200" y="1657350"/>
              <a:ext cx="8229600" cy="348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era5_7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733550"/>
              <a:ext cx="3928223" cy="3352800"/>
            </a:xfrm>
            <a:prstGeom prst="rect">
              <a:avLst/>
            </a:prstGeom>
          </p:spPr>
        </p:pic>
        <p:pic>
          <p:nvPicPr>
            <p:cNvPr id="2" name="Picture 1" descr="gfs_t2_fcs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733550"/>
              <a:ext cx="3962400" cy="320784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742950"/>
            <a:ext cx="4495800" cy="73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/>
                <a:cs typeface="Arial"/>
              </a:rPr>
              <a:t>Climate is the statistical representation of prevailing meteorological conditions – typically over a period of 30 </a:t>
            </a:r>
            <a:r>
              <a:rPr lang="en-US" sz="1400" dirty="0" smtClean="0">
                <a:latin typeface="Arial"/>
                <a:cs typeface="Arial"/>
              </a:rPr>
              <a:t>years.  In short, </a:t>
            </a:r>
            <a:r>
              <a:rPr lang="en-US" sz="1400" i="1" dirty="0" smtClean="0">
                <a:solidFill>
                  <a:srgbClr val="0000FF"/>
                </a:solidFill>
                <a:latin typeface="Arial"/>
                <a:cs typeface="Arial"/>
              </a:rPr>
              <a:t>“climate is average weather”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8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Primar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rimar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4435</TotalTime>
  <Words>835</Words>
  <Application>Microsoft Macintosh PowerPoint</Application>
  <PresentationFormat>On-screen Show (16:9)</PresentationFormat>
  <Paragraphs>168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Office Theme</vt:lpstr>
      <vt:lpstr>Primary Template</vt:lpstr>
      <vt:lpstr>14_Office Theme</vt:lpstr>
      <vt:lpstr>15_Office Theme</vt:lpstr>
      <vt:lpstr>18_Office Theme</vt:lpstr>
      <vt:lpstr>1_Primary Template</vt:lpstr>
      <vt:lpstr>6_Office Theme</vt:lpstr>
      <vt:lpstr>12_Office Theme</vt:lpstr>
      <vt:lpstr>30_Office Theme</vt:lpstr>
      <vt:lpstr>Custom Design</vt:lpstr>
      <vt:lpstr>2_Primary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Niño-Southern Oscillation (ENSO)</vt:lpstr>
      <vt:lpstr>PowerPoint Presentation</vt:lpstr>
      <vt:lpstr>North Atlantic Oscillation (NAO)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 Birkel</cp:lastModifiedBy>
  <cp:revision>648</cp:revision>
  <dcterms:created xsi:type="dcterms:W3CDTF">2020-01-20T20:01:13Z</dcterms:created>
  <dcterms:modified xsi:type="dcterms:W3CDTF">2025-09-22T03:40:23Z</dcterms:modified>
</cp:coreProperties>
</file>