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94" r:id="rId1"/>
    <p:sldMasterId id="2147484799" r:id="rId2"/>
  </p:sldMasterIdLst>
  <p:notesMasterIdLst>
    <p:notesMasterId r:id="rId43"/>
  </p:notesMasterIdLst>
  <p:sldIdLst>
    <p:sldId id="257" r:id="rId3"/>
    <p:sldId id="302" r:id="rId4"/>
    <p:sldId id="429" r:id="rId5"/>
    <p:sldId id="424" r:id="rId6"/>
    <p:sldId id="427" r:id="rId7"/>
    <p:sldId id="423" r:id="rId8"/>
    <p:sldId id="412" r:id="rId9"/>
    <p:sldId id="420" r:id="rId10"/>
    <p:sldId id="395" r:id="rId11"/>
    <p:sldId id="430" r:id="rId12"/>
    <p:sldId id="413" r:id="rId13"/>
    <p:sldId id="396" r:id="rId14"/>
    <p:sldId id="419" r:id="rId15"/>
    <p:sldId id="425" r:id="rId16"/>
    <p:sldId id="417" r:id="rId17"/>
    <p:sldId id="418" r:id="rId18"/>
    <p:sldId id="421" r:id="rId19"/>
    <p:sldId id="397" r:id="rId20"/>
    <p:sldId id="431" r:id="rId21"/>
    <p:sldId id="398" r:id="rId22"/>
    <p:sldId id="408" r:id="rId23"/>
    <p:sldId id="411" r:id="rId24"/>
    <p:sldId id="428" r:id="rId25"/>
    <p:sldId id="416" r:id="rId26"/>
    <p:sldId id="399" r:id="rId27"/>
    <p:sldId id="415" r:id="rId28"/>
    <p:sldId id="403" r:id="rId29"/>
    <p:sldId id="402" r:id="rId30"/>
    <p:sldId id="404" r:id="rId31"/>
    <p:sldId id="407" r:id="rId32"/>
    <p:sldId id="405" r:id="rId33"/>
    <p:sldId id="409" r:id="rId34"/>
    <p:sldId id="400" r:id="rId35"/>
    <p:sldId id="414" r:id="rId36"/>
    <p:sldId id="410" r:id="rId37"/>
    <p:sldId id="426" r:id="rId38"/>
    <p:sldId id="361" r:id="rId39"/>
    <p:sldId id="422" r:id="rId40"/>
    <p:sldId id="406" r:id="rId41"/>
    <p:sldId id="401" r:id="rId42"/>
  </p:sldIdLst>
  <p:sldSz cx="9144000" cy="5143500" type="screen16x9"/>
  <p:notesSz cx="6858000" cy="9144000"/>
  <p:defaultTextStyle>
    <a:defPPr>
      <a:defRPr lang="en-US"/>
    </a:defPPr>
    <a:lvl1pPr marL="0" algn="l" defTabSz="685596" rtl="0" eaLnBrk="1" latinLnBrk="0" hangingPunct="1">
      <a:defRPr sz="1400" kern="1200">
        <a:solidFill>
          <a:schemeClr val="tx1"/>
        </a:solidFill>
        <a:latin typeface="+mn-lt"/>
        <a:ea typeface="+mn-ea"/>
        <a:cs typeface="+mn-cs"/>
      </a:defRPr>
    </a:lvl1pPr>
    <a:lvl2pPr marL="342794" algn="l" defTabSz="685596" rtl="0" eaLnBrk="1" latinLnBrk="0" hangingPunct="1">
      <a:defRPr sz="1400" kern="1200">
        <a:solidFill>
          <a:schemeClr val="tx1"/>
        </a:solidFill>
        <a:latin typeface="+mn-lt"/>
        <a:ea typeface="+mn-ea"/>
        <a:cs typeface="+mn-cs"/>
      </a:defRPr>
    </a:lvl2pPr>
    <a:lvl3pPr marL="685596" algn="l" defTabSz="685596" rtl="0" eaLnBrk="1" latinLnBrk="0" hangingPunct="1">
      <a:defRPr sz="1400" kern="1200">
        <a:solidFill>
          <a:schemeClr val="tx1"/>
        </a:solidFill>
        <a:latin typeface="+mn-lt"/>
        <a:ea typeface="+mn-ea"/>
        <a:cs typeface="+mn-cs"/>
      </a:defRPr>
    </a:lvl3pPr>
    <a:lvl4pPr marL="1028394" algn="l" defTabSz="685596" rtl="0" eaLnBrk="1" latinLnBrk="0" hangingPunct="1">
      <a:defRPr sz="1400" kern="1200">
        <a:solidFill>
          <a:schemeClr val="tx1"/>
        </a:solidFill>
        <a:latin typeface="+mn-lt"/>
        <a:ea typeface="+mn-ea"/>
        <a:cs typeface="+mn-cs"/>
      </a:defRPr>
    </a:lvl4pPr>
    <a:lvl5pPr marL="1371192" algn="l" defTabSz="685596" rtl="0" eaLnBrk="1" latinLnBrk="0" hangingPunct="1">
      <a:defRPr sz="1400" kern="1200">
        <a:solidFill>
          <a:schemeClr val="tx1"/>
        </a:solidFill>
        <a:latin typeface="+mn-lt"/>
        <a:ea typeface="+mn-ea"/>
        <a:cs typeface="+mn-cs"/>
      </a:defRPr>
    </a:lvl5pPr>
    <a:lvl6pPr marL="1713995" algn="l" defTabSz="685596" rtl="0" eaLnBrk="1" latinLnBrk="0" hangingPunct="1">
      <a:defRPr sz="1400" kern="1200">
        <a:solidFill>
          <a:schemeClr val="tx1"/>
        </a:solidFill>
        <a:latin typeface="+mn-lt"/>
        <a:ea typeface="+mn-ea"/>
        <a:cs typeface="+mn-cs"/>
      </a:defRPr>
    </a:lvl6pPr>
    <a:lvl7pPr marL="2056787" algn="l" defTabSz="685596" rtl="0" eaLnBrk="1" latinLnBrk="0" hangingPunct="1">
      <a:defRPr sz="1400" kern="1200">
        <a:solidFill>
          <a:schemeClr val="tx1"/>
        </a:solidFill>
        <a:latin typeface="+mn-lt"/>
        <a:ea typeface="+mn-ea"/>
        <a:cs typeface="+mn-cs"/>
      </a:defRPr>
    </a:lvl7pPr>
    <a:lvl8pPr marL="2399580" algn="l" defTabSz="685596" rtl="0" eaLnBrk="1" latinLnBrk="0" hangingPunct="1">
      <a:defRPr sz="1400" kern="1200">
        <a:solidFill>
          <a:schemeClr val="tx1"/>
        </a:solidFill>
        <a:latin typeface="+mn-lt"/>
        <a:ea typeface="+mn-ea"/>
        <a:cs typeface="+mn-cs"/>
      </a:defRPr>
    </a:lvl8pPr>
    <a:lvl9pPr marL="2742374" algn="l" defTabSz="685596"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262"/>
    <a:srgbClr val="FFFFFF"/>
    <a:srgbClr val="99E5B9"/>
    <a:srgbClr val="6DE2FF"/>
    <a:srgbClr val="41B4FF"/>
    <a:srgbClr val="FFB876"/>
    <a:srgbClr val="FF7F00"/>
    <a:srgbClr val="EED7AB"/>
    <a:srgbClr val="008300"/>
    <a:srgbClr val="BDE6D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58" autoAdjust="0"/>
    <p:restoredTop sz="99477" autoAdjust="0"/>
  </p:normalViewPr>
  <p:slideViewPr>
    <p:cSldViewPr>
      <p:cViewPr varScale="1">
        <p:scale>
          <a:sx n="264" d="100"/>
          <a:sy n="264" d="100"/>
        </p:scale>
        <p:origin x="-136" y="-11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7997DB-B770-5D43-81BA-3B16DBBAB3C5}" type="datetimeFigureOut">
              <a:rPr lang="en-US" smtClean="0"/>
              <a:t>9/29/25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EBF382-8214-3649-808E-B9BAEF52E3A7}" type="slidenum">
              <a:rPr lang="en-US" smtClean="0"/>
              <a:t>‹#›</a:t>
            </a:fld>
            <a:endParaRPr lang="en-US"/>
          </a:p>
        </p:txBody>
      </p:sp>
    </p:spTree>
    <p:extLst>
      <p:ext uri="{BB962C8B-B14F-4D97-AF65-F5344CB8AC3E}">
        <p14:creationId xmlns:p14="http://schemas.microsoft.com/office/powerpoint/2010/main" val="17676765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87872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805945"/>
            <a:ext cx="8229600" cy="2937507"/>
          </a:xfrm>
          <a:prstGeom prst="rect">
            <a:avLst/>
          </a:prstGeom>
        </p:spPr>
        <p:txBody>
          <a:bodyPr/>
          <a:lstStyle>
            <a:lvl1pPr marL="0" indent="0">
              <a:buNone/>
              <a:defRPr sz="2700"/>
            </a:lvl1pPr>
            <a:lvl2pPr marL="380981" indent="0">
              <a:buNone/>
              <a:defRPr sz="2300"/>
            </a:lvl2pPr>
            <a:lvl3pPr marL="761963" indent="0">
              <a:buNone/>
              <a:defRPr sz="2000"/>
            </a:lvl3pPr>
            <a:lvl4pPr marL="1142942" indent="0">
              <a:buNone/>
              <a:defRPr sz="1700"/>
            </a:lvl4pPr>
            <a:lvl5pPr marL="1523924" indent="0">
              <a:buNone/>
              <a:defRPr sz="1700"/>
            </a:lvl5pPr>
            <a:lvl6pPr marL="1904905" indent="0">
              <a:buNone/>
              <a:defRPr sz="1700"/>
            </a:lvl6pPr>
            <a:lvl7pPr marL="2285886" indent="0">
              <a:buNone/>
              <a:defRPr sz="1700"/>
            </a:lvl7pPr>
            <a:lvl8pPr marL="2666867" indent="0">
              <a:buNone/>
              <a:defRPr sz="1700"/>
            </a:lvl8pPr>
            <a:lvl9pPr marL="3047847" indent="0">
              <a:buNone/>
              <a:defRPr sz="1700"/>
            </a:lvl9pPr>
          </a:lstStyle>
          <a:p>
            <a:endParaRPr lang="en-US" dirty="0"/>
          </a:p>
        </p:txBody>
      </p:sp>
      <p:grpSp>
        <p:nvGrpSpPr>
          <p:cNvPr id="7" name="Group 6"/>
          <p:cNvGrpSpPr/>
          <p:nvPr userDrawn="1"/>
        </p:nvGrpSpPr>
        <p:grpSpPr>
          <a:xfrm>
            <a:off x="0" y="0"/>
            <a:ext cx="9144000" cy="685800"/>
            <a:chOff x="0" y="0"/>
            <a:chExt cx="10160000" cy="762000"/>
          </a:xfrm>
        </p:grpSpPr>
        <p:grpSp>
          <p:nvGrpSpPr>
            <p:cNvPr id="11" name="Group 10"/>
            <p:cNvGrpSpPr/>
            <p:nvPr userDrawn="1"/>
          </p:nvGrpSpPr>
          <p:grpSpPr>
            <a:xfrm>
              <a:off x="0" y="0"/>
              <a:ext cx="10160000" cy="762000"/>
              <a:chOff x="0" y="0"/>
              <a:chExt cx="9144000" cy="914400"/>
            </a:xfrm>
            <a:solidFill>
              <a:srgbClr val="001E4A"/>
            </a:solidFill>
          </p:grpSpPr>
          <p:sp>
            <p:nvSpPr>
              <p:cNvPr id="14" name="Isosceles Triangle 13"/>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5" name="Rectangle 14"/>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3" name="Picture 12"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347878444"/>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 Single">
    <p:spTree>
      <p:nvGrpSpPr>
        <p:cNvPr id="1" name=""/>
        <p:cNvGrpSpPr/>
        <p:nvPr/>
      </p:nvGrpSpPr>
      <p:grpSpPr>
        <a:xfrm>
          <a:off x="0" y="0"/>
          <a:ext cx="0" cy="0"/>
          <a:chOff x="0" y="0"/>
          <a:chExt cx="0" cy="0"/>
        </a:xfrm>
      </p:grpSpPr>
      <p:sp>
        <p:nvSpPr>
          <p:cNvPr id="15" name="Chart Placeholder 12"/>
          <p:cNvSpPr>
            <a:spLocks noGrp="1"/>
          </p:cNvSpPr>
          <p:nvPr>
            <p:ph type="chart" sz="quarter" idx="20"/>
          </p:nvPr>
        </p:nvSpPr>
        <p:spPr>
          <a:xfrm>
            <a:off x="463825" y="1923768"/>
            <a:ext cx="544808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grpSp>
        <p:nvGrpSpPr>
          <p:cNvPr id="7" name="Group 6"/>
          <p:cNvGrpSpPr/>
          <p:nvPr userDrawn="1"/>
        </p:nvGrpSpPr>
        <p:grpSpPr>
          <a:xfrm>
            <a:off x="0" y="0"/>
            <a:ext cx="9144000" cy="685800"/>
            <a:chOff x="0" y="0"/>
            <a:chExt cx="10160000" cy="762000"/>
          </a:xfrm>
        </p:grpSpPr>
        <p:grpSp>
          <p:nvGrpSpPr>
            <p:cNvPr id="10" name="Group 9"/>
            <p:cNvGrpSpPr/>
            <p:nvPr userDrawn="1"/>
          </p:nvGrpSpPr>
          <p:grpSpPr>
            <a:xfrm>
              <a:off x="0" y="0"/>
              <a:ext cx="10160000" cy="762000"/>
              <a:chOff x="0" y="0"/>
              <a:chExt cx="9144000" cy="914400"/>
            </a:xfrm>
            <a:solidFill>
              <a:srgbClr val="001E4A"/>
            </a:solidFill>
          </p:grpSpPr>
          <p:sp>
            <p:nvSpPr>
              <p:cNvPr id="12" name="Isosceles Triangle 11"/>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1" name="Picture 10"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1748600057"/>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Chart Placeholder 12"/>
          <p:cNvSpPr>
            <a:spLocks noGrp="1"/>
          </p:cNvSpPr>
          <p:nvPr>
            <p:ph type="chart" sz="quarter" idx="20"/>
          </p:nvPr>
        </p:nvSpPr>
        <p:spPr>
          <a:xfrm>
            <a:off x="463825" y="1923768"/>
            <a:ext cx="544808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sp>
        <p:nvSpPr>
          <p:cNvPr id="11" name="Content Placeholder 5"/>
          <p:cNvSpPr>
            <a:spLocks noGrp="1"/>
          </p:cNvSpPr>
          <p:nvPr>
            <p:ph sz="quarter" idx="21" hasCustomPrompt="1"/>
          </p:nvPr>
        </p:nvSpPr>
        <p:spPr>
          <a:xfrm>
            <a:off x="6035863" y="1923768"/>
            <a:ext cx="2651760" cy="2819701"/>
          </a:xfrm>
          <a:prstGeom prst="rect">
            <a:avLst/>
          </a:prstGeom>
        </p:spPr>
        <p:txBody>
          <a:bodyPr lIns="0" tIns="0" rIns="0" bIns="0">
            <a:noAutofit/>
          </a:bodyPr>
          <a:lstStyle>
            <a:lvl1pPr marL="0" indent="0">
              <a:spcBef>
                <a:spcPts val="0"/>
              </a:spcBef>
              <a:buNone/>
              <a:defRPr sz="1700" b="0" i="0" baseline="0">
                <a:solidFill>
                  <a:srgbClr val="666666"/>
                </a:solidFill>
                <a:latin typeface="Arial"/>
                <a:cs typeface="Arial"/>
              </a:defRPr>
            </a:lvl1pPr>
            <a:lvl2pPr>
              <a:defRPr sz="1700">
                <a:solidFill>
                  <a:srgbClr val="0F7FC5"/>
                </a:solidFill>
              </a:defRPr>
            </a:lvl2pPr>
            <a:lvl3pPr>
              <a:defRPr sz="1500">
                <a:solidFill>
                  <a:srgbClr val="0F7FC5"/>
                </a:solidFill>
              </a:defRPr>
            </a:lvl3pPr>
            <a:lvl4pPr>
              <a:defRPr sz="1300">
                <a:solidFill>
                  <a:srgbClr val="0F7FC5"/>
                </a:solidFill>
              </a:defRPr>
            </a:lvl4pPr>
            <a:lvl5pPr>
              <a:defRPr sz="1300">
                <a:solidFill>
                  <a:srgbClr val="0F7FC5"/>
                </a:solidFill>
              </a:defRPr>
            </a:lvl5pPr>
            <a:lvl6pPr>
              <a:defRPr sz="1300"/>
            </a:lvl6pPr>
            <a:lvl7pPr>
              <a:defRPr sz="1300"/>
            </a:lvl7pPr>
            <a:lvl8pPr>
              <a:defRPr sz="1300"/>
            </a:lvl8pPr>
            <a:lvl9pPr>
              <a:defRPr sz="1300"/>
            </a:lvl9pPr>
          </a:lstStyle>
          <a:p>
            <a:pPr lvl="0"/>
            <a:r>
              <a:rPr lang="en-US" dirty="0"/>
              <a:t>Note some important details on your chart</a:t>
            </a:r>
          </a:p>
        </p:txBody>
      </p:sp>
      <p:grpSp>
        <p:nvGrpSpPr>
          <p:cNvPr id="8" name="Group 7"/>
          <p:cNvGrpSpPr/>
          <p:nvPr userDrawn="1"/>
        </p:nvGrpSpPr>
        <p:grpSpPr>
          <a:xfrm>
            <a:off x="0" y="0"/>
            <a:ext cx="9144000" cy="685800"/>
            <a:chOff x="0" y="0"/>
            <a:chExt cx="10160000" cy="762000"/>
          </a:xfrm>
        </p:grpSpPr>
        <p:grpSp>
          <p:nvGrpSpPr>
            <p:cNvPr id="12" name="Group 11"/>
            <p:cNvGrpSpPr/>
            <p:nvPr userDrawn="1"/>
          </p:nvGrpSpPr>
          <p:grpSpPr>
            <a:xfrm>
              <a:off x="0" y="0"/>
              <a:ext cx="10160000" cy="762000"/>
              <a:chOff x="0" y="0"/>
              <a:chExt cx="9144000" cy="914400"/>
            </a:xfrm>
            <a:solidFill>
              <a:srgbClr val="001E4A"/>
            </a:solidFill>
          </p:grpSpPr>
          <p:sp>
            <p:nvSpPr>
              <p:cNvPr id="14" name="Isosceles Triangle 13"/>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3" name="Picture 12"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1966954778"/>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Chart Placeholder 12"/>
          <p:cNvSpPr>
            <a:spLocks noGrp="1"/>
          </p:cNvSpPr>
          <p:nvPr>
            <p:ph type="chart" sz="quarter" idx="18"/>
          </p:nvPr>
        </p:nvSpPr>
        <p:spPr>
          <a:xfrm>
            <a:off x="463824" y="1923768"/>
            <a:ext cx="402059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sp>
        <p:nvSpPr>
          <p:cNvPr id="8" name="Chart Placeholder 12"/>
          <p:cNvSpPr>
            <a:spLocks noGrp="1"/>
          </p:cNvSpPr>
          <p:nvPr>
            <p:ph type="chart" sz="quarter" idx="19"/>
          </p:nvPr>
        </p:nvSpPr>
        <p:spPr>
          <a:xfrm>
            <a:off x="4624552" y="1923768"/>
            <a:ext cx="4020042"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grpSp>
        <p:nvGrpSpPr>
          <p:cNvPr id="9" name="Group 8"/>
          <p:cNvGrpSpPr/>
          <p:nvPr userDrawn="1"/>
        </p:nvGrpSpPr>
        <p:grpSpPr>
          <a:xfrm>
            <a:off x="0" y="0"/>
            <a:ext cx="9144000" cy="685800"/>
            <a:chOff x="0" y="0"/>
            <a:chExt cx="10160000" cy="762000"/>
          </a:xfrm>
        </p:grpSpPr>
        <p:grpSp>
          <p:nvGrpSpPr>
            <p:cNvPr id="13" name="Group 12"/>
            <p:cNvGrpSpPr/>
            <p:nvPr userDrawn="1"/>
          </p:nvGrpSpPr>
          <p:grpSpPr>
            <a:xfrm>
              <a:off x="0" y="0"/>
              <a:ext cx="10160000" cy="762000"/>
              <a:chOff x="0" y="0"/>
              <a:chExt cx="9144000" cy="914400"/>
            </a:xfrm>
            <a:solidFill>
              <a:srgbClr val="001E4A"/>
            </a:solidFill>
          </p:grpSpPr>
          <p:sp>
            <p:nvSpPr>
              <p:cNvPr id="15" name="Isosceles Triangle 14"/>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7" name="Rectangle 16"/>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4" name="Picture 13"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1288952354"/>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40250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225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lash ope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1E4A"/>
          </a:solidFill>
          <a:ln>
            <a:noFill/>
          </a:ln>
          <a:effectLst/>
        </p:spPr>
        <p:style>
          <a:lnRef idx="1">
            <a:schemeClr val="accent1"/>
          </a:lnRef>
          <a:fillRef idx="3">
            <a:schemeClr val="accent1"/>
          </a:fillRef>
          <a:effectRef idx="2">
            <a:schemeClr val="accent1"/>
          </a:effectRef>
          <a:fontRef idx="minor">
            <a:schemeClr val="lt1"/>
          </a:fontRef>
        </p:style>
        <p:txBody>
          <a:bodyPr lIns="82296" tIns="41148" rIns="82296" bIns="41148" rtlCol="0" anchor="ctr"/>
          <a:lstStyle/>
          <a:p>
            <a:pPr algn="ctr" defTabSz="822960"/>
            <a:endParaRPr lang="en-US" sz="1500">
              <a:solidFill>
                <a:prstClr val="white"/>
              </a:solidFill>
              <a:latin typeface="Calibri"/>
            </a:endParaRPr>
          </a:p>
        </p:txBody>
      </p:sp>
      <p:sp>
        <p:nvSpPr>
          <p:cNvPr id="5" name="Text Placeholder 6"/>
          <p:cNvSpPr>
            <a:spLocks noGrp="1"/>
          </p:cNvSpPr>
          <p:nvPr>
            <p:ph type="body" sz="quarter" idx="10" hasCustomPrompt="1"/>
          </p:nvPr>
        </p:nvSpPr>
        <p:spPr>
          <a:xfrm>
            <a:off x="4953001" y="2400300"/>
            <a:ext cx="3581400" cy="1485900"/>
          </a:xfrm>
          <a:prstGeom prst="rect">
            <a:avLst/>
          </a:prstGeom>
        </p:spPr>
        <p:txBody>
          <a:bodyPr vert="horz" anchor="b"/>
          <a:lstStyle>
            <a:lvl1pPr marL="0" indent="0">
              <a:buNone/>
              <a:defRPr sz="3300" b="1" i="0">
                <a:solidFill>
                  <a:schemeClr val="bg1"/>
                </a:solidFill>
                <a:latin typeface="Arial"/>
                <a:cs typeface="Arial"/>
              </a:defRPr>
            </a:lvl1pPr>
          </a:lstStyle>
          <a:p>
            <a:pPr lvl="0"/>
            <a:r>
              <a:rPr lang="en-US" dirty="0"/>
              <a:t>Presentation title</a:t>
            </a:r>
          </a:p>
        </p:txBody>
      </p:sp>
      <p:sp>
        <p:nvSpPr>
          <p:cNvPr id="6" name="Text Placeholder 8"/>
          <p:cNvSpPr>
            <a:spLocks noGrp="1"/>
          </p:cNvSpPr>
          <p:nvPr>
            <p:ph type="body" sz="quarter" idx="11" hasCustomPrompt="1"/>
          </p:nvPr>
        </p:nvSpPr>
        <p:spPr>
          <a:xfrm>
            <a:off x="4953001" y="4057650"/>
            <a:ext cx="3581400" cy="571500"/>
          </a:xfrm>
          <a:prstGeom prst="rect">
            <a:avLst/>
          </a:prstGeom>
        </p:spPr>
        <p:txBody>
          <a:bodyPr vert="horz"/>
          <a:lstStyle>
            <a:lvl1pPr marL="0" indent="0">
              <a:buNone/>
              <a:defRPr sz="1500">
                <a:solidFill>
                  <a:srgbClr val="66A6CF"/>
                </a:solidFill>
                <a:latin typeface="Arial"/>
                <a:cs typeface="Arial"/>
              </a:defRPr>
            </a:lvl1pPr>
          </a:lstStyle>
          <a:p>
            <a:pPr lvl="0"/>
            <a:r>
              <a:rPr lang="en-US" dirty="0"/>
              <a:t>Presenter</a:t>
            </a:r>
          </a:p>
        </p:txBody>
      </p:sp>
      <p:sp>
        <p:nvSpPr>
          <p:cNvPr id="7" name="Picture Placeholder 18"/>
          <p:cNvSpPr>
            <a:spLocks noGrp="1"/>
          </p:cNvSpPr>
          <p:nvPr>
            <p:ph type="pic" sz="quarter" idx="12"/>
          </p:nvPr>
        </p:nvSpPr>
        <p:spPr>
          <a:xfrm>
            <a:off x="609600" y="457200"/>
            <a:ext cx="3657600" cy="4171950"/>
          </a:xfrm>
          <a:prstGeom prst="rect">
            <a:avLst/>
          </a:prstGeom>
        </p:spPr>
        <p:txBody>
          <a:bodyPr vert="horz" anchor="ctr"/>
          <a:lstStyle>
            <a:lvl1pPr marL="0" indent="0" algn="ctr">
              <a:buNone/>
              <a:defRPr sz="1200">
                <a:solidFill>
                  <a:schemeClr val="bg1"/>
                </a:solidFill>
                <a:latin typeface="Arial"/>
                <a:cs typeface="Arial"/>
              </a:defRPr>
            </a:lvl1pPr>
          </a:lstStyle>
          <a:p>
            <a:endParaRPr lang="en-US" dirty="0"/>
          </a:p>
        </p:txBody>
      </p:sp>
      <p:pic>
        <p:nvPicPr>
          <p:cNvPr id="9" name="Picture 8"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0" y="403268"/>
            <a:ext cx="2400300" cy="763733"/>
          </a:xfrm>
          <a:prstGeom prst="rect">
            <a:avLst/>
          </a:prstGeom>
        </p:spPr>
      </p:pic>
    </p:spTree>
    <p:extLst>
      <p:ext uri="{BB962C8B-B14F-4D97-AF65-F5344CB8AC3E}">
        <p14:creationId xmlns:p14="http://schemas.microsoft.com/office/powerpoint/2010/main" val="3986697673"/>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82113"/>
            <a:ext cx="7772400" cy="403957"/>
          </a:xfrm>
          <a:prstGeom prst="rect">
            <a:avLst/>
          </a:prstGeom>
        </p:spPr>
        <p:txBody>
          <a:bodyPr lIns="82296" tIns="41148" rIns="82296" bIns="41148" anchor="b"/>
          <a:lstStyle>
            <a:lvl1pPr algn="ctr">
              <a:defRPr b="0">
                <a:solidFill>
                  <a:srgbClr val="7F7F7F"/>
                </a:solidFill>
              </a:defRPr>
            </a:lvl1pPr>
          </a:lstStyle>
          <a:p>
            <a:r>
              <a:rPr lang="en-US" dirty="0"/>
              <a:t>Divider Slide</a:t>
            </a:r>
          </a:p>
        </p:txBody>
      </p:sp>
      <p:sp>
        <p:nvSpPr>
          <p:cNvPr id="3" name="Subtitle 2"/>
          <p:cNvSpPr>
            <a:spLocks noGrp="1"/>
          </p:cNvSpPr>
          <p:nvPr>
            <p:ph type="subTitle" idx="1" hasCustomPrompt="1"/>
          </p:nvPr>
        </p:nvSpPr>
        <p:spPr>
          <a:xfrm>
            <a:off x="1371600" y="2971800"/>
            <a:ext cx="6400800" cy="1371600"/>
          </a:xfrm>
          <a:prstGeom prst="rect">
            <a:avLst/>
          </a:prstGeom>
        </p:spPr>
        <p:txBody>
          <a:bodyPr>
            <a:normAutofit/>
          </a:bodyPr>
          <a:lstStyle>
            <a:lvl1pPr marL="0" indent="0" algn="ctr">
              <a:buNone/>
              <a:defRPr sz="1700">
                <a:solidFill>
                  <a:schemeClr val="tx1">
                    <a:tint val="75000"/>
                  </a:schemeClr>
                </a:solidFill>
              </a:defRPr>
            </a:lvl1pPr>
            <a:lvl2pPr marL="380981" indent="0" algn="ctr">
              <a:buNone/>
              <a:defRPr>
                <a:solidFill>
                  <a:schemeClr val="tx1">
                    <a:tint val="75000"/>
                  </a:schemeClr>
                </a:solidFill>
              </a:defRPr>
            </a:lvl2pPr>
            <a:lvl3pPr marL="761963" indent="0" algn="ctr">
              <a:buNone/>
              <a:defRPr>
                <a:solidFill>
                  <a:schemeClr val="tx1">
                    <a:tint val="75000"/>
                  </a:schemeClr>
                </a:solidFill>
              </a:defRPr>
            </a:lvl3pPr>
            <a:lvl4pPr marL="1142942" indent="0" algn="ctr">
              <a:buNone/>
              <a:defRPr>
                <a:solidFill>
                  <a:schemeClr val="tx1">
                    <a:tint val="75000"/>
                  </a:schemeClr>
                </a:solidFill>
              </a:defRPr>
            </a:lvl4pPr>
            <a:lvl5pPr marL="1523924" indent="0" algn="ctr">
              <a:buNone/>
              <a:defRPr>
                <a:solidFill>
                  <a:schemeClr val="tx1">
                    <a:tint val="75000"/>
                  </a:schemeClr>
                </a:solidFill>
              </a:defRPr>
            </a:lvl5pPr>
            <a:lvl6pPr marL="1904905" indent="0" algn="ctr">
              <a:buNone/>
              <a:defRPr>
                <a:solidFill>
                  <a:schemeClr val="tx1">
                    <a:tint val="75000"/>
                  </a:schemeClr>
                </a:solidFill>
              </a:defRPr>
            </a:lvl6pPr>
            <a:lvl7pPr marL="2285886" indent="0" algn="ctr">
              <a:buNone/>
              <a:defRPr>
                <a:solidFill>
                  <a:schemeClr val="tx1">
                    <a:tint val="75000"/>
                  </a:schemeClr>
                </a:solidFill>
              </a:defRPr>
            </a:lvl7pPr>
            <a:lvl8pPr marL="2666867" indent="0" algn="ctr">
              <a:buNone/>
              <a:defRPr>
                <a:solidFill>
                  <a:schemeClr val="tx1">
                    <a:tint val="75000"/>
                  </a:schemeClr>
                </a:solidFill>
              </a:defRPr>
            </a:lvl8pPr>
            <a:lvl9pPr marL="3047847" indent="0" algn="ctr">
              <a:buNone/>
              <a:defRPr>
                <a:solidFill>
                  <a:schemeClr val="tx1">
                    <a:tint val="75000"/>
                  </a:schemeClr>
                </a:solidFill>
              </a:defRPr>
            </a:lvl9pPr>
          </a:lstStyle>
          <a:p>
            <a:r>
              <a:rPr lang="en-US" dirty="0"/>
              <a:t>Subhead</a:t>
            </a:r>
          </a:p>
        </p:txBody>
      </p:sp>
      <p:cxnSp>
        <p:nvCxnSpPr>
          <p:cNvPr id="9" name="Straight Connector 8"/>
          <p:cNvCxnSpPr/>
          <p:nvPr userDrawn="1"/>
        </p:nvCxnSpPr>
        <p:spPr>
          <a:xfrm>
            <a:off x="685800" y="2857500"/>
            <a:ext cx="7772400" cy="0"/>
          </a:xfrm>
          <a:prstGeom prst="line">
            <a:avLst/>
          </a:prstGeom>
          <a:ln>
            <a:solidFill>
              <a:srgbClr val="66A6CF"/>
            </a:solidFill>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userDrawn="1"/>
        </p:nvGrpSpPr>
        <p:grpSpPr>
          <a:xfrm>
            <a:off x="0" y="0"/>
            <a:ext cx="9144000" cy="685800"/>
            <a:chOff x="0" y="0"/>
            <a:chExt cx="10160000" cy="762000"/>
          </a:xfrm>
        </p:grpSpPr>
        <p:grpSp>
          <p:nvGrpSpPr>
            <p:cNvPr id="4" name="Group 3"/>
            <p:cNvGrpSpPr/>
            <p:nvPr userDrawn="1"/>
          </p:nvGrpSpPr>
          <p:grpSpPr>
            <a:xfrm>
              <a:off x="0" y="0"/>
              <a:ext cx="10160000" cy="762000"/>
              <a:chOff x="0" y="0"/>
              <a:chExt cx="9144000" cy="914400"/>
            </a:xfrm>
            <a:solidFill>
              <a:srgbClr val="001E4A"/>
            </a:solidFill>
          </p:grpSpPr>
          <p:sp>
            <p:nvSpPr>
              <p:cNvPr id="7" name="Isosceles Triangle 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1" name="Rectangle 10"/>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0" name="Picture 9"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99540000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1" name="Content Placeholder 3"/>
          <p:cNvSpPr>
            <a:spLocks noGrp="1"/>
          </p:cNvSpPr>
          <p:nvPr>
            <p:ph sz="half" idx="2"/>
          </p:nvPr>
        </p:nvSpPr>
        <p:spPr>
          <a:xfrm>
            <a:off x="457200" y="1868807"/>
            <a:ext cx="8229600"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0" y="0"/>
            <a:ext cx="9144000" cy="685800"/>
            <a:chOff x="0" y="0"/>
            <a:chExt cx="10160000" cy="762000"/>
          </a:xfrm>
        </p:grpSpPr>
        <p:grpSp>
          <p:nvGrpSpPr>
            <p:cNvPr id="13" name="Group 12"/>
            <p:cNvGrpSpPr/>
            <p:nvPr userDrawn="1"/>
          </p:nvGrpSpPr>
          <p:grpSpPr>
            <a:xfrm>
              <a:off x="0" y="0"/>
              <a:ext cx="10160000" cy="762000"/>
              <a:chOff x="0" y="0"/>
              <a:chExt cx="9144000" cy="914400"/>
            </a:xfrm>
            <a:solidFill>
              <a:srgbClr val="001E4A"/>
            </a:solidFill>
          </p:grpSpPr>
          <p:sp>
            <p:nvSpPr>
              <p:cNvPr id="15" name="Isosceles Triangle 14"/>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4" name="Picture 13"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1643643161"/>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 Two Column">
    <p:spTree>
      <p:nvGrpSpPr>
        <p:cNvPr id="1" name=""/>
        <p:cNvGrpSpPr/>
        <p:nvPr/>
      </p:nvGrpSpPr>
      <p:grpSpPr>
        <a:xfrm>
          <a:off x="0" y="0"/>
          <a:ext cx="0" cy="0"/>
          <a:chOff x="0" y="0"/>
          <a:chExt cx="0" cy="0"/>
        </a:xfrm>
      </p:grpSpPr>
      <p:sp>
        <p:nvSpPr>
          <p:cNvPr id="14" name="Content Placeholder 3"/>
          <p:cNvSpPr>
            <a:spLocks noGrp="1"/>
          </p:cNvSpPr>
          <p:nvPr>
            <p:ph sz="half" idx="2"/>
          </p:nvPr>
        </p:nvSpPr>
        <p:spPr>
          <a:xfrm>
            <a:off x="457200" y="1868807"/>
            <a:ext cx="4040188"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p:cNvSpPr>
            <a:spLocks noGrp="1"/>
          </p:cNvSpPr>
          <p:nvPr>
            <p:ph sz="quarter" idx="4"/>
          </p:nvPr>
        </p:nvSpPr>
        <p:spPr>
          <a:xfrm>
            <a:off x="4645033" y="1868807"/>
            <a:ext cx="4041775"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0" y="0"/>
            <a:ext cx="9144000" cy="685800"/>
            <a:chOff x="0" y="0"/>
            <a:chExt cx="10160000" cy="762000"/>
          </a:xfrm>
        </p:grpSpPr>
        <p:grpSp>
          <p:nvGrpSpPr>
            <p:cNvPr id="10" name="Group 9"/>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5" name="Picture 14"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186109489"/>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 Comparison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885950"/>
            <a:ext cx="4040188" cy="342900"/>
          </a:xfrm>
          <a:prstGeom prst="rect">
            <a:avLst/>
          </a:prstGeom>
        </p:spPr>
        <p:txBody>
          <a:bodyPr anchor="t">
            <a:normAutofit/>
          </a:bodyPr>
          <a:lstStyle>
            <a:lvl1pPr marL="0" indent="0">
              <a:buNone/>
              <a:defRPr sz="1700" b="1" baseline="0"/>
            </a:lvl1pPr>
            <a:lvl2pPr marL="380981" indent="0">
              <a:buNone/>
              <a:defRPr sz="1700" b="1"/>
            </a:lvl2pPr>
            <a:lvl3pPr marL="761963" indent="0">
              <a:buNone/>
              <a:defRPr sz="1500" b="1"/>
            </a:lvl3pPr>
            <a:lvl4pPr marL="1142942" indent="0">
              <a:buNone/>
              <a:defRPr sz="1300" b="1"/>
            </a:lvl4pPr>
            <a:lvl5pPr marL="1523924" indent="0">
              <a:buNone/>
              <a:defRPr sz="1300" b="1"/>
            </a:lvl5pPr>
            <a:lvl6pPr marL="1904905" indent="0">
              <a:buNone/>
              <a:defRPr sz="1300" b="1"/>
            </a:lvl6pPr>
            <a:lvl7pPr marL="2285886" indent="0">
              <a:buNone/>
              <a:defRPr sz="1300" b="1"/>
            </a:lvl7pPr>
            <a:lvl8pPr marL="2666867" indent="0">
              <a:buNone/>
              <a:defRPr sz="1300" b="1"/>
            </a:lvl8pPr>
            <a:lvl9pPr marL="3047847" indent="0">
              <a:buNone/>
              <a:defRPr sz="1300" b="1"/>
            </a:lvl9pPr>
          </a:lstStyle>
          <a:p>
            <a:pPr lvl="0"/>
            <a:r>
              <a:rPr lang="en-US" dirty="0"/>
              <a:t>List 1 headline</a:t>
            </a:r>
          </a:p>
        </p:txBody>
      </p:sp>
      <p:sp>
        <p:nvSpPr>
          <p:cNvPr id="4" name="Content Placeholder 3"/>
          <p:cNvSpPr>
            <a:spLocks noGrp="1"/>
          </p:cNvSpPr>
          <p:nvPr>
            <p:ph sz="half" idx="2"/>
          </p:nvPr>
        </p:nvSpPr>
        <p:spPr>
          <a:xfrm>
            <a:off x="457200" y="2263381"/>
            <a:ext cx="4040188" cy="208002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33" y="1885950"/>
            <a:ext cx="4041775" cy="342900"/>
          </a:xfrm>
          <a:prstGeom prst="rect">
            <a:avLst/>
          </a:prstGeom>
        </p:spPr>
        <p:txBody>
          <a:bodyPr anchor="t">
            <a:normAutofit/>
          </a:bodyPr>
          <a:lstStyle>
            <a:lvl1pPr marL="0" indent="0">
              <a:buNone/>
              <a:defRPr sz="1700" b="1"/>
            </a:lvl1pPr>
            <a:lvl2pPr marL="380981" indent="0">
              <a:buNone/>
              <a:defRPr sz="1700" b="1"/>
            </a:lvl2pPr>
            <a:lvl3pPr marL="761963" indent="0">
              <a:buNone/>
              <a:defRPr sz="1500" b="1"/>
            </a:lvl3pPr>
            <a:lvl4pPr marL="1142942" indent="0">
              <a:buNone/>
              <a:defRPr sz="1300" b="1"/>
            </a:lvl4pPr>
            <a:lvl5pPr marL="1523924" indent="0">
              <a:buNone/>
              <a:defRPr sz="1300" b="1"/>
            </a:lvl5pPr>
            <a:lvl6pPr marL="1904905" indent="0">
              <a:buNone/>
              <a:defRPr sz="1300" b="1"/>
            </a:lvl6pPr>
            <a:lvl7pPr marL="2285886" indent="0">
              <a:buNone/>
              <a:defRPr sz="1300" b="1"/>
            </a:lvl7pPr>
            <a:lvl8pPr marL="2666867" indent="0">
              <a:buNone/>
              <a:defRPr sz="1300" b="1"/>
            </a:lvl8pPr>
            <a:lvl9pPr marL="3047847" indent="0">
              <a:buNone/>
              <a:defRPr sz="1300" b="1"/>
            </a:lvl9pPr>
          </a:lstStyle>
          <a:p>
            <a:pPr lvl="0"/>
            <a:r>
              <a:rPr lang="en-US" dirty="0"/>
              <a:t>List 2 headline</a:t>
            </a:r>
          </a:p>
        </p:txBody>
      </p:sp>
      <p:sp>
        <p:nvSpPr>
          <p:cNvPr id="6" name="Content Placeholder 5"/>
          <p:cNvSpPr>
            <a:spLocks noGrp="1"/>
          </p:cNvSpPr>
          <p:nvPr>
            <p:ph sz="quarter" idx="4"/>
          </p:nvPr>
        </p:nvSpPr>
        <p:spPr>
          <a:xfrm>
            <a:off x="4645033" y="2263381"/>
            <a:ext cx="4041775" cy="208002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0" y="0"/>
            <a:ext cx="9144000" cy="685800"/>
            <a:chOff x="0" y="0"/>
            <a:chExt cx="10160000" cy="762000"/>
          </a:xfrm>
        </p:grpSpPr>
        <p:grpSp>
          <p:nvGrpSpPr>
            <p:cNvPr id="14" name="Group 13"/>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5" name="Picture 14"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182393948"/>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 Bodycopy and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1" y="1771651"/>
            <a:ext cx="4724400" cy="282297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9" y="1771651"/>
            <a:ext cx="3008313" cy="2822972"/>
          </a:xfrm>
          <a:prstGeom prst="rect">
            <a:avLst/>
          </a:prstGeom>
        </p:spPr>
        <p:txBody>
          <a:bodyPr>
            <a:normAutofit/>
          </a:bodyPr>
          <a:lstStyle>
            <a:lvl1pPr marL="0" indent="0">
              <a:buNone/>
              <a:defRPr sz="1500"/>
            </a:lvl1pPr>
            <a:lvl2pPr marL="380981" indent="0">
              <a:buNone/>
              <a:defRPr sz="1000"/>
            </a:lvl2pPr>
            <a:lvl3pPr marL="761963" indent="0">
              <a:buNone/>
              <a:defRPr sz="800"/>
            </a:lvl3pPr>
            <a:lvl4pPr marL="1142942" indent="0">
              <a:buNone/>
              <a:defRPr sz="700"/>
            </a:lvl4pPr>
            <a:lvl5pPr marL="1523924" indent="0">
              <a:buNone/>
              <a:defRPr sz="700"/>
            </a:lvl5pPr>
            <a:lvl6pPr marL="1904905" indent="0">
              <a:buNone/>
              <a:defRPr sz="700"/>
            </a:lvl6pPr>
            <a:lvl7pPr marL="2285886" indent="0">
              <a:buNone/>
              <a:defRPr sz="700"/>
            </a:lvl7pPr>
            <a:lvl8pPr marL="2666867" indent="0">
              <a:buNone/>
              <a:defRPr sz="700"/>
            </a:lvl8pPr>
            <a:lvl9pPr marL="3047847" indent="0">
              <a:buNone/>
              <a:defRPr sz="700"/>
            </a:lvl9pPr>
          </a:lstStyle>
          <a:p>
            <a:pPr lvl="0"/>
            <a:r>
              <a:rPr lang="en-US" dirty="0"/>
              <a:t>Click to edit Master text styles</a:t>
            </a:r>
          </a:p>
        </p:txBody>
      </p:sp>
      <p:sp>
        <p:nvSpPr>
          <p:cNvPr id="11" name="Text Placeholder 2"/>
          <p:cNvSpPr>
            <a:spLocks noGrp="1"/>
          </p:cNvSpPr>
          <p:nvPr>
            <p:ph type="body" sz="quarter" idx="10" hasCustomPrompt="1"/>
          </p:nvPr>
        </p:nvSpPr>
        <p:spPr>
          <a:xfrm>
            <a:off x="457200" y="1028700"/>
            <a:ext cx="8229600" cy="685800"/>
          </a:xfrm>
        </p:spPr>
        <p:txBody>
          <a:bodyPr>
            <a:normAutofit/>
          </a:bodyPr>
          <a:lstStyle>
            <a:lvl1pPr marL="0" indent="0">
              <a:buNone/>
              <a:defRPr sz="2700"/>
            </a:lvl1pPr>
          </a:lstStyle>
          <a:p>
            <a:r>
              <a:rPr lang="en-US" b="0" dirty="0">
                <a:solidFill>
                  <a:schemeClr val="tx1">
                    <a:lumMod val="50000"/>
                    <a:lumOff val="50000"/>
                  </a:schemeClr>
                </a:solidFill>
              </a:rPr>
              <a:t>Headline for </a:t>
            </a:r>
            <a:r>
              <a:rPr lang="en-US" b="0" baseline="0" dirty="0">
                <a:solidFill>
                  <a:schemeClr val="tx1">
                    <a:lumMod val="50000"/>
                    <a:lumOff val="50000"/>
                  </a:schemeClr>
                </a:solidFill>
              </a:rPr>
              <a:t>slide with </a:t>
            </a:r>
            <a:r>
              <a:rPr lang="en-US" b="0" dirty="0" err="1">
                <a:solidFill>
                  <a:schemeClr val="tx1">
                    <a:lumMod val="50000"/>
                    <a:lumOff val="50000"/>
                  </a:schemeClr>
                </a:solidFill>
              </a:rPr>
              <a:t>bodycopy</a:t>
            </a:r>
            <a:r>
              <a:rPr lang="en-US" b="0" dirty="0">
                <a:solidFill>
                  <a:schemeClr val="tx1">
                    <a:lumMod val="50000"/>
                    <a:lumOff val="50000"/>
                  </a:schemeClr>
                </a:solidFill>
              </a:rPr>
              <a:t> and bullets</a:t>
            </a:r>
          </a:p>
        </p:txBody>
      </p:sp>
      <p:grpSp>
        <p:nvGrpSpPr>
          <p:cNvPr id="12" name="Group 11"/>
          <p:cNvGrpSpPr/>
          <p:nvPr userDrawn="1"/>
        </p:nvGrpSpPr>
        <p:grpSpPr>
          <a:xfrm>
            <a:off x="0" y="0"/>
            <a:ext cx="9144000" cy="685800"/>
            <a:chOff x="0" y="0"/>
            <a:chExt cx="10160000" cy="762000"/>
          </a:xfrm>
        </p:grpSpPr>
        <p:grpSp>
          <p:nvGrpSpPr>
            <p:cNvPr id="15" name="Group 14"/>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6" name="Picture 15"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1274553734"/>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 Id="rId11" Type="http://schemas.openxmlformats.org/officeDocument/2006/relationships/theme" Target="../theme/theme2.xml"/><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0324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27423340"/>
      </p:ext>
    </p:extLst>
  </p:cSld>
  <p:clrMap bg1="lt1" tx1="dk1" bg2="lt2" tx2="dk2" accent1="accent1" accent2="accent2" accent3="accent3" accent4="accent4" accent5="accent5" accent6="accent6" hlink="hlink" folHlink="folHlink"/>
  <p:sldLayoutIdLst>
    <p:sldLayoutId id="2147484795" r:id="rId1"/>
    <p:sldLayoutId id="2147484797" r:id="rId2"/>
    <p:sldLayoutId id="2147484798" r:id="rId3"/>
  </p:sldLayoutIdLst>
  <p:txStyles>
    <p:titleStyle>
      <a:lvl1pPr algn="ctr" defTabSz="457200" rtl="0" eaLnBrk="1" latinLnBrk="0" hangingPunct="1">
        <a:spcBef>
          <a:spcPct val="0"/>
        </a:spcBef>
        <a:buNone/>
        <a:defRPr sz="4400" kern="1200">
          <a:solidFill>
            <a:srgbClr val="FFFFFF"/>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F253E"/>
        </a:solidFill>
        <a:effectLst/>
      </p:bgPr>
    </p:bg>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457200" y="1625349"/>
            <a:ext cx="8229600" cy="2715898"/>
          </a:xfrm>
          <a:prstGeom prst="rect">
            <a:avLst/>
          </a:prstGeom>
        </p:spPr>
        <p:txBody>
          <a:bodyPr vert="horz" lIns="0" tIns="0" rIns="82296" bIns="4114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6155296"/>
      </p:ext>
    </p:extLst>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Lst>
  <p:timing>
    <p:tnLst>
      <p:par>
        <p:cTn xmlns:p14="http://schemas.microsoft.com/office/powerpoint/2010/main" id="1" dur="indefinite" restart="never" nodeType="tmRoot"/>
      </p:par>
    </p:tnLst>
  </p:timing>
  <p:txStyles>
    <p:titleStyle>
      <a:lvl1pPr algn="l" defTabSz="380981" rtl="0" eaLnBrk="1" latinLnBrk="0" hangingPunct="1">
        <a:spcBef>
          <a:spcPct val="0"/>
        </a:spcBef>
        <a:buNone/>
        <a:defRPr sz="2700" b="1" kern="1200">
          <a:solidFill>
            <a:schemeClr val="tx1"/>
          </a:solidFill>
          <a:latin typeface="Arial"/>
          <a:ea typeface="+mj-ea"/>
          <a:cs typeface="Arial"/>
        </a:defRPr>
      </a:lvl1pPr>
    </p:titleStyle>
    <p:bodyStyle>
      <a:lvl1pPr marL="285737" indent="-285737" algn="l" defTabSz="380981" rtl="0" eaLnBrk="1" latinLnBrk="0" hangingPunct="1">
        <a:spcBef>
          <a:spcPct val="20000"/>
        </a:spcBef>
        <a:buFont typeface="Arial"/>
        <a:buChar char="•"/>
        <a:defRPr sz="2000" kern="1200">
          <a:solidFill>
            <a:schemeClr val="tx1"/>
          </a:solidFill>
          <a:latin typeface="Arial"/>
          <a:ea typeface="+mn-ea"/>
          <a:cs typeface="Arial"/>
        </a:defRPr>
      </a:lvl1pPr>
      <a:lvl2pPr marL="619094" indent="-238113" algn="l" defTabSz="380981" rtl="0" eaLnBrk="1" latinLnBrk="0" hangingPunct="1">
        <a:spcBef>
          <a:spcPct val="20000"/>
        </a:spcBef>
        <a:buFont typeface="Arial"/>
        <a:buChar char="–"/>
        <a:defRPr sz="1700" kern="1200">
          <a:solidFill>
            <a:schemeClr val="tx1"/>
          </a:solidFill>
          <a:latin typeface="Arial"/>
          <a:ea typeface="+mn-ea"/>
          <a:cs typeface="Arial"/>
        </a:defRPr>
      </a:lvl2pPr>
      <a:lvl3pPr marL="952453" indent="-190490" algn="l" defTabSz="380981" rtl="0" eaLnBrk="1" latinLnBrk="0" hangingPunct="1">
        <a:spcBef>
          <a:spcPct val="20000"/>
        </a:spcBef>
        <a:buFont typeface="Arial"/>
        <a:buChar char="•"/>
        <a:defRPr sz="1500" kern="1200">
          <a:solidFill>
            <a:schemeClr val="tx1"/>
          </a:solidFill>
          <a:latin typeface="Arial"/>
          <a:ea typeface="+mn-ea"/>
          <a:cs typeface="Arial"/>
        </a:defRPr>
      </a:lvl3pPr>
      <a:lvl4pPr marL="1333434" indent="-190490" algn="l" defTabSz="380981" rtl="0" eaLnBrk="1" latinLnBrk="0" hangingPunct="1">
        <a:spcBef>
          <a:spcPct val="20000"/>
        </a:spcBef>
        <a:buFont typeface="Arial"/>
        <a:buChar char="–"/>
        <a:defRPr sz="1300" kern="1200">
          <a:solidFill>
            <a:schemeClr val="tx1"/>
          </a:solidFill>
          <a:latin typeface="Arial"/>
          <a:ea typeface="+mn-ea"/>
          <a:cs typeface="Arial"/>
        </a:defRPr>
      </a:lvl4pPr>
      <a:lvl5pPr marL="1714414" indent="-190490" algn="l" defTabSz="380981" rtl="0" eaLnBrk="1" latinLnBrk="0" hangingPunct="1">
        <a:spcBef>
          <a:spcPct val="20000"/>
        </a:spcBef>
        <a:buFont typeface="Arial"/>
        <a:buChar char="»"/>
        <a:defRPr sz="1200" kern="1200">
          <a:solidFill>
            <a:schemeClr val="tx1"/>
          </a:solidFill>
          <a:latin typeface="Arial"/>
          <a:ea typeface="+mn-ea"/>
          <a:cs typeface="Arial"/>
        </a:defRPr>
      </a:lvl5pPr>
      <a:lvl6pPr marL="2095395" indent="-190490" algn="l" defTabSz="380981" rtl="0" eaLnBrk="1" latinLnBrk="0" hangingPunct="1">
        <a:spcBef>
          <a:spcPct val="20000"/>
        </a:spcBef>
        <a:buFont typeface="Arial"/>
        <a:buChar char="•"/>
        <a:defRPr sz="1700" kern="1200">
          <a:solidFill>
            <a:schemeClr val="tx1"/>
          </a:solidFill>
          <a:latin typeface="+mn-lt"/>
          <a:ea typeface="+mn-ea"/>
          <a:cs typeface="+mn-cs"/>
        </a:defRPr>
      </a:lvl6pPr>
      <a:lvl7pPr marL="2476376" indent="-190490" algn="l" defTabSz="380981" rtl="0" eaLnBrk="1" latinLnBrk="0" hangingPunct="1">
        <a:spcBef>
          <a:spcPct val="20000"/>
        </a:spcBef>
        <a:buFont typeface="Arial"/>
        <a:buChar char="•"/>
        <a:defRPr sz="1700" kern="1200">
          <a:solidFill>
            <a:schemeClr val="tx1"/>
          </a:solidFill>
          <a:latin typeface="+mn-lt"/>
          <a:ea typeface="+mn-ea"/>
          <a:cs typeface="+mn-cs"/>
        </a:defRPr>
      </a:lvl7pPr>
      <a:lvl8pPr marL="2857358" indent="-190490" algn="l" defTabSz="380981" rtl="0" eaLnBrk="1" latinLnBrk="0" hangingPunct="1">
        <a:spcBef>
          <a:spcPct val="20000"/>
        </a:spcBef>
        <a:buFont typeface="Arial"/>
        <a:buChar char="•"/>
        <a:defRPr sz="1700" kern="1200">
          <a:solidFill>
            <a:schemeClr val="tx1"/>
          </a:solidFill>
          <a:latin typeface="+mn-lt"/>
          <a:ea typeface="+mn-ea"/>
          <a:cs typeface="+mn-cs"/>
        </a:defRPr>
      </a:lvl8pPr>
      <a:lvl9pPr marL="3238338" indent="-190490" algn="l" defTabSz="380981"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0981" rtl="0" eaLnBrk="1" latinLnBrk="0" hangingPunct="1">
        <a:defRPr sz="1500" kern="1200">
          <a:solidFill>
            <a:schemeClr val="tx1"/>
          </a:solidFill>
          <a:latin typeface="+mn-lt"/>
          <a:ea typeface="+mn-ea"/>
          <a:cs typeface="+mn-cs"/>
        </a:defRPr>
      </a:lvl1pPr>
      <a:lvl2pPr marL="380981" algn="l" defTabSz="380981" rtl="0" eaLnBrk="1" latinLnBrk="0" hangingPunct="1">
        <a:defRPr sz="1500" kern="1200">
          <a:solidFill>
            <a:schemeClr val="tx1"/>
          </a:solidFill>
          <a:latin typeface="+mn-lt"/>
          <a:ea typeface="+mn-ea"/>
          <a:cs typeface="+mn-cs"/>
        </a:defRPr>
      </a:lvl2pPr>
      <a:lvl3pPr marL="761963" algn="l" defTabSz="380981" rtl="0" eaLnBrk="1" latinLnBrk="0" hangingPunct="1">
        <a:defRPr sz="1500" kern="1200">
          <a:solidFill>
            <a:schemeClr val="tx1"/>
          </a:solidFill>
          <a:latin typeface="+mn-lt"/>
          <a:ea typeface="+mn-ea"/>
          <a:cs typeface="+mn-cs"/>
        </a:defRPr>
      </a:lvl3pPr>
      <a:lvl4pPr marL="1142942" algn="l" defTabSz="380981" rtl="0" eaLnBrk="1" latinLnBrk="0" hangingPunct="1">
        <a:defRPr sz="1500" kern="1200">
          <a:solidFill>
            <a:schemeClr val="tx1"/>
          </a:solidFill>
          <a:latin typeface="+mn-lt"/>
          <a:ea typeface="+mn-ea"/>
          <a:cs typeface="+mn-cs"/>
        </a:defRPr>
      </a:lvl4pPr>
      <a:lvl5pPr marL="1523924" algn="l" defTabSz="380981" rtl="0" eaLnBrk="1" latinLnBrk="0" hangingPunct="1">
        <a:defRPr sz="1500" kern="1200">
          <a:solidFill>
            <a:schemeClr val="tx1"/>
          </a:solidFill>
          <a:latin typeface="+mn-lt"/>
          <a:ea typeface="+mn-ea"/>
          <a:cs typeface="+mn-cs"/>
        </a:defRPr>
      </a:lvl5pPr>
      <a:lvl6pPr marL="1904905" algn="l" defTabSz="380981" rtl="0" eaLnBrk="1" latinLnBrk="0" hangingPunct="1">
        <a:defRPr sz="1500" kern="1200">
          <a:solidFill>
            <a:schemeClr val="tx1"/>
          </a:solidFill>
          <a:latin typeface="+mn-lt"/>
          <a:ea typeface="+mn-ea"/>
          <a:cs typeface="+mn-cs"/>
        </a:defRPr>
      </a:lvl6pPr>
      <a:lvl7pPr marL="2285886" algn="l" defTabSz="380981" rtl="0" eaLnBrk="1" latinLnBrk="0" hangingPunct="1">
        <a:defRPr sz="1500" kern="1200">
          <a:solidFill>
            <a:schemeClr val="tx1"/>
          </a:solidFill>
          <a:latin typeface="+mn-lt"/>
          <a:ea typeface="+mn-ea"/>
          <a:cs typeface="+mn-cs"/>
        </a:defRPr>
      </a:lvl7pPr>
      <a:lvl8pPr marL="2666867" algn="l" defTabSz="380981" rtl="0" eaLnBrk="1" latinLnBrk="0" hangingPunct="1">
        <a:defRPr sz="1500" kern="1200">
          <a:solidFill>
            <a:schemeClr val="tx1"/>
          </a:solidFill>
          <a:latin typeface="+mn-lt"/>
          <a:ea typeface="+mn-ea"/>
          <a:cs typeface="+mn-cs"/>
        </a:defRPr>
      </a:lvl8pPr>
      <a:lvl9pPr marL="3047847" algn="l" defTabSz="380981"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 Id="rId3"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5.jpeg"/><Relationship Id="rId3" Type="http://schemas.openxmlformats.org/officeDocument/2006/relationships/image" Target="../media/image3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jpeg"/><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jpeg"/><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image" Target="../media/image4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microsoft.com/office/2007/relationships/hdphoto" Target="../media/hdphoto1.wdp"/><Relationship Id="rId8" Type="http://schemas.openxmlformats.org/officeDocument/2006/relationships/image" Target="../media/image12.jpg"/><Relationship Id="rId9" Type="http://schemas.openxmlformats.org/officeDocument/2006/relationships/image" Target="../media/image13.jpg"/><Relationship Id="rId10" Type="http://schemas.openxmlformats.org/officeDocument/2006/relationships/image" Target="../media/image14.jpg"/><Relationship Id="rId1" Type="http://schemas.openxmlformats.org/officeDocument/2006/relationships/slideLayout" Target="../slideLayouts/slideLayout6.xml"/><Relationship Id="rId2"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jpeg"/><Relationship Id="rId3" Type="http://schemas.openxmlformats.org/officeDocument/2006/relationships/image" Target="../media/image5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3.xml"/><Relationship Id="rId2" Type="http://schemas.openxmlformats.org/officeDocument/2006/relationships/image" Target="../media/image5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jpeg"/><Relationship Id="rId3" Type="http://schemas.openxmlformats.org/officeDocument/2006/relationships/image" Target="../media/image6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image" Target="../media/image6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5.jpeg"/><Relationship Id="rId3"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image" Target="../media/image1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3.xml"/><Relationship Id="rId2"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emf"/><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10" name="Picture 8" descr="Katahdin_cirque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394640" y="-1"/>
            <a:ext cx="7749360" cy="514350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 name="Picture 4" descr="GD_Ant_092"/>
          <p:cNvPicPr>
            <a:picLocks noChangeAspect="1" noChangeArrowheads="1"/>
          </p:cNvPicPr>
          <p:nvPr/>
        </p:nvPicPr>
        <p:blipFill rotWithShape="1">
          <a:blip r:embed="rId3">
            <a:extLst>
              <a:ext uri="{28A0092B-C50C-407E-A947-70E740481C1C}">
                <a14:useLocalDpi xmlns:a14="http://schemas.microsoft.com/office/drawing/2010/main" val="0"/>
              </a:ext>
            </a:extLst>
          </a:blip>
          <a:srcRect l="38524" r="3239"/>
          <a:stretch/>
        </p:blipFill>
        <p:spPr>
          <a:xfrm>
            <a:off x="-1" y="0"/>
            <a:ext cx="4600287" cy="51435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 name="Title 1">
            <a:extLst>
              <a:ext uri="{FF2B5EF4-FFF2-40B4-BE49-F238E27FC236}">
                <a16:creationId xmlns="" xmlns:a16="http://schemas.microsoft.com/office/drawing/2014/main" id="{772ED391-7E3F-BD4B-BAD9-1FDE66CD86BC}"/>
              </a:ext>
            </a:extLst>
          </p:cNvPr>
          <p:cNvSpPr txBox="1">
            <a:spLocks/>
          </p:cNvSpPr>
          <p:nvPr/>
        </p:nvSpPr>
        <p:spPr>
          <a:xfrm>
            <a:off x="152401" y="213318"/>
            <a:ext cx="8782050" cy="1139232"/>
          </a:xfrm>
          <a:prstGeom prst="rect">
            <a:avLst/>
          </a:prstGeom>
        </p:spPr>
        <p:txBody>
          <a:bodyPr vert="horz" lIns="91440" tIns="45720" rIns="91440" bIns="4572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en-US" sz="4200" spc="210" dirty="0" smtClean="0">
                <a:ln w="2540">
                  <a:noFill/>
                </a:ln>
                <a:solidFill>
                  <a:srgbClr val="FFFFFF"/>
                </a:solidFill>
                <a:effectLst>
                  <a:outerShdw blurRad="50800" dist="38100" dir="2700000" algn="tl" rotWithShape="0">
                    <a:srgbClr val="000000">
                      <a:alpha val="75000"/>
                    </a:srgbClr>
                  </a:outerShdw>
                </a:effectLst>
                <a:latin typeface="Arial" panose="020B0604020202020204" pitchFamily="34" charset="0"/>
                <a:cs typeface="Arial" panose="020B0604020202020204" pitchFamily="34" charset="0"/>
              </a:rPr>
              <a:t>Ice Ages and Maine’s Landscape </a:t>
            </a:r>
            <a:endParaRPr lang="en-US" sz="4200" spc="120" dirty="0" smtClean="0">
              <a:ln w="2540">
                <a:noFill/>
              </a:ln>
              <a:solidFill>
                <a:srgbClr val="FFFFFF"/>
              </a:solidFill>
              <a:effectLst>
                <a:outerShdw blurRad="50800" dist="38100" dir="2700000" algn="tl" rotWithShape="0">
                  <a:srgbClr val="000000">
                    <a:alpha val="75000"/>
                  </a:srgbClr>
                </a:outerShdw>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0C7ADC62-E7FB-9846-B055-8D9806005542}"/>
              </a:ext>
            </a:extLst>
          </p:cNvPr>
          <p:cNvSpPr txBox="1"/>
          <p:nvPr/>
        </p:nvSpPr>
        <p:spPr>
          <a:xfrm>
            <a:off x="2781300" y="2038350"/>
            <a:ext cx="3581400" cy="1168269"/>
          </a:xfrm>
          <a:prstGeom prst="rect">
            <a:avLst/>
          </a:prstGeom>
          <a:noFill/>
        </p:spPr>
        <p:txBody>
          <a:bodyPr wrap="square" rtlCol="0" anchor="t">
            <a:spAutoFit/>
          </a:bodyPr>
          <a:lstStyle/>
          <a:p>
            <a:pPr algn="ctr">
              <a:lnSpc>
                <a:spcPts val="2700"/>
              </a:lnSpc>
              <a:spcAft>
                <a:spcPts val="300"/>
              </a:spcAft>
            </a:pPr>
            <a:r>
              <a:rPr lang="en-US" sz="22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Sean Birkel, Ph.D.</a:t>
            </a:r>
            <a:endPar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endParaRPr>
          </a:p>
          <a:p>
            <a:pPr algn="ctr">
              <a:lnSpc>
                <a:spcPts val="2700"/>
              </a:lnSpc>
              <a:spcAft>
                <a:spcPts val="300"/>
              </a:spcAft>
            </a:pPr>
            <a:r>
              <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Assistant Professor &amp;</a:t>
            </a:r>
            <a:br>
              <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br>
            <a:r>
              <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Maine State Climatologist </a:t>
            </a:r>
          </a:p>
        </p:txBody>
      </p:sp>
      <p:sp>
        <p:nvSpPr>
          <p:cNvPr id="13" name="TextBox 12">
            <a:extLst>
              <a:ext uri="{FF2B5EF4-FFF2-40B4-BE49-F238E27FC236}">
                <a16:creationId xmlns="" xmlns:a16="http://schemas.microsoft.com/office/drawing/2014/main" id="{0C7ADC62-E7FB-9846-B055-8D9806005542}"/>
              </a:ext>
            </a:extLst>
          </p:cNvPr>
          <p:cNvSpPr txBox="1"/>
          <p:nvPr/>
        </p:nvSpPr>
        <p:spPr>
          <a:xfrm>
            <a:off x="2667000" y="3317221"/>
            <a:ext cx="3810000" cy="702329"/>
          </a:xfrm>
          <a:prstGeom prst="rect">
            <a:avLst/>
          </a:prstGeom>
          <a:noFill/>
        </p:spPr>
        <p:txBody>
          <a:bodyPr wrap="square" rtlCol="0" anchor="t">
            <a:spAutoFit/>
          </a:bodyPr>
          <a:lstStyle/>
          <a:p>
            <a:pPr algn="ctr">
              <a:lnSpc>
                <a:spcPts val="2300"/>
              </a:lnSpc>
              <a:spcAft>
                <a:spcPts val="200"/>
              </a:spcAft>
            </a:pPr>
            <a:r>
              <a:rPr lang="en-US" sz="17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Penobscot Valley Senior College</a:t>
            </a:r>
          </a:p>
          <a:p>
            <a:pPr algn="ctr">
              <a:lnSpc>
                <a:spcPts val="2300"/>
              </a:lnSpc>
              <a:spcAft>
                <a:spcPts val="200"/>
              </a:spcAft>
            </a:pPr>
            <a:r>
              <a:rPr lang="en-US" sz="17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September 29, 2025</a:t>
            </a:r>
            <a:endParaRPr lang="en-US" sz="17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endParaRPr>
          </a:p>
        </p:txBody>
      </p:sp>
      <p:pic>
        <p:nvPicPr>
          <p:cNvPr id="15" name="Picture 14" descr="CES_logo_2blue_outline-4c-20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599" y="4296640"/>
            <a:ext cx="1752601" cy="63731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4299782"/>
            <a:ext cx="1828800" cy="598811"/>
          </a:xfrm>
          <a:prstGeom prst="rect">
            <a:avLst/>
          </a:prstGeom>
        </p:spPr>
      </p:pic>
    </p:spTree>
    <p:extLst>
      <p:ext uri="{BB962C8B-B14F-4D97-AF65-F5344CB8AC3E}">
        <p14:creationId xmlns:p14="http://schemas.microsoft.com/office/powerpoint/2010/main" val="42887377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Insol_SeaLev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02863" y="971550"/>
            <a:ext cx="7338275" cy="381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 name="Rectangle 4"/>
          <p:cNvSpPr txBox="1">
            <a:spLocks noChangeArrowheads="1"/>
          </p:cNvSpPr>
          <p:nvPr/>
        </p:nvSpPr>
        <p:spPr>
          <a:xfrm>
            <a:off x="419100" y="285750"/>
            <a:ext cx="8305800" cy="590550"/>
          </a:xfrm>
          <a:prstGeom prst="rect">
            <a:avLst/>
          </a:prstGeom>
        </p:spPr>
        <p:txBody>
          <a:bodyPr/>
          <a:lstStyle>
            <a:lvl1pPr algn="ctr" defTabSz="457200" rtl="0" eaLnBrk="1" latinLnBrk="0" hangingPunct="1">
              <a:spcBef>
                <a:spcPct val="0"/>
              </a:spcBef>
              <a:buNone/>
              <a:defRPr sz="4400" kern="1200">
                <a:solidFill>
                  <a:srgbClr val="FFFFFF"/>
                </a:solidFill>
                <a:latin typeface="Arial"/>
                <a:ea typeface="+mj-ea"/>
                <a:cs typeface="+mj-cs"/>
              </a:defRPr>
            </a:lvl1pPr>
          </a:lstStyle>
          <a:p>
            <a:r>
              <a:rPr lang="en-US" sz="3000" b="1" dirty="0" smtClean="0">
                <a:solidFill>
                  <a:prstClr val="black"/>
                </a:solidFill>
              </a:rPr>
              <a:t>The Role of Orbital Variations</a:t>
            </a:r>
            <a:endParaRPr lang="en-US" sz="3000" b="1" dirty="0">
              <a:solidFill>
                <a:prstClr val="black"/>
              </a:solidFill>
            </a:endParaRPr>
          </a:p>
        </p:txBody>
      </p:sp>
      <p:sp>
        <p:nvSpPr>
          <p:cNvPr id="8" name="Text Box 8"/>
          <p:cNvSpPr txBox="1">
            <a:spLocks noChangeArrowheads="1"/>
          </p:cNvSpPr>
          <p:nvPr/>
        </p:nvSpPr>
        <p:spPr bwMode="auto">
          <a:xfrm>
            <a:off x="76200" y="4855518"/>
            <a:ext cx="510540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900" dirty="0" smtClean="0">
                <a:solidFill>
                  <a:prstClr val="black"/>
                </a:solidFill>
                <a:latin typeface="Arial"/>
              </a:rPr>
              <a:t>Sea level data</a:t>
            </a:r>
            <a:r>
              <a:rPr lang="en-US" sz="900" dirty="0" smtClean="0">
                <a:solidFill>
                  <a:prstClr val="black"/>
                </a:solidFill>
                <a:latin typeface="Arial"/>
              </a:rPr>
              <a:t>: Fairbanks</a:t>
            </a:r>
            <a:r>
              <a:rPr lang="en-US" sz="900" dirty="0">
                <a:solidFill>
                  <a:prstClr val="black"/>
                </a:solidFill>
                <a:latin typeface="Arial"/>
              </a:rPr>
              <a:t>, 1989; Bard </a:t>
            </a:r>
            <a:r>
              <a:rPr lang="en-US" sz="900" i="1" dirty="0">
                <a:solidFill>
                  <a:prstClr val="black"/>
                </a:solidFill>
                <a:latin typeface="Arial"/>
              </a:rPr>
              <a:t>et al.</a:t>
            </a:r>
            <a:r>
              <a:rPr lang="en-US" sz="900" dirty="0">
                <a:solidFill>
                  <a:prstClr val="black"/>
                </a:solidFill>
                <a:latin typeface="Arial"/>
              </a:rPr>
              <a:t>, 1990</a:t>
            </a:r>
            <a:r>
              <a:rPr lang="en-US" sz="900" dirty="0" smtClean="0">
                <a:solidFill>
                  <a:prstClr val="black"/>
                </a:solidFill>
                <a:latin typeface="Arial"/>
              </a:rPr>
              <a:t>; </a:t>
            </a:r>
            <a:r>
              <a:rPr lang="en-US" sz="900" dirty="0" err="1" smtClean="0">
                <a:solidFill>
                  <a:prstClr val="black"/>
                </a:solidFill>
                <a:latin typeface="Arial"/>
              </a:rPr>
              <a:t>Shackleton</a:t>
            </a:r>
            <a:r>
              <a:rPr lang="en-US" sz="900" dirty="0">
                <a:solidFill>
                  <a:prstClr val="black"/>
                </a:solidFill>
                <a:latin typeface="Arial"/>
              </a:rPr>
              <a:t>, 2000; </a:t>
            </a:r>
            <a:r>
              <a:rPr lang="en-US" sz="900" dirty="0" err="1">
                <a:solidFill>
                  <a:prstClr val="black"/>
                </a:solidFill>
                <a:latin typeface="Arial"/>
              </a:rPr>
              <a:t>Siddall</a:t>
            </a:r>
            <a:r>
              <a:rPr lang="en-US" sz="900" dirty="0">
                <a:solidFill>
                  <a:prstClr val="black"/>
                </a:solidFill>
                <a:latin typeface="Arial"/>
              </a:rPr>
              <a:t> </a:t>
            </a:r>
            <a:r>
              <a:rPr lang="en-US" sz="900" i="1" dirty="0">
                <a:solidFill>
                  <a:prstClr val="black"/>
                </a:solidFill>
                <a:latin typeface="Arial"/>
              </a:rPr>
              <a:t>et al.,</a:t>
            </a:r>
            <a:r>
              <a:rPr lang="en-US" sz="900" dirty="0">
                <a:solidFill>
                  <a:prstClr val="black"/>
                </a:solidFill>
                <a:latin typeface="Arial"/>
              </a:rPr>
              <a:t> (2003)</a:t>
            </a:r>
          </a:p>
        </p:txBody>
      </p:sp>
      <p:sp>
        <p:nvSpPr>
          <p:cNvPr id="9" name="Text Box 9"/>
          <p:cNvSpPr txBox="1">
            <a:spLocks noChangeArrowheads="1"/>
          </p:cNvSpPr>
          <p:nvPr/>
        </p:nvSpPr>
        <p:spPr bwMode="auto">
          <a:xfrm>
            <a:off x="4876800" y="4855518"/>
            <a:ext cx="243840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900" dirty="0" smtClean="0">
                <a:solidFill>
                  <a:prstClr val="black"/>
                </a:solidFill>
                <a:latin typeface="Arial"/>
              </a:rPr>
              <a:t>Insolation data</a:t>
            </a:r>
            <a:r>
              <a:rPr lang="en-US" sz="900" dirty="0" smtClean="0">
                <a:solidFill>
                  <a:prstClr val="black"/>
                </a:solidFill>
                <a:latin typeface="Arial"/>
              </a:rPr>
              <a:t>: Berger </a:t>
            </a:r>
            <a:r>
              <a:rPr lang="en-US" sz="900" dirty="0">
                <a:solidFill>
                  <a:prstClr val="black"/>
                </a:solidFill>
                <a:latin typeface="Arial"/>
              </a:rPr>
              <a:t>and </a:t>
            </a:r>
            <a:r>
              <a:rPr lang="en-US" sz="900" dirty="0" err="1">
                <a:solidFill>
                  <a:prstClr val="black"/>
                </a:solidFill>
                <a:latin typeface="Arial"/>
              </a:rPr>
              <a:t>Loutre</a:t>
            </a:r>
            <a:r>
              <a:rPr lang="en-US" sz="900" dirty="0">
                <a:solidFill>
                  <a:prstClr val="black"/>
                </a:solidFill>
                <a:latin typeface="Arial"/>
              </a:rPr>
              <a:t> (1991)</a:t>
            </a:r>
          </a:p>
        </p:txBody>
      </p:sp>
      <p:grpSp>
        <p:nvGrpSpPr>
          <p:cNvPr id="6" name="Group 5"/>
          <p:cNvGrpSpPr/>
          <p:nvPr/>
        </p:nvGrpSpPr>
        <p:grpSpPr>
          <a:xfrm>
            <a:off x="0" y="2343150"/>
            <a:ext cx="1066800" cy="1648598"/>
            <a:chOff x="7086600" y="3280742"/>
            <a:chExt cx="1066800" cy="1146851"/>
          </a:xfrm>
        </p:grpSpPr>
        <p:sp>
          <p:nvSpPr>
            <p:cNvPr id="16" name="Line 8"/>
            <p:cNvSpPr>
              <a:spLocks noChangeShapeType="1"/>
            </p:cNvSpPr>
            <p:nvPr/>
          </p:nvSpPr>
          <p:spPr bwMode="auto">
            <a:xfrm>
              <a:off x="7620000" y="3618327"/>
              <a:ext cx="0" cy="563562"/>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solidFill>
                  <a:prstClr val="black"/>
                </a:solidFill>
                <a:latin typeface="Calibri"/>
              </a:endParaRPr>
            </a:p>
          </p:txBody>
        </p:sp>
        <p:sp>
          <p:nvSpPr>
            <p:cNvPr id="17" name="Text Box 9"/>
            <p:cNvSpPr txBox="1">
              <a:spLocks noChangeArrowheads="1"/>
            </p:cNvSpPr>
            <p:nvPr/>
          </p:nvSpPr>
          <p:spPr bwMode="auto">
            <a:xfrm>
              <a:off x="7162800" y="4234898"/>
              <a:ext cx="914400" cy="19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200" b="1" dirty="0">
                  <a:solidFill>
                    <a:srgbClr val="4F81BD"/>
                  </a:solidFill>
                  <a:latin typeface="Arial"/>
                </a:rPr>
                <a:t>Glacial</a:t>
              </a:r>
            </a:p>
          </p:txBody>
        </p:sp>
        <p:sp>
          <p:nvSpPr>
            <p:cNvPr id="18" name="Text Box 10"/>
            <p:cNvSpPr txBox="1">
              <a:spLocks noChangeArrowheads="1"/>
            </p:cNvSpPr>
            <p:nvPr/>
          </p:nvSpPr>
          <p:spPr bwMode="auto">
            <a:xfrm>
              <a:off x="7086600" y="3280742"/>
              <a:ext cx="1066800" cy="19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200" b="1" dirty="0">
                  <a:solidFill>
                    <a:schemeClr val="accent6">
                      <a:lumMod val="75000"/>
                    </a:schemeClr>
                  </a:solidFill>
                  <a:latin typeface="Arial"/>
                </a:rPr>
                <a:t>Interglacial</a:t>
              </a:r>
            </a:p>
          </p:txBody>
        </p:sp>
      </p:grpSp>
    </p:spTree>
    <p:extLst>
      <p:ext uri="{BB962C8B-B14F-4D97-AF65-F5344CB8AC3E}">
        <p14:creationId xmlns:p14="http://schemas.microsoft.com/office/powerpoint/2010/main" val="32797365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sea_level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62654" y="1199931"/>
            <a:ext cx="8418693" cy="31638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 name="Text Box 9"/>
          <p:cNvSpPr txBox="1">
            <a:spLocks noChangeArrowheads="1"/>
          </p:cNvSpPr>
          <p:nvPr/>
        </p:nvSpPr>
        <p:spPr bwMode="auto">
          <a:xfrm>
            <a:off x="4800600" y="1601509"/>
            <a:ext cx="2667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800" b="1" dirty="0" smtClean="0">
                <a:solidFill>
                  <a:srgbClr val="800000"/>
                </a:solidFill>
                <a:latin typeface="Arial"/>
              </a:rPr>
              <a:t>Glacial Termination</a:t>
            </a:r>
            <a:endParaRPr lang="en-US" sz="1800" b="1" dirty="0">
              <a:solidFill>
                <a:srgbClr val="800000"/>
              </a:solidFill>
              <a:latin typeface="Arial"/>
            </a:endParaRPr>
          </a:p>
        </p:txBody>
      </p:sp>
      <p:sp>
        <p:nvSpPr>
          <p:cNvPr id="7" name="Line 10"/>
          <p:cNvSpPr>
            <a:spLocks noChangeShapeType="1"/>
          </p:cNvSpPr>
          <p:nvPr/>
        </p:nvSpPr>
        <p:spPr bwMode="auto">
          <a:xfrm>
            <a:off x="6629400" y="2001619"/>
            <a:ext cx="457200" cy="533400"/>
          </a:xfrm>
          <a:prstGeom prst="line">
            <a:avLst/>
          </a:prstGeom>
          <a:noFill/>
          <a:ln w="508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 name="Text Box 11"/>
          <p:cNvSpPr txBox="1">
            <a:spLocks noChangeArrowheads="1"/>
          </p:cNvSpPr>
          <p:nvPr/>
        </p:nvSpPr>
        <p:spPr bwMode="auto">
          <a:xfrm>
            <a:off x="5715000" y="4440019"/>
            <a:ext cx="3048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800" b="1" dirty="0">
                <a:solidFill>
                  <a:schemeClr val="tx2"/>
                </a:solidFill>
                <a:latin typeface="Arial"/>
              </a:rPr>
              <a:t>Last Glacial </a:t>
            </a:r>
            <a:r>
              <a:rPr lang="en-US" sz="1800" b="1" dirty="0" smtClean="0">
                <a:solidFill>
                  <a:schemeClr val="tx2"/>
                </a:solidFill>
                <a:latin typeface="Arial"/>
              </a:rPr>
              <a:t>Maximum</a:t>
            </a:r>
            <a:r>
              <a:rPr lang="en-US" sz="1800" b="1" dirty="0">
                <a:solidFill>
                  <a:schemeClr val="tx2"/>
                </a:solidFill>
                <a:latin typeface="Arial"/>
              </a:rPr>
              <a:t/>
            </a:r>
            <a:br>
              <a:rPr lang="en-US" sz="1800" b="1" dirty="0">
                <a:solidFill>
                  <a:schemeClr val="tx2"/>
                </a:solidFill>
                <a:latin typeface="Arial"/>
              </a:rPr>
            </a:br>
            <a:r>
              <a:rPr lang="en-US" sz="1800" b="1" dirty="0">
                <a:solidFill>
                  <a:schemeClr val="tx2"/>
                </a:solidFill>
                <a:latin typeface="Arial"/>
              </a:rPr>
              <a:t>~</a:t>
            </a:r>
            <a:r>
              <a:rPr lang="en-US" sz="1800" b="1" dirty="0" smtClean="0">
                <a:solidFill>
                  <a:schemeClr val="tx2"/>
                </a:solidFill>
                <a:latin typeface="Arial"/>
              </a:rPr>
              <a:t>18–24 </a:t>
            </a:r>
            <a:r>
              <a:rPr lang="en-US" sz="1800" b="1" dirty="0" err="1">
                <a:solidFill>
                  <a:schemeClr val="tx2"/>
                </a:solidFill>
                <a:latin typeface="Arial"/>
              </a:rPr>
              <a:t>kyrs</a:t>
            </a:r>
            <a:r>
              <a:rPr lang="en-US" sz="1800" b="1" dirty="0">
                <a:solidFill>
                  <a:schemeClr val="tx2"/>
                </a:solidFill>
                <a:latin typeface="Arial"/>
              </a:rPr>
              <a:t> BP</a:t>
            </a:r>
          </a:p>
        </p:txBody>
      </p:sp>
      <p:sp>
        <p:nvSpPr>
          <p:cNvPr id="9" name="Line 12"/>
          <p:cNvSpPr>
            <a:spLocks noChangeShapeType="1"/>
          </p:cNvSpPr>
          <p:nvPr/>
        </p:nvSpPr>
        <p:spPr bwMode="auto">
          <a:xfrm flipH="1" flipV="1">
            <a:off x="7086600" y="3449419"/>
            <a:ext cx="152400" cy="914400"/>
          </a:xfrm>
          <a:prstGeom prst="line">
            <a:avLst/>
          </a:prstGeom>
          <a:noFill/>
          <a:ln w="508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Text Box 15"/>
          <p:cNvSpPr txBox="1">
            <a:spLocks noChangeArrowheads="1"/>
          </p:cNvSpPr>
          <p:nvPr/>
        </p:nvSpPr>
        <p:spPr bwMode="auto">
          <a:xfrm>
            <a:off x="1295400" y="3294042"/>
            <a:ext cx="3048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b="1" dirty="0">
                <a:latin typeface="Arial"/>
              </a:rPr>
              <a:t>Composite Global Sea Level</a:t>
            </a:r>
          </a:p>
        </p:txBody>
      </p:sp>
      <p:sp>
        <p:nvSpPr>
          <p:cNvPr id="11" name="Text Box 16"/>
          <p:cNvSpPr txBox="1">
            <a:spLocks noChangeArrowheads="1"/>
          </p:cNvSpPr>
          <p:nvPr/>
        </p:nvSpPr>
        <p:spPr bwMode="auto">
          <a:xfrm>
            <a:off x="1905000" y="57150"/>
            <a:ext cx="533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nchorCtr="0">
            <a:noAutofit/>
          </a:bodyPr>
          <a:lstStyle/>
          <a:p>
            <a:pPr algn="ctr">
              <a:spcBef>
                <a:spcPct val="50000"/>
              </a:spcBef>
            </a:pPr>
            <a:r>
              <a:rPr lang="en-US" sz="3200" b="1" dirty="0">
                <a:latin typeface="Arial"/>
              </a:rPr>
              <a:t>The Last Glacial Cycle</a:t>
            </a:r>
          </a:p>
        </p:txBody>
      </p:sp>
      <p:sp>
        <p:nvSpPr>
          <p:cNvPr id="13" name="Text Box 10"/>
          <p:cNvSpPr txBox="1">
            <a:spLocks noChangeArrowheads="1"/>
          </p:cNvSpPr>
          <p:nvPr/>
        </p:nvSpPr>
        <p:spPr bwMode="auto">
          <a:xfrm>
            <a:off x="6172200" y="717887"/>
            <a:ext cx="2667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800" b="1" dirty="0" smtClean="0">
                <a:solidFill>
                  <a:schemeClr val="accent3">
                    <a:lumMod val="50000"/>
                  </a:schemeClr>
                </a:solidFill>
                <a:latin typeface="Arial"/>
              </a:rPr>
              <a:t>Holocene Interglacial</a:t>
            </a:r>
            <a:endParaRPr lang="en-US" sz="1800" b="1" dirty="0">
              <a:solidFill>
                <a:schemeClr val="accent3">
                  <a:lumMod val="50000"/>
                </a:schemeClr>
              </a:solidFill>
              <a:latin typeface="Arial"/>
            </a:endParaRPr>
          </a:p>
        </p:txBody>
      </p:sp>
      <p:sp>
        <p:nvSpPr>
          <p:cNvPr id="14" name="Line 10"/>
          <p:cNvSpPr>
            <a:spLocks noChangeShapeType="1"/>
          </p:cNvSpPr>
          <p:nvPr/>
        </p:nvSpPr>
        <p:spPr bwMode="auto">
          <a:xfrm>
            <a:off x="7467600" y="1087219"/>
            <a:ext cx="152400" cy="457200"/>
          </a:xfrm>
          <a:prstGeom prst="line">
            <a:avLst/>
          </a:prstGeom>
          <a:noFill/>
          <a:ln w="50800">
            <a:solidFill>
              <a:schemeClr val="accent3">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 name="Text Box 8"/>
          <p:cNvSpPr txBox="1">
            <a:spLocks noChangeArrowheads="1"/>
          </p:cNvSpPr>
          <p:nvPr/>
        </p:nvSpPr>
        <p:spPr bwMode="auto">
          <a:xfrm>
            <a:off x="0" y="4578519"/>
            <a:ext cx="2286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900" dirty="0" smtClean="0">
                <a:latin typeface="Arial"/>
              </a:rPr>
              <a:t>Sea level data:</a:t>
            </a:r>
            <a:r>
              <a:rPr lang="en-US" sz="900" dirty="0">
                <a:latin typeface="Arial"/>
              </a:rPr>
              <a:t/>
            </a:r>
            <a:br>
              <a:rPr lang="en-US" sz="900" dirty="0">
                <a:latin typeface="Arial"/>
              </a:rPr>
            </a:br>
            <a:r>
              <a:rPr lang="en-US" sz="900" dirty="0">
                <a:latin typeface="Arial"/>
              </a:rPr>
              <a:t>Fairbanks, 1989; Bard </a:t>
            </a:r>
            <a:r>
              <a:rPr lang="en-US" sz="900" i="1" dirty="0">
                <a:latin typeface="Arial"/>
              </a:rPr>
              <a:t>et al.</a:t>
            </a:r>
            <a:r>
              <a:rPr lang="en-US" sz="900" dirty="0">
                <a:latin typeface="Arial"/>
              </a:rPr>
              <a:t>, 1990;</a:t>
            </a:r>
            <a:br>
              <a:rPr lang="en-US" sz="900" dirty="0">
                <a:latin typeface="Arial"/>
              </a:rPr>
            </a:br>
            <a:r>
              <a:rPr lang="en-US" sz="900" dirty="0" err="1">
                <a:latin typeface="Arial"/>
              </a:rPr>
              <a:t>Shackleton</a:t>
            </a:r>
            <a:r>
              <a:rPr lang="en-US" sz="900" dirty="0">
                <a:latin typeface="Arial"/>
              </a:rPr>
              <a:t>, 2000; </a:t>
            </a:r>
            <a:r>
              <a:rPr lang="en-US" sz="900" dirty="0" err="1">
                <a:latin typeface="Arial"/>
              </a:rPr>
              <a:t>Siddall</a:t>
            </a:r>
            <a:r>
              <a:rPr lang="en-US" sz="900" dirty="0">
                <a:latin typeface="Arial"/>
              </a:rPr>
              <a:t> </a:t>
            </a:r>
            <a:r>
              <a:rPr lang="en-US" sz="900" i="1" dirty="0">
                <a:latin typeface="Arial"/>
              </a:rPr>
              <a:t>et al.,</a:t>
            </a:r>
            <a:r>
              <a:rPr lang="en-US" sz="900" dirty="0">
                <a:latin typeface="Arial"/>
              </a:rPr>
              <a:t> (2003)</a:t>
            </a:r>
          </a:p>
        </p:txBody>
      </p:sp>
    </p:spTree>
    <p:extLst>
      <p:ext uri="{BB962C8B-B14F-4D97-AF65-F5344CB8AC3E}">
        <p14:creationId xmlns:p14="http://schemas.microsoft.com/office/powerpoint/2010/main" val="2780804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LIS_deg_map3b_flat_sm"/>
          <p:cNvPicPr>
            <a:picLocks noChangeAspect="1" noChangeArrowheads="1"/>
          </p:cNvPicPr>
          <p:nvPr/>
        </p:nvPicPr>
        <p:blipFill>
          <a:blip r:embed="rId2">
            <a:extLst>
              <a:ext uri="{28A0092B-C50C-407E-A947-70E740481C1C}">
                <a14:useLocalDpi xmlns:a14="http://schemas.microsoft.com/office/drawing/2010/main" val="0"/>
              </a:ext>
            </a:extLst>
          </a:blip>
          <a:srcRect l="-1602" t="-1546" r="-1602" b="-1546"/>
          <a:stretch>
            <a:fillRect/>
          </a:stretch>
        </p:blipFill>
        <p:spPr>
          <a:xfrm>
            <a:off x="824648" y="-1"/>
            <a:ext cx="7494705" cy="5143501"/>
          </a:xfrm>
          <a:prstGeom prst="rect">
            <a:avLst/>
          </a:prstGeom>
          <a:solidFill>
            <a:schemeClr val="bg1"/>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 name="Text Box 5"/>
          <p:cNvSpPr txBox="1">
            <a:spLocks noChangeArrowheads="1"/>
          </p:cNvSpPr>
          <p:nvPr/>
        </p:nvSpPr>
        <p:spPr bwMode="auto">
          <a:xfrm>
            <a:off x="2895600" y="209550"/>
            <a:ext cx="1447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800" b="1" dirty="0" err="1">
                <a:solidFill>
                  <a:srgbClr val="000066"/>
                </a:solidFill>
                <a:latin typeface="Times New Roman" charset="0"/>
              </a:rPr>
              <a:t>Innuitian</a:t>
            </a:r>
            <a:r>
              <a:rPr lang="en-US" sz="1800" b="1" dirty="0">
                <a:solidFill>
                  <a:srgbClr val="000066"/>
                </a:solidFill>
                <a:latin typeface="Times New Roman" charset="0"/>
              </a:rPr>
              <a:t/>
            </a:r>
            <a:br>
              <a:rPr lang="en-US" sz="1800" b="1" dirty="0">
                <a:solidFill>
                  <a:srgbClr val="000066"/>
                </a:solidFill>
                <a:latin typeface="Times New Roman" charset="0"/>
              </a:rPr>
            </a:br>
            <a:r>
              <a:rPr lang="en-US" sz="1800" b="1" dirty="0">
                <a:solidFill>
                  <a:srgbClr val="000066"/>
                </a:solidFill>
                <a:latin typeface="Times New Roman" charset="0"/>
              </a:rPr>
              <a:t>Ice Sheet</a:t>
            </a:r>
          </a:p>
        </p:txBody>
      </p:sp>
      <p:sp>
        <p:nvSpPr>
          <p:cNvPr id="4" name="Text Box 7"/>
          <p:cNvSpPr txBox="1">
            <a:spLocks noChangeArrowheads="1"/>
          </p:cNvSpPr>
          <p:nvPr/>
        </p:nvSpPr>
        <p:spPr bwMode="auto">
          <a:xfrm rot="1935155">
            <a:off x="5324442" y="373266"/>
            <a:ext cx="137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800" b="1" dirty="0">
                <a:solidFill>
                  <a:schemeClr val="bg1"/>
                </a:solidFill>
                <a:latin typeface="Times New Roman" charset="0"/>
              </a:rPr>
              <a:t>Greenland</a:t>
            </a:r>
            <a:br>
              <a:rPr lang="en-US" sz="1800" b="1" dirty="0">
                <a:solidFill>
                  <a:schemeClr val="bg1"/>
                </a:solidFill>
                <a:latin typeface="Times New Roman" charset="0"/>
              </a:rPr>
            </a:br>
            <a:r>
              <a:rPr lang="en-US" sz="1800" b="1" dirty="0">
                <a:solidFill>
                  <a:schemeClr val="bg1"/>
                </a:solidFill>
                <a:latin typeface="Times New Roman" charset="0"/>
              </a:rPr>
              <a:t>Ice Sheet</a:t>
            </a:r>
          </a:p>
        </p:txBody>
      </p:sp>
      <p:sp>
        <p:nvSpPr>
          <p:cNvPr id="5" name="Text Box 6"/>
          <p:cNvSpPr txBox="1">
            <a:spLocks noChangeArrowheads="1"/>
          </p:cNvSpPr>
          <p:nvPr/>
        </p:nvSpPr>
        <p:spPr bwMode="auto">
          <a:xfrm>
            <a:off x="838200" y="2230219"/>
            <a:ext cx="1600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800" b="1" dirty="0">
                <a:solidFill>
                  <a:srgbClr val="000066"/>
                </a:solidFill>
                <a:latin typeface="Times New Roman" charset="0"/>
              </a:rPr>
              <a:t>Cordilleran</a:t>
            </a:r>
            <a:br>
              <a:rPr lang="en-US" sz="1800" b="1" dirty="0">
                <a:solidFill>
                  <a:srgbClr val="000066"/>
                </a:solidFill>
                <a:latin typeface="Times New Roman" charset="0"/>
              </a:rPr>
            </a:br>
            <a:r>
              <a:rPr lang="en-US" sz="1800" b="1" dirty="0">
                <a:solidFill>
                  <a:srgbClr val="000066"/>
                </a:solidFill>
                <a:latin typeface="Times New Roman" charset="0"/>
              </a:rPr>
              <a:t>Ice Sheet</a:t>
            </a:r>
          </a:p>
        </p:txBody>
      </p:sp>
      <p:sp>
        <p:nvSpPr>
          <p:cNvPr id="6" name="Text Box 4"/>
          <p:cNvSpPr txBox="1">
            <a:spLocks noChangeArrowheads="1"/>
          </p:cNvSpPr>
          <p:nvPr/>
        </p:nvSpPr>
        <p:spPr bwMode="auto">
          <a:xfrm>
            <a:off x="990600" y="4705350"/>
            <a:ext cx="19050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100" dirty="0">
                <a:latin typeface="Arial"/>
              </a:rPr>
              <a:t>Modified from </a:t>
            </a:r>
            <a:r>
              <a:rPr lang="en-US" sz="1100" dirty="0" err="1">
                <a:latin typeface="Arial"/>
              </a:rPr>
              <a:t>Prest</a:t>
            </a:r>
            <a:r>
              <a:rPr lang="en-US" sz="1100" dirty="0">
                <a:latin typeface="Arial"/>
              </a:rPr>
              <a:t> (1973)</a:t>
            </a:r>
          </a:p>
        </p:txBody>
      </p:sp>
      <p:sp>
        <p:nvSpPr>
          <p:cNvPr id="7" name="WordArt 8"/>
          <p:cNvSpPr>
            <a:spLocks noChangeArrowheads="1" noChangeShapeType="1" noTextEdit="1"/>
          </p:cNvSpPr>
          <p:nvPr/>
        </p:nvSpPr>
        <p:spPr bwMode="auto">
          <a:xfrm rot="1757271">
            <a:off x="2917918" y="2898539"/>
            <a:ext cx="3658061" cy="735559"/>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Down">
              <a:avLst>
                <a:gd name="adj" fmla="val 328195"/>
              </a:avLst>
            </a:prstTxWarp>
          </a:bodyPr>
          <a:lstStyle/>
          <a:p>
            <a:pPr algn="ctr"/>
            <a:r>
              <a:rPr lang="it-IT" sz="2800" b="1" kern="10" dirty="0">
                <a:ln w="9525">
                  <a:solidFill>
                    <a:srgbClr val="C0C0C0"/>
                  </a:solidFill>
                  <a:round/>
                  <a:headEnd/>
                  <a:tailEnd/>
                </a:ln>
                <a:solidFill>
                  <a:schemeClr val="bg1"/>
                </a:solidFill>
                <a:latin typeface="Times New Roman"/>
                <a:ea typeface="Times New Roman"/>
                <a:cs typeface="Times New Roman"/>
              </a:rPr>
              <a:t>L a u </a:t>
            </a:r>
            <a:r>
              <a:rPr lang="it-IT" sz="2800" b="1" kern="10" dirty="0" err="1">
                <a:ln w="9525">
                  <a:solidFill>
                    <a:srgbClr val="C0C0C0"/>
                  </a:solidFill>
                  <a:round/>
                  <a:headEnd/>
                  <a:tailEnd/>
                </a:ln>
                <a:solidFill>
                  <a:schemeClr val="bg1"/>
                </a:solidFill>
                <a:latin typeface="Times New Roman"/>
                <a:ea typeface="Times New Roman"/>
                <a:cs typeface="Times New Roman"/>
              </a:rPr>
              <a:t>r</a:t>
            </a:r>
            <a:r>
              <a:rPr lang="it-IT" sz="2800" b="1" kern="10" dirty="0">
                <a:ln w="9525">
                  <a:solidFill>
                    <a:srgbClr val="C0C0C0"/>
                  </a:solidFill>
                  <a:round/>
                  <a:headEnd/>
                  <a:tailEnd/>
                </a:ln>
                <a:solidFill>
                  <a:schemeClr val="bg1"/>
                </a:solidFill>
                <a:latin typeface="Times New Roman"/>
                <a:ea typeface="Times New Roman"/>
                <a:cs typeface="Times New Roman"/>
              </a:rPr>
              <a:t> e </a:t>
            </a:r>
            <a:r>
              <a:rPr lang="it-IT" sz="2800" b="1" kern="10" dirty="0" err="1">
                <a:ln w="9525">
                  <a:solidFill>
                    <a:srgbClr val="C0C0C0"/>
                  </a:solidFill>
                  <a:round/>
                  <a:headEnd/>
                  <a:tailEnd/>
                </a:ln>
                <a:solidFill>
                  <a:schemeClr val="bg1"/>
                </a:solidFill>
                <a:latin typeface="Times New Roman"/>
                <a:ea typeface="Times New Roman"/>
                <a:cs typeface="Times New Roman"/>
              </a:rPr>
              <a:t>n</a:t>
            </a:r>
            <a:r>
              <a:rPr lang="it-IT" sz="2800" b="1" kern="10" dirty="0">
                <a:ln w="9525">
                  <a:solidFill>
                    <a:srgbClr val="C0C0C0"/>
                  </a:solidFill>
                  <a:round/>
                  <a:headEnd/>
                  <a:tailEnd/>
                </a:ln>
                <a:solidFill>
                  <a:schemeClr val="bg1"/>
                </a:solidFill>
                <a:latin typeface="Times New Roman"/>
                <a:ea typeface="Times New Roman"/>
                <a:cs typeface="Times New Roman"/>
              </a:rPr>
              <a:t> t i d e   I c e   </a:t>
            </a:r>
            <a:r>
              <a:rPr lang="it-IT" sz="2800" b="1" kern="10" dirty="0" err="1">
                <a:ln w="9525">
                  <a:solidFill>
                    <a:srgbClr val="C0C0C0"/>
                  </a:solidFill>
                  <a:round/>
                  <a:headEnd/>
                  <a:tailEnd/>
                </a:ln>
                <a:solidFill>
                  <a:schemeClr val="bg1"/>
                </a:solidFill>
                <a:latin typeface="Times New Roman"/>
                <a:ea typeface="Times New Roman"/>
                <a:cs typeface="Times New Roman"/>
              </a:rPr>
              <a:t>S</a:t>
            </a:r>
            <a:r>
              <a:rPr lang="it-IT" sz="2800" b="1" kern="10" dirty="0">
                <a:ln w="9525">
                  <a:solidFill>
                    <a:srgbClr val="C0C0C0"/>
                  </a:solidFill>
                  <a:round/>
                  <a:headEnd/>
                  <a:tailEnd/>
                </a:ln>
                <a:solidFill>
                  <a:schemeClr val="bg1"/>
                </a:solidFill>
                <a:latin typeface="Times New Roman"/>
                <a:ea typeface="Times New Roman"/>
                <a:cs typeface="Times New Roman"/>
              </a:rPr>
              <a:t> h e e t</a:t>
            </a:r>
            <a:endParaRPr lang="en-US" sz="2800" b="1" kern="10" dirty="0">
              <a:ln w="9525">
                <a:solidFill>
                  <a:srgbClr val="C0C0C0"/>
                </a:solidFill>
                <a:round/>
                <a:headEnd/>
                <a:tailEnd/>
              </a:ln>
              <a:solidFill>
                <a:schemeClr val="bg1"/>
              </a:solidFill>
              <a:latin typeface="Times New Roman"/>
              <a:ea typeface="Times New Roman"/>
              <a:cs typeface="Times New Roman"/>
            </a:endParaRPr>
          </a:p>
        </p:txBody>
      </p:sp>
      <p:sp>
        <p:nvSpPr>
          <p:cNvPr id="8" name="Text Box 11"/>
          <p:cNvSpPr txBox="1">
            <a:spLocks noChangeArrowheads="1"/>
          </p:cNvSpPr>
          <p:nvPr/>
        </p:nvSpPr>
        <p:spPr bwMode="auto">
          <a:xfrm>
            <a:off x="6705600" y="2235200"/>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600" dirty="0" smtClean="0">
                <a:latin typeface="Arial"/>
              </a:rPr>
              <a:t>7–10 </a:t>
            </a:r>
            <a:r>
              <a:rPr lang="en-US" sz="1600" dirty="0" err="1" smtClean="0">
                <a:latin typeface="Arial"/>
              </a:rPr>
              <a:t>ka</a:t>
            </a:r>
            <a:endParaRPr lang="en-US" sz="1600" dirty="0">
              <a:latin typeface="Arial"/>
            </a:endParaRPr>
          </a:p>
        </p:txBody>
      </p:sp>
      <p:sp>
        <p:nvSpPr>
          <p:cNvPr id="9" name="Text Box 12"/>
          <p:cNvSpPr txBox="1">
            <a:spLocks noChangeArrowheads="1"/>
          </p:cNvSpPr>
          <p:nvPr/>
        </p:nvSpPr>
        <p:spPr bwMode="auto">
          <a:xfrm>
            <a:off x="6096000" y="1930400"/>
            <a:ext cx="91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600" dirty="0" smtClean="0">
                <a:latin typeface="Arial"/>
              </a:rPr>
              <a:t>6–7 </a:t>
            </a:r>
            <a:r>
              <a:rPr lang="en-US" sz="1600" dirty="0" err="1" smtClean="0">
                <a:latin typeface="Arial"/>
              </a:rPr>
              <a:t>ka</a:t>
            </a:r>
            <a:endParaRPr lang="en-US" sz="1600" dirty="0">
              <a:latin typeface="Arial"/>
            </a:endParaRPr>
          </a:p>
        </p:txBody>
      </p:sp>
      <p:sp>
        <p:nvSpPr>
          <p:cNvPr id="10" name="Line 13"/>
          <p:cNvSpPr>
            <a:spLocks noChangeShapeType="1"/>
          </p:cNvSpPr>
          <p:nvPr/>
        </p:nvSpPr>
        <p:spPr bwMode="auto">
          <a:xfrm flipH="1">
            <a:off x="6248400" y="2266950"/>
            <a:ext cx="228600" cy="914400"/>
          </a:xfrm>
          <a:prstGeom prst="line">
            <a:avLst/>
          </a:prstGeom>
          <a:noFill/>
          <a:ln w="254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 name="Line 14"/>
          <p:cNvSpPr>
            <a:spLocks noChangeShapeType="1"/>
          </p:cNvSpPr>
          <p:nvPr/>
        </p:nvSpPr>
        <p:spPr bwMode="auto">
          <a:xfrm flipH="1">
            <a:off x="6781800" y="2571750"/>
            <a:ext cx="304800" cy="609600"/>
          </a:xfrm>
          <a:prstGeom prst="line">
            <a:avLst/>
          </a:prstGeom>
          <a:noFill/>
          <a:ln w="254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 name="Text Box 9"/>
          <p:cNvSpPr txBox="1">
            <a:spLocks noChangeArrowheads="1"/>
          </p:cNvSpPr>
          <p:nvPr/>
        </p:nvSpPr>
        <p:spPr bwMode="auto">
          <a:xfrm>
            <a:off x="6934200" y="462915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600" dirty="0">
                <a:latin typeface="Times New Roman" charset="0"/>
              </a:rPr>
              <a:t>13-18 </a:t>
            </a:r>
            <a:r>
              <a:rPr lang="en-US" sz="1600" dirty="0" err="1" smtClean="0">
                <a:latin typeface="Times New Roman" charset="0"/>
              </a:rPr>
              <a:t>ka</a:t>
            </a:r>
            <a:endParaRPr lang="en-US" sz="1600" dirty="0">
              <a:latin typeface="Times New Roman" charset="0"/>
            </a:endParaRPr>
          </a:p>
        </p:txBody>
      </p:sp>
      <p:sp>
        <p:nvSpPr>
          <p:cNvPr id="13" name="Text Box 10"/>
          <p:cNvSpPr txBox="1">
            <a:spLocks noChangeArrowheads="1"/>
          </p:cNvSpPr>
          <p:nvPr/>
        </p:nvSpPr>
        <p:spPr bwMode="auto">
          <a:xfrm>
            <a:off x="7086600" y="4138196"/>
            <a:ext cx="990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600" dirty="0">
                <a:latin typeface="Times New Roman" charset="0"/>
              </a:rPr>
              <a:t>10-13 </a:t>
            </a:r>
            <a:r>
              <a:rPr lang="en-US" sz="1600" dirty="0" err="1" smtClean="0">
                <a:latin typeface="Times New Roman" charset="0"/>
              </a:rPr>
              <a:t>ka</a:t>
            </a:r>
            <a:endParaRPr lang="en-US" sz="1600" dirty="0">
              <a:latin typeface="Times New Roman" charset="0"/>
            </a:endParaRPr>
          </a:p>
        </p:txBody>
      </p:sp>
      <p:sp>
        <p:nvSpPr>
          <p:cNvPr id="14" name="Line 15"/>
          <p:cNvSpPr>
            <a:spLocks noChangeShapeType="1"/>
          </p:cNvSpPr>
          <p:nvPr/>
        </p:nvSpPr>
        <p:spPr bwMode="auto">
          <a:xfrm flipH="1" flipV="1">
            <a:off x="6524624" y="4629150"/>
            <a:ext cx="485775" cy="152400"/>
          </a:xfrm>
          <a:prstGeom prst="line">
            <a:avLst/>
          </a:prstGeom>
          <a:noFill/>
          <a:ln w="254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 name="Line 16"/>
          <p:cNvSpPr>
            <a:spLocks noChangeShapeType="1"/>
          </p:cNvSpPr>
          <p:nvPr/>
        </p:nvSpPr>
        <p:spPr bwMode="auto">
          <a:xfrm flipH="1" flipV="1">
            <a:off x="6477000" y="4019550"/>
            <a:ext cx="685800" cy="260350"/>
          </a:xfrm>
          <a:prstGeom prst="line">
            <a:avLst/>
          </a:prstGeom>
          <a:noFill/>
          <a:ln w="254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6862109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Laurentide_max1_edi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38" y="590550"/>
            <a:ext cx="5082362" cy="455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Hughes_et_al_calving8"/>
          <p:cNvPicPr>
            <a:picLocks noChangeAspect="1" noChangeArrowheads="1"/>
          </p:cNvPicPr>
          <p:nvPr/>
        </p:nvPicPr>
        <p:blipFill>
          <a:blip r:embed="rId3">
            <a:extLst>
              <a:ext uri="{28A0092B-C50C-407E-A947-70E740481C1C}">
                <a14:useLocalDpi xmlns:a14="http://schemas.microsoft.com/office/drawing/2010/main" val="0"/>
              </a:ext>
            </a:extLst>
          </a:blip>
          <a:srcRect l="-159" t="-607" r="-266" b="-27"/>
          <a:stretch>
            <a:fillRect/>
          </a:stretch>
        </p:blipFill>
        <p:spPr bwMode="auto">
          <a:xfrm>
            <a:off x="5638800" y="575904"/>
            <a:ext cx="3104243" cy="43580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458972" y="4781550"/>
            <a:ext cx="2209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100" b="1" dirty="0">
                <a:solidFill>
                  <a:srgbClr val="800000"/>
                </a:solidFill>
                <a:latin typeface="Arial"/>
              </a:rPr>
              <a:t>Denton and Hughes (1981)</a:t>
            </a:r>
          </a:p>
        </p:txBody>
      </p:sp>
      <p:sp>
        <p:nvSpPr>
          <p:cNvPr id="6" name="Rectangle 6"/>
          <p:cNvSpPr>
            <a:spLocks noChangeArrowheads="1"/>
          </p:cNvSpPr>
          <p:nvPr/>
        </p:nvSpPr>
        <p:spPr bwMode="auto">
          <a:xfrm>
            <a:off x="1676400" y="0"/>
            <a:ext cx="5791200" cy="590550"/>
          </a:xfrm>
          <a:prstGeom prst="rect">
            <a:avLst/>
          </a:prstGeom>
          <a:noFill/>
          <a:ln w="9525">
            <a:noFill/>
            <a:miter lim="800000"/>
            <a:headEnd/>
            <a:tailEnd/>
          </a:ln>
          <a:effectLst/>
        </p:spPr>
        <p:txBody>
          <a:bodyPr anchor="ctr"/>
          <a:lstStyle/>
          <a:p>
            <a:pPr algn="ctr"/>
            <a:r>
              <a:rPr lang="en-US" sz="2800" b="1" dirty="0" smtClean="0">
                <a:solidFill>
                  <a:srgbClr val="000000"/>
                </a:solidFill>
                <a:latin typeface="Arial"/>
              </a:rPr>
              <a:t>Marine Instability Hypothesis</a:t>
            </a:r>
            <a:endParaRPr lang="en-US" sz="2800" b="1" dirty="0">
              <a:solidFill>
                <a:srgbClr val="000000"/>
              </a:solidFill>
              <a:latin typeface="Arial"/>
            </a:endParaRPr>
          </a:p>
        </p:txBody>
      </p:sp>
      <p:sp>
        <p:nvSpPr>
          <p:cNvPr id="7" name="Text Box 4"/>
          <p:cNvSpPr txBox="1">
            <a:spLocks noChangeArrowheads="1"/>
          </p:cNvSpPr>
          <p:nvPr/>
        </p:nvSpPr>
        <p:spPr bwMode="auto">
          <a:xfrm>
            <a:off x="6096000" y="4881890"/>
            <a:ext cx="2209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fr-FR" sz="1100" b="1" dirty="0">
                <a:solidFill>
                  <a:srgbClr val="800000"/>
                </a:solidFill>
                <a:latin typeface="Arial"/>
              </a:rPr>
              <a:t>Hughes et al. (1977)</a:t>
            </a:r>
            <a:endParaRPr lang="en-US" sz="1100" b="1" dirty="0">
              <a:solidFill>
                <a:srgbClr val="800000"/>
              </a:solidFill>
              <a:latin typeface="Arial"/>
            </a:endParaRPr>
          </a:p>
        </p:txBody>
      </p:sp>
    </p:spTree>
    <p:extLst>
      <p:ext uri="{BB962C8B-B14F-4D97-AF65-F5344CB8AC3E}">
        <p14:creationId xmlns:p14="http://schemas.microsoft.com/office/powerpoint/2010/main" val="247987470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1" descr="Screenshot 2025-04-01 at 10-36-13 Antarctica’s Thwaites Glacier ice shelf could collapse in 5 years Science Ne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772" y="0"/>
            <a:ext cx="5688457" cy="5143500"/>
          </a:xfrm>
          <a:prstGeom prst="rect">
            <a:avLst/>
          </a:prstGeom>
        </p:spPr>
      </p:pic>
    </p:spTree>
    <p:extLst>
      <p:ext uri="{BB962C8B-B14F-4D97-AF65-F5344CB8AC3E}">
        <p14:creationId xmlns:p14="http://schemas.microsoft.com/office/powerpoint/2010/main" val="36478185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5" name="Picture 4" descr="UMISM_406b_bed-ice_anim1_200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91546" cy="5143500"/>
          </a:xfrm>
          <a:prstGeom prst="rect">
            <a:avLst/>
          </a:prstGeom>
        </p:spPr>
      </p:pic>
    </p:spTree>
    <p:extLst>
      <p:ext uri="{BB962C8B-B14F-4D97-AF65-F5344CB8AC3E}">
        <p14:creationId xmlns:p14="http://schemas.microsoft.com/office/powerpoint/2010/main" val="23613290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2" descr="NA_vegetation-relief_map2_flat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368076" y="-1"/>
            <a:ext cx="4407849" cy="5148008"/>
          </a:xfrm>
          <a:prstGeom prst="rect">
            <a:avLst/>
          </a:prstGeom>
          <a:ln w="6350">
            <a:noFill/>
            <a:miter lim="800000"/>
            <a:headEnd/>
            <a:tailEnd/>
          </a:ln>
        </p:spPr>
      </p:pic>
      <p:sp>
        <p:nvSpPr>
          <p:cNvPr id="3" name="Text Box 3"/>
          <p:cNvSpPr txBox="1">
            <a:spLocks noChangeArrowheads="1"/>
          </p:cNvSpPr>
          <p:nvPr/>
        </p:nvSpPr>
        <p:spPr bwMode="auto">
          <a:xfrm>
            <a:off x="6858000" y="4781550"/>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dirty="0">
                <a:solidFill>
                  <a:schemeClr val="bg1">
                    <a:lumMod val="75000"/>
                  </a:schemeClr>
                </a:solidFill>
                <a:latin typeface="Times New Roman" charset="0"/>
              </a:rPr>
              <a:t>Hammond World Atlas (2002)</a:t>
            </a:r>
          </a:p>
        </p:txBody>
      </p:sp>
    </p:spTree>
    <p:extLst>
      <p:ext uri="{BB962C8B-B14F-4D97-AF65-F5344CB8AC3E}">
        <p14:creationId xmlns:p14="http://schemas.microsoft.com/office/powerpoint/2010/main" val="24798747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0" descr="globe1_lr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5715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1"/>
          <p:cNvSpPr txBox="1">
            <a:spLocks noChangeArrowheads="1"/>
          </p:cNvSpPr>
          <p:nvPr/>
        </p:nvSpPr>
        <p:spPr bwMode="auto">
          <a:xfrm>
            <a:off x="6248400" y="4119086"/>
            <a:ext cx="2133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smtClean="0">
                <a:solidFill>
                  <a:schemeClr val="bg1">
                    <a:lumMod val="75000"/>
                  </a:schemeClr>
                </a:solidFill>
                <a:latin typeface="Arial"/>
              </a:rPr>
              <a:t>May</a:t>
            </a:r>
            <a:r>
              <a:rPr lang="en-US" sz="1200" dirty="0">
                <a:solidFill>
                  <a:schemeClr val="bg1">
                    <a:lumMod val="75000"/>
                  </a:schemeClr>
                </a:solidFill>
                <a:latin typeface="Arial"/>
              </a:rPr>
              <a:t>, 2004</a:t>
            </a:r>
            <a:br>
              <a:rPr lang="en-US" sz="1200" dirty="0">
                <a:solidFill>
                  <a:schemeClr val="bg1">
                    <a:lumMod val="75000"/>
                  </a:schemeClr>
                </a:solidFill>
                <a:latin typeface="Arial"/>
              </a:rPr>
            </a:br>
            <a:r>
              <a:rPr lang="en-US" sz="1200" dirty="0">
                <a:solidFill>
                  <a:schemeClr val="bg1">
                    <a:lumMod val="75000"/>
                  </a:schemeClr>
                </a:solidFill>
                <a:latin typeface="Arial"/>
              </a:rPr>
              <a:t>NASA World </a:t>
            </a:r>
            <a:r>
              <a:rPr lang="en-US" sz="1200" dirty="0" smtClean="0">
                <a:solidFill>
                  <a:schemeClr val="bg1">
                    <a:lumMod val="75000"/>
                  </a:schemeClr>
                </a:solidFill>
                <a:latin typeface="Arial"/>
              </a:rPr>
              <a:t>Wind</a:t>
            </a:r>
          </a:p>
          <a:p>
            <a:pPr algn="ctr" eaLnBrk="1" hangingPunct="1">
              <a:spcBef>
                <a:spcPct val="50000"/>
              </a:spcBef>
            </a:pPr>
            <a:r>
              <a:rPr lang="en-US" sz="1200" dirty="0" smtClean="0">
                <a:solidFill>
                  <a:schemeClr val="bg1">
                    <a:lumMod val="75000"/>
                  </a:schemeClr>
                </a:solidFill>
                <a:latin typeface="Arial"/>
              </a:rPr>
              <a:t>Composite Satellite Imagery</a:t>
            </a:r>
            <a:endParaRPr lang="en-US" sz="1200" dirty="0">
              <a:solidFill>
                <a:schemeClr val="bg1">
                  <a:lumMod val="75000"/>
                </a:schemeClr>
              </a:solidFill>
              <a:latin typeface="Arial"/>
            </a:endParaRPr>
          </a:p>
        </p:txBody>
      </p:sp>
    </p:spTree>
    <p:extLst>
      <p:ext uri="{BB962C8B-B14F-4D97-AF65-F5344CB8AC3E}">
        <p14:creationId xmlns:p14="http://schemas.microsoft.com/office/powerpoint/2010/main" val="25916319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descr="Maine_surficial_ma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219200" y="57150"/>
            <a:ext cx="3452636" cy="500516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 name="Picture 7" descr="Maine_surficial_map_ke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562600" y="1876425"/>
            <a:ext cx="2588450" cy="32099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 name="Line 17"/>
          <p:cNvSpPr>
            <a:spLocks noChangeShapeType="1"/>
          </p:cNvSpPr>
          <p:nvPr/>
        </p:nvSpPr>
        <p:spPr bwMode="auto">
          <a:xfrm>
            <a:off x="2514600" y="4857750"/>
            <a:ext cx="1371600" cy="0"/>
          </a:xfrm>
          <a:prstGeom prst="line">
            <a:avLst/>
          </a:prstGeom>
          <a:noFill/>
          <a:ln w="25400">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 name="Text Box 18"/>
          <p:cNvSpPr txBox="1">
            <a:spLocks noChangeArrowheads="1"/>
          </p:cNvSpPr>
          <p:nvPr/>
        </p:nvSpPr>
        <p:spPr bwMode="auto">
          <a:xfrm>
            <a:off x="2743200" y="4476750"/>
            <a:ext cx="91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b="1" dirty="0">
                <a:latin typeface="Times New Roman" charset="0"/>
              </a:rPr>
              <a:t>100 km</a:t>
            </a:r>
          </a:p>
        </p:txBody>
      </p:sp>
      <p:sp>
        <p:nvSpPr>
          <p:cNvPr id="6" name="Text Box 19"/>
          <p:cNvSpPr txBox="1">
            <a:spLocks noChangeArrowheads="1"/>
          </p:cNvSpPr>
          <p:nvPr/>
        </p:nvSpPr>
        <p:spPr bwMode="auto">
          <a:xfrm>
            <a:off x="381000" y="209550"/>
            <a:ext cx="1905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dirty="0">
                <a:latin typeface="Times New Roman" charset="0"/>
              </a:rPr>
              <a:t>Deglaciation</a:t>
            </a:r>
            <a:br>
              <a:rPr lang="en-US" sz="1600" dirty="0">
                <a:latin typeface="Times New Roman" charset="0"/>
              </a:rPr>
            </a:br>
            <a:r>
              <a:rPr lang="en-US" sz="1600" dirty="0">
                <a:latin typeface="Times New Roman" charset="0"/>
              </a:rPr>
              <a:t>~14.5 to 10 </a:t>
            </a:r>
            <a:r>
              <a:rPr lang="en-US" sz="1600" dirty="0" err="1">
                <a:latin typeface="Times New Roman" charset="0"/>
              </a:rPr>
              <a:t>kyrs</a:t>
            </a:r>
            <a:r>
              <a:rPr lang="en-US" sz="1600" dirty="0">
                <a:latin typeface="Times New Roman" charset="0"/>
              </a:rPr>
              <a:t> BP</a:t>
            </a:r>
            <a:br>
              <a:rPr lang="en-US" sz="1600" dirty="0">
                <a:latin typeface="Times New Roman" charset="0"/>
              </a:rPr>
            </a:br>
            <a:r>
              <a:rPr lang="en-US" sz="1600" dirty="0">
                <a:latin typeface="Times New Roman" charset="0"/>
              </a:rPr>
              <a:t>south to north</a:t>
            </a:r>
          </a:p>
        </p:txBody>
      </p:sp>
      <p:sp>
        <p:nvSpPr>
          <p:cNvPr id="7" name="Rectangle 8"/>
          <p:cNvSpPr txBox="1">
            <a:spLocks noChangeArrowheads="1"/>
          </p:cNvSpPr>
          <p:nvPr/>
        </p:nvSpPr>
        <p:spPr>
          <a:xfrm>
            <a:off x="4953000" y="57150"/>
            <a:ext cx="3810000" cy="1143000"/>
          </a:xfrm>
          <a:prstGeom prst="rect">
            <a:avLst/>
          </a:prstGeom>
        </p:spPr>
        <p:txBody>
          <a:bodyPr/>
          <a:lstStyle>
            <a:lvl1pPr algn="ctr" defTabSz="457200" rtl="0" eaLnBrk="1" latinLnBrk="0" hangingPunct="1">
              <a:spcBef>
                <a:spcPct val="0"/>
              </a:spcBef>
              <a:buNone/>
              <a:defRPr sz="4400" kern="1200">
                <a:solidFill>
                  <a:srgbClr val="FFFFFF"/>
                </a:solidFill>
                <a:latin typeface="Arial"/>
                <a:ea typeface="+mj-ea"/>
                <a:cs typeface="+mj-cs"/>
              </a:defRPr>
            </a:lvl1pPr>
          </a:lstStyle>
          <a:p>
            <a:r>
              <a:rPr lang="en-US" sz="3200" b="1" dirty="0" smtClean="0">
                <a:solidFill>
                  <a:schemeClr val="tx1"/>
                </a:solidFill>
                <a:effectLst>
                  <a:outerShdw blurRad="38100" dist="38100" dir="2700000" algn="tl">
                    <a:srgbClr val="DDDDDD"/>
                  </a:outerShdw>
                </a:effectLst>
                <a:latin typeface="Times New Roman" charset="0"/>
              </a:rPr>
              <a:t>Maine Surficial</a:t>
            </a:r>
            <a:br>
              <a:rPr lang="en-US" sz="3200" b="1" dirty="0" smtClean="0">
                <a:solidFill>
                  <a:schemeClr val="tx1"/>
                </a:solidFill>
                <a:effectLst>
                  <a:outerShdw blurRad="38100" dist="38100" dir="2700000" algn="tl">
                    <a:srgbClr val="DDDDDD"/>
                  </a:outerShdw>
                </a:effectLst>
                <a:latin typeface="Times New Roman" charset="0"/>
              </a:rPr>
            </a:br>
            <a:r>
              <a:rPr lang="en-US" sz="3200" b="1" dirty="0" smtClean="0">
                <a:solidFill>
                  <a:schemeClr val="tx1"/>
                </a:solidFill>
                <a:effectLst>
                  <a:outerShdw blurRad="38100" dist="38100" dir="2700000" algn="tl">
                    <a:srgbClr val="DDDDDD"/>
                  </a:outerShdw>
                </a:effectLst>
                <a:latin typeface="Times New Roman" charset="0"/>
              </a:rPr>
              <a:t>Geologic Map</a:t>
            </a:r>
            <a:endParaRPr lang="en-US" sz="3200" b="1" dirty="0">
              <a:solidFill>
                <a:schemeClr val="tx1"/>
              </a:solidFill>
              <a:effectLst>
                <a:outerShdw blurRad="38100" dist="38100" dir="2700000" algn="tl">
                  <a:srgbClr val="DDDDDD"/>
                </a:outerShdw>
              </a:effectLst>
              <a:latin typeface="Times New Roman" charset="0"/>
            </a:endParaRPr>
          </a:p>
        </p:txBody>
      </p:sp>
      <p:sp>
        <p:nvSpPr>
          <p:cNvPr id="8" name="Text Box 16"/>
          <p:cNvSpPr txBox="1">
            <a:spLocks noChangeArrowheads="1"/>
          </p:cNvSpPr>
          <p:nvPr/>
        </p:nvSpPr>
        <p:spPr bwMode="auto">
          <a:xfrm>
            <a:off x="5105400" y="1200150"/>
            <a:ext cx="3505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dirty="0">
                <a:latin typeface="Times New Roman" charset="0"/>
              </a:rPr>
              <a:t>Department of Conservation</a:t>
            </a:r>
            <a:br>
              <a:rPr lang="en-US" dirty="0">
                <a:latin typeface="Times New Roman" charset="0"/>
              </a:rPr>
            </a:br>
            <a:r>
              <a:rPr lang="en-US" dirty="0">
                <a:latin typeface="Times New Roman" charset="0"/>
              </a:rPr>
              <a:t>Maine Geological Survey</a:t>
            </a:r>
          </a:p>
        </p:txBody>
      </p:sp>
    </p:spTree>
    <p:extLst>
      <p:ext uri="{BB962C8B-B14F-4D97-AF65-F5344CB8AC3E}">
        <p14:creationId xmlns:p14="http://schemas.microsoft.com/office/powerpoint/2010/main" val="16862109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me_landscap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5289" y="0"/>
            <a:ext cx="4928511" cy="5143500"/>
          </a:xfrm>
          <a:prstGeom prst="rect">
            <a:avLst/>
          </a:prstGeom>
        </p:spPr>
      </p:pic>
      <p:sp>
        <p:nvSpPr>
          <p:cNvPr id="10" name="Title 1"/>
          <p:cNvSpPr txBox="1">
            <a:spLocks/>
          </p:cNvSpPr>
          <p:nvPr/>
        </p:nvSpPr>
        <p:spPr>
          <a:xfrm>
            <a:off x="3477109" y="1428750"/>
            <a:ext cx="838200" cy="457200"/>
          </a:xfrm>
          <a:prstGeom prst="rect">
            <a:avLst/>
          </a:prstGeom>
        </p:spPr>
        <p:txBody>
          <a:bodyPr anchor="ctr" anchorCtr="0"/>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342900"/>
            <a:r>
              <a:rPr lang="en-US" sz="1600" dirty="0" smtClean="0">
                <a:solidFill>
                  <a:schemeClr val="bg1"/>
                </a:solidFill>
                <a:latin typeface="Arial" panose="020B0604020202020204" pitchFamily="34" charset="0"/>
                <a:cs typeface="Arial" panose="020B0604020202020204" pitchFamily="34" charset="0"/>
              </a:rPr>
              <a:t>16,500</a:t>
            </a:r>
            <a:endParaRPr lang="en-US" sz="1600" dirty="0">
              <a:solidFill>
                <a:schemeClr val="bg1"/>
              </a:solidFill>
              <a:latin typeface="Arial"/>
              <a:ea typeface="ＭＳ Ｐゴシック" charset="0"/>
              <a:cs typeface="Arial"/>
            </a:endParaRPr>
          </a:p>
        </p:txBody>
      </p:sp>
      <p:sp>
        <p:nvSpPr>
          <p:cNvPr id="11" name="Title 1"/>
          <p:cNvSpPr txBox="1">
            <a:spLocks/>
          </p:cNvSpPr>
          <p:nvPr/>
        </p:nvSpPr>
        <p:spPr>
          <a:xfrm>
            <a:off x="3477109" y="3333750"/>
            <a:ext cx="838200" cy="457200"/>
          </a:xfrm>
          <a:prstGeom prst="rect">
            <a:avLst/>
          </a:prstGeom>
        </p:spPr>
        <p:txBody>
          <a:bodyPr anchor="ctr" anchorCtr="0"/>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342900"/>
            <a:r>
              <a:rPr lang="en-US" sz="1600" dirty="0" smtClean="0">
                <a:solidFill>
                  <a:schemeClr val="bg1"/>
                </a:solidFill>
                <a:latin typeface="Arial" panose="020B0604020202020204" pitchFamily="34" charset="0"/>
                <a:cs typeface="Arial" panose="020B0604020202020204" pitchFamily="34" charset="0"/>
              </a:rPr>
              <a:t>13,000</a:t>
            </a:r>
            <a:endParaRPr lang="en-US" sz="1600" dirty="0">
              <a:solidFill>
                <a:schemeClr val="bg1"/>
              </a:solidFill>
              <a:latin typeface="Arial"/>
              <a:ea typeface="ＭＳ Ｐゴシック" charset="0"/>
              <a:cs typeface="Arial"/>
            </a:endParaRPr>
          </a:p>
        </p:txBody>
      </p:sp>
      <p:sp>
        <p:nvSpPr>
          <p:cNvPr id="12" name="Title 1"/>
          <p:cNvSpPr txBox="1">
            <a:spLocks/>
          </p:cNvSpPr>
          <p:nvPr/>
        </p:nvSpPr>
        <p:spPr>
          <a:xfrm>
            <a:off x="5077309" y="3333750"/>
            <a:ext cx="838200" cy="457200"/>
          </a:xfrm>
          <a:prstGeom prst="rect">
            <a:avLst/>
          </a:prstGeom>
        </p:spPr>
        <p:txBody>
          <a:bodyPr anchor="ctr" anchorCtr="0"/>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342900"/>
            <a:r>
              <a:rPr lang="en-US" sz="1600" dirty="0" smtClean="0">
                <a:solidFill>
                  <a:schemeClr val="bg1"/>
                </a:solidFill>
                <a:latin typeface="Arial" panose="020B0604020202020204" pitchFamily="34" charset="0"/>
                <a:cs typeface="Arial" panose="020B0604020202020204" pitchFamily="34" charset="0"/>
              </a:rPr>
              <a:t>11,500</a:t>
            </a:r>
            <a:endParaRPr lang="en-US" sz="1600" dirty="0">
              <a:solidFill>
                <a:schemeClr val="bg1"/>
              </a:solidFill>
              <a:latin typeface="Arial"/>
              <a:ea typeface="ＭＳ Ｐゴシック" charset="0"/>
              <a:cs typeface="Arial"/>
            </a:endParaRPr>
          </a:p>
        </p:txBody>
      </p:sp>
      <p:sp>
        <p:nvSpPr>
          <p:cNvPr id="13" name="Title 1"/>
          <p:cNvSpPr txBox="1">
            <a:spLocks/>
          </p:cNvSpPr>
          <p:nvPr/>
        </p:nvSpPr>
        <p:spPr>
          <a:xfrm>
            <a:off x="6677509" y="3333750"/>
            <a:ext cx="838200" cy="457200"/>
          </a:xfrm>
          <a:prstGeom prst="rect">
            <a:avLst/>
          </a:prstGeom>
        </p:spPr>
        <p:txBody>
          <a:bodyPr anchor="ctr" anchorCtr="0"/>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342900"/>
            <a:r>
              <a:rPr lang="en-US" sz="1600" dirty="0" smtClean="0">
                <a:solidFill>
                  <a:schemeClr val="bg1"/>
                </a:solidFill>
                <a:latin typeface="Arial" panose="020B0604020202020204" pitchFamily="34" charset="0"/>
                <a:cs typeface="Arial" panose="020B0604020202020204" pitchFamily="34" charset="0"/>
              </a:rPr>
              <a:t>10,000</a:t>
            </a:r>
            <a:endParaRPr lang="en-US" sz="1600" dirty="0">
              <a:solidFill>
                <a:schemeClr val="bg1"/>
              </a:solidFill>
              <a:latin typeface="Arial"/>
              <a:ea typeface="ＭＳ Ｐゴシック" charset="0"/>
              <a:cs typeface="Arial"/>
            </a:endParaRPr>
          </a:p>
        </p:txBody>
      </p:sp>
      <p:sp>
        <p:nvSpPr>
          <p:cNvPr id="14" name="Title 1"/>
          <p:cNvSpPr txBox="1">
            <a:spLocks/>
          </p:cNvSpPr>
          <p:nvPr/>
        </p:nvSpPr>
        <p:spPr>
          <a:xfrm>
            <a:off x="5077309" y="1428750"/>
            <a:ext cx="838200" cy="457200"/>
          </a:xfrm>
          <a:prstGeom prst="rect">
            <a:avLst/>
          </a:prstGeom>
        </p:spPr>
        <p:txBody>
          <a:bodyPr anchor="ctr" anchorCtr="0"/>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342900"/>
            <a:r>
              <a:rPr lang="en-US" sz="1600" dirty="0" smtClean="0">
                <a:solidFill>
                  <a:schemeClr val="bg1"/>
                </a:solidFill>
                <a:latin typeface="Arial" panose="020B0604020202020204" pitchFamily="34" charset="0"/>
                <a:cs typeface="Arial" panose="020B0604020202020204" pitchFamily="34" charset="0"/>
              </a:rPr>
              <a:t>15,500</a:t>
            </a:r>
            <a:endParaRPr lang="en-US" sz="1600" dirty="0">
              <a:solidFill>
                <a:schemeClr val="bg1"/>
              </a:solidFill>
              <a:latin typeface="Arial"/>
              <a:ea typeface="ＭＳ Ｐゴシック" charset="0"/>
              <a:cs typeface="Arial"/>
            </a:endParaRPr>
          </a:p>
        </p:txBody>
      </p:sp>
      <p:sp>
        <p:nvSpPr>
          <p:cNvPr id="15" name="Title 1"/>
          <p:cNvSpPr txBox="1">
            <a:spLocks/>
          </p:cNvSpPr>
          <p:nvPr/>
        </p:nvSpPr>
        <p:spPr>
          <a:xfrm>
            <a:off x="6677509" y="1428750"/>
            <a:ext cx="838200" cy="457200"/>
          </a:xfrm>
          <a:prstGeom prst="rect">
            <a:avLst/>
          </a:prstGeom>
        </p:spPr>
        <p:txBody>
          <a:bodyPr anchor="ctr" anchorCtr="0"/>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342900"/>
            <a:r>
              <a:rPr lang="en-US" sz="1600" dirty="0" smtClean="0">
                <a:solidFill>
                  <a:schemeClr val="bg1"/>
                </a:solidFill>
                <a:latin typeface="Arial" panose="020B0604020202020204" pitchFamily="34" charset="0"/>
                <a:cs typeface="Arial" panose="020B0604020202020204" pitchFamily="34" charset="0"/>
              </a:rPr>
              <a:t>14,000</a:t>
            </a:r>
            <a:endParaRPr lang="en-US" sz="1600" dirty="0">
              <a:solidFill>
                <a:schemeClr val="bg1"/>
              </a:solidFill>
              <a:latin typeface="Arial"/>
              <a:ea typeface="ＭＳ Ｐゴシック" charset="0"/>
              <a:cs typeface="Arial"/>
            </a:endParaRPr>
          </a:p>
        </p:txBody>
      </p:sp>
      <p:pic>
        <p:nvPicPr>
          <p:cNvPr id="16" name="Picture 15" descr="our_ma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09" y="666750"/>
            <a:ext cx="2165791" cy="2514600"/>
          </a:xfrm>
          <a:prstGeom prst="rect">
            <a:avLst/>
          </a:prstGeom>
          <a:ln w="12700">
            <a:solidFill>
              <a:schemeClr val="tx1">
                <a:lumMod val="65000"/>
                <a:lumOff val="35000"/>
              </a:schemeClr>
            </a:solidFill>
          </a:ln>
        </p:spPr>
      </p:pic>
    </p:spTree>
    <p:extLst>
      <p:ext uri="{BB962C8B-B14F-4D97-AF65-F5344CB8AC3E}">
        <p14:creationId xmlns:p14="http://schemas.microsoft.com/office/powerpoint/2010/main" val="14284858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896BE7D2-E247-0A49-B13B-9E0F5914157C}"/>
              </a:ext>
            </a:extLst>
          </p:cNvPr>
          <p:cNvSpPr txBox="1">
            <a:spLocks/>
          </p:cNvSpPr>
          <p:nvPr/>
        </p:nvSpPr>
        <p:spPr>
          <a:xfrm>
            <a:off x="381001" y="1504950"/>
            <a:ext cx="4876799" cy="3200400"/>
          </a:xfrm>
          <a:prstGeom prst="rect">
            <a:avLst/>
          </a:prstGeom>
        </p:spPr>
        <p:txBody>
          <a:bodyPr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400"/>
              </a:spcBef>
            </a:pPr>
            <a:r>
              <a:rPr lang="en-US" sz="2400" dirty="0" smtClean="0">
                <a:solidFill>
                  <a:schemeClr val="tx2">
                    <a:lumMod val="20000"/>
                    <a:lumOff val="80000"/>
                  </a:schemeClr>
                </a:solidFill>
                <a:latin typeface="Arial"/>
                <a:cs typeface="Arial"/>
              </a:rPr>
              <a:t>Introduction</a:t>
            </a:r>
          </a:p>
          <a:p>
            <a:pPr>
              <a:lnSpc>
                <a:spcPct val="100000"/>
              </a:lnSpc>
              <a:spcBef>
                <a:spcPts val="1400"/>
              </a:spcBef>
            </a:pPr>
            <a:r>
              <a:rPr lang="en-US" sz="2400" dirty="0" smtClean="0">
                <a:solidFill>
                  <a:schemeClr val="tx2">
                    <a:lumMod val="20000"/>
                    <a:lumOff val="80000"/>
                  </a:schemeClr>
                </a:solidFill>
                <a:latin typeface="Arial"/>
                <a:cs typeface="Arial"/>
              </a:rPr>
              <a:t>Pleistocene Ice Ages</a:t>
            </a:r>
            <a:endParaRPr lang="en-US" sz="2400" dirty="0">
              <a:solidFill>
                <a:schemeClr val="tx2">
                  <a:lumMod val="20000"/>
                  <a:lumOff val="80000"/>
                </a:schemeClr>
              </a:solidFill>
              <a:latin typeface="Arial"/>
              <a:cs typeface="Arial"/>
            </a:endParaRPr>
          </a:p>
          <a:p>
            <a:pPr>
              <a:lnSpc>
                <a:spcPct val="100000"/>
              </a:lnSpc>
              <a:spcBef>
                <a:spcPts val="1400"/>
              </a:spcBef>
            </a:pPr>
            <a:r>
              <a:rPr lang="en-US" sz="2400" dirty="0" smtClean="0">
                <a:solidFill>
                  <a:schemeClr val="tx2">
                    <a:lumMod val="20000"/>
                    <a:lumOff val="80000"/>
                  </a:schemeClr>
                </a:solidFill>
                <a:latin typeface="Arial"/>
                <a:cs typeface="Arial"/>
              </a:rPr>
              <a:t>The Laurentide Ice Sheet</a:t>
            </a:r>
          </a:p>
          <a:p>
            <a:pPr>
              <a:lnSpc>
                <a:spcPct val="100000"/>
              </a:lnSpc>
              <a:spcBef>
                <a:spcPts val="1400"/>
              </a:spcBef>
            </a:pPr>
            <a:r>
              <a:rPr lang="en-US" sz="2400" dirty="0" smtClean="0">
                <a:solidFill>
                  <a:schemeClr val="tx2">
                    <a:lumMod val="20000"/>
                    <a:lumOff val="80000"/>
                  </a:schemeClr>
                </a:solidFill>
                <a:latin typeface="Arial"/>
                <a:cs typeface="Arial"/>
              </a:rPr>
              <a:t>Exploring Maine’s Glacial </a:t>
            </a:r>
            <a:r>
              <a:rPr lang="en-US" sz="2400" dirty="0" smtClean="0">
                <a:solidFill>
                  <a:schemeClr val="tx2">
                    <a:lumMod val="20000"/>
                    <a:lumOff val="80000"/>
                  </a:schemeClr>
                </a:solidFill>
                <a:latin typeface="Arial"/>
                <a:cs typeface="Arial"/>
              </a:rPr>
              <a:t>Landscape</a:t>
            </a:r>
            <a:endParaRPr lang="en-US" sz="2400" dirty="0" smtClean="0">
              <a:solidFill>
                <a:schemeClr val="tx2">
                  <a:lumMod val="20000"/>
                  <a:lumOff val="80000"/>
                </a:schemeClr>
              </a:solidFill>
              <a:latin typeface="Arial"/>
              <a:cs typeface="Arial"/>
            </a:endParaRPr>
          </a:p>
        </p:txBody>
      </p:sp>
      <p:sp>
        <p:nvSpPr>
          <p:cNvPr id="7" name="Title 2">
            <a:extLst>
              <a:ext uri="{FF2B5EF4-FFF2-40B4-BE49-F238E27FC236}">
                <a16:creationId xmlns="" xmlns:a16="http://schemas.microsoft.com/office/drawing/2014/main" id="{DD6F6695-CF2A-C5FA-7DCF-AA8F37722654}"/>
              </a:ext>
            </a:extLst>
          </p:cNvPr>
          <p:cNvSpPr txBox="1">
            <a:spLocks/>
          </p:cNvSpPr>
          <p:nvPr/>
        </p:nvSpPr>
        <p:spPr>
          <a:xfrm>
            <a:off x="76200" y="301625"/>
            <a:ext cx="5181600" cy="10509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FFFFFF"/>
                </a:solidFill>
                <a:latin typeface="Arial"/>
                <a:ea typeface="+mj-ea"/>
                <a:cs typeface="+mj-cs"/>
              </a:defRPr>
            </a:lvl1pPr>
          </a:lstStyle>
          <a:p>
            <a:r>
              <a:rPr lang="en-US" sz="3800" b="1" dirty="0" smtClean="0"/>
              <a:t>Presentation Outline</a:t>
            </a:r>
            <a:endParaRPr lang="en-US" sz="3800" b="1" dirty="0"/>
          </a:p>
        </p:txBody>
      </p:sp>
      <p:pic>
        <p:nvPicPr>
          <p:cNvPr id="5" name="Picture 4">
            <a:extLst>
              <a:ext uri="{FF2B5EF4-FFF2-40B4-BE49-F238E27FC236}">
                <a16:creationId xmlns="" xmlns:a16="http://schemas.microsoft.com/office/drawing/2014/main" id="{8D5903D0-E8EF-C040-87B2-EB040FCFCEA6}"/>
              </a:ext>
            </a:extLst>
          </p:cNvPr>
          <p:cNvPicPr>
            <a:picLocks noChangeAspect="1"/>
          </p:cNvPicPr>
          <p:nvPr/>
        </p:nvPicPr>
        <p:blipFill>
          <a:blip r:embed="rId2"/>
          <a:stretch>
            <a:fillRect/>
          </a:stretch>
        </p:blipFill>
        <p:spPr>
          <a:xfrm>
            <a:off x="5334000" y="-325"/>
            <a:ext cx="3390470" cy="5143825"/>
          </a:xfrm>
          <a:prstGeom prst="rect">
            <a:avLst/>
          </a:prstGeom>
          <a:ln>
            <a:noFill/>
          </a:ln>
        </p:spPr>
      </p:pic>
    </p:spTree>
    <p:extLst>
      <p:ext uri="{BB962C8B-B14F-4D97-AF65-F5344CB8AC3E}">
        <p14:creationId xmlns:p14="http://schemas.microsoft.com/office/powerpoint/2010/main" val="230461149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4" descr="GD_Ant_0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2346" y="1"/>
            <a:ext cx="7899308" cy="51435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 name="Text Box 8"/>
          <p:cNvSpPr txBox="1">
            <a:spLocks noChangeArrowheads="1"/>
          </p:cNvSpPr>
          <p:nvPr/>
        </p:nvSpPr>
        <p:spPr bwMode="auto">
          <a:xfrm>
            <a:off x="7086600" y="4781550"/>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000" dirty="0">
                <a:solidFill>
                  <a:srgbClr val="FFFFFF"/>
                </a:solidFill>
                <a:latin typeface="Times New Roman" charset="0"/>
              </a:rPr>
              <a:t>Photo by G. Denton</a:t>
            </a:r>
          </a:p>
        </p:txBody>
      </p:sp>
    </p:spTree>
    <p:extLst>
      <p:ext uri="{BB962C8B-B14F-4D97-AF65-F5344CB8AC3E}">
        <p14:creationId xmlns:p14="http://schemas.microsoft.com/office/powerpoint/2010/main" val="168621091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13" descr="aerial_scou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200" y="57150"/>
            <a:ext cx="5638800" cy="3773083"/>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 name="Text Box 7"/>
          <p:cNvSpPr txBox="1">
            <a:spLocks noChangeArrowheads="1"/>
          </p:cNvSpPr>
          <p:nvPr/>
        </p:nvSpPr>
        <p:spPr bwMode="auto">
          <a:xfrm>
            <a:off x="76200" y="386715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solidFill>
                  <a:schemeClr val="bg1"/>
                </a:solidFill>
                <a:latin typeface="Times New Roman" charset="0"/>
              </a:rPr>
              <a:t>East Greenland aerial scour</a:t>
            </a:r>
          </a:p>
        </p:txBody>
      </p:sp>
      <p:sp>
        <p:nvSpPr>
          <p:cNvPr id="4" name="Text Box 5"/>
          <p:cNvSpPr txBox="1">
            <a:spLocks noChangeArrowheads="1"/>
          </p:cNvSpPr>
          <p:nvPr/>
        </p:nvSpPr>
        <p:spPr bwMode="auto">
          <a:xfrm>
            <a:off x="5791200" y="133350"/>
            <a:ext cx="3276600" cy="39687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b="1" dirty="0">
                <a:solidFill>
                  <a:srgbClr val="000066"/>
                </a:solidFill>
                <a:latin typeface="Times New Roman" charset="0"/>
              </a:rPr>
              <a:t>Aerial scour/lake landscape</a:t>
            </a:r>
          </a:p>
        </p:txBody>
      </p:sp>
      <p:pic>
        <p:nvPicPr>
          <p:cNvPr id="5" name="Picture 4" descr="scou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017688"/>
            <a:ext cx="3276600" cy="3068662"/>
          </a:xfrm>
          <a:prstGeom prst="rect">
            <a:avLst/>
          </a:prstGeom>
          <a:ln>
            <a:solidFill>
              <a:schemeClr val="bg1">
                <a:lumMod val="75000"/>
              </a:schemeClr>
            </a:solidFill>
          </a:ln>
        </p:spPr>
      </p:pic>
      <p:sp>
        <p:nvSpPr>
          <p:cNvPr id="6" name="Text Box 7"/>
          <p:cNvSpPr txBox="1">
            <a:spLocks noChangeArrowheads="1"/>
          </p:cNvSpPr>
          <p:nvPr/>
        </p:nvSpPr>
        <p:spPr bwMode="auto">
          <a:xfrm>
            <a:off x="2743200" y="4705350"/>
            <a:ext cx="2971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b="1" dirty="0" smtClean="0">
                <a:solidFill>
                  <a:schemeClr val="bg1"/>
                </a:solidFill>
                <a:latin typeface="Times New Roman" charset="0"/>
              </a:rPr>
              <a:t>Downeast Maine aerial scour</a:t>
            </a:r>
            <a:endParaRPr lang="en-US" b="1" dirty="0">
              <a:solidFill>
                <a:schemeClr val="bg1"/>
              </a:solidFill>
              <a:latin typeface="Times New Roman" charset="0"/>
            </a:endParaRPr>
          </a:p>
        </p:txBody>
      </p:sp>
    </p:spTree>
    <p:extLst>
      <p:ext uri="{BB962C8B-B14F-4D97-AF65-F5344CB8AC3E}">
        <p14:creationId xmlns:p14="http://schemas.microsoft.com/office/powerpoint/2010/main" val="17785253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12" descr="MDI_deglac_291"/>
          <p:cNvPicPr>
            <a:picLocks noChangeAspect="1" noChangeArrowheads="1"/>
          </p:cNvPicPr>
          <p:nvPr/>
        </p:nvPicPr>
        <p:blipFill>
          <a:blip r:embed="rId2">
            <a:extLst>
              <a:ext uri="{28A0092B-C50C-407E-A947-70E740481C1C}">
                <a14:useLocalDpi xmlns:a14="http://schemas.microsoft.com/office/drawing/2010/main" val="0"/>
              </a:ext>
            </a:extLst>
          </a:blip>
          <a:srcRect t="4402"/>
          <a:stretch>
            <a:fillRect/>
          </a:stretch>
        </p:blipFill>
        <p:spPr bwMode="auto">
          <a:xfrm>
            <a:off x="5841416" y="2453274"/>
            <a:ext cx="3226384" cy="263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3" descr="MDI_deglac_45"/>
          <p:cNvPicPr>
            <a:picLocks noChangeAspect="1" noChangeArrowheads="1"/>
          </p:cNvPicPr>
          <p:nvPr/>
        </p:nvPicPr>
        <p:blipFill>
          <a:blip r:embed="rId3">
            <a:extLst>
              <a:ext uri="{28A0092B-C50C-407E-A947-70E740481C1C}">
                <a14:useLocalDpi xmlns:a14="http://schemas.microsoft.com/office/drawing/2010/main" val="0"/>
              </a:ext>
            </a:extLst>
          </a:blip>
          <a:srcRect t="3593"/>
          <a:stretch>
            <a:fillRect/>
          </a:stretch>
        </p:blipFill>
        <p:spPr bwMode="auto">
          <a:xfrm>
            <a:off x="2590800" y="2453274"/>
            <a:ext cx="3200400" cy="26330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MDI_deglac_17"/>
          <p:cNvPicPr>
            <a:picLocks noChangeAspect="1" noChangeArrowheads="1"/>
          </p:cNvPicPr>
          <p:nvPr/>
        </p:nvPicPr>
        <p:blipFill>
          <a:blip r:embed="rId4">
            <a:extLst>
              <a:ext uri="{28A0092B-C50C-407E-A947-70E740481C1C}">
                <a14:useLocalDpi xmlns:a14="http://schemas.microsoft.com/office/drawing/2010/main" val="0"/>
              </a:ext>
            </a:extLst>
          </a:blip>
          <a:srcRect t="4102"/>
          <a:stretch>
            <a:fillRect/>
          </a:stretch>
        </p:blipFill>
        <p:spPr bwMode="auto">
          <a:xfrm>
            <a:off x="76200" y="57149"/>
            <a:ext cx="3200400" cy="26200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Maine_rsealev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1416" y="1"/>
            <a:ext cx="3226384" cy="2422844"/>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0"/>
          <p:cNvSpPr txBox="1">
            <a:spLocks noChangeArrowheads="1"/>
          </p:cNvSpPr>
          <p:nvPr/>
        </p:nvSpPr>
        <p:spPr bwMode="auto">
          <a:xfrm>
            <a:off x="228600" y="133350"/>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b="1" dirty="0">
                <a:solidFill>
                  <a:srgbClr val="000000"/>
                </a:solidFill>
                <a:latin typeface="Times New Roman" charset="0"/>
              </a:rPr>
              <a:t>+65 m</a:t>
            </a:r>
          </a:p>
        </p:txBody>
      </p:sp>
      <p:sp>
        <p:nvSpPr>
          <p:cNvPr id="7" name="Text Box 18"/>
          <p:cNvSpPr txBox="1">
            <a:spLocks noChangeArrowheads="1"/>
          </p:cNvSpPr>
          <p:nvPr/>
        </p:nvSpPr>
        <p:spPr bwMode="auto">
          <a:xfrm>
            <a:off x="4800600" y="2495550"/>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b="1" dirty="0">
                <a:solidFill>
                  <a:schemeClr val="bg1"/>
                </a:solidFill>
                <a:latin typeface="Times New Roman" charset="0"/>
              </a:rPr>
              <a:t>-60 m</a:t>
            </a:r>
          </a:p>
        </p:txBody>
      </p:sp>
      <p:sp>
        <p:nvSpPr>
          <p:cNvPr id="8" name="Text Box 19"/>
          <p:cNvSpPr txBox="1">
            <a:spLocks noChangeArrowheads="1"/>
          </p:cNvSpPr>
          <p:nvPr/>
        </p:nvSpPr>
        <p:spPr bwMode="auto">
          <a:xfrm>
            <a:off x="8077200" y="257175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b="1" dirty="0">
                <a:solidFill>
                  <a:schemeClr val="bg1"/>
                </a:solidFill>
                <a:latin typeface="Times New Roman" charset="0"/>
              </a:rPr>
              <a:t>0 m</a:t>
            </a:r>
          </a:p>
        </p:txBody>
      </p:sp>
      <p:sp>
        <p:nvSpPr>
          <p:cNvPr id="9" name="Line 15"/>
          <p:cNvSpPr>
            <a:spLocks noChangeShapeType="1"/>
          </p:cNvSpPr>
          <p:nvPr/>
        </p:nvSpPr>
        <p:spPr bwMode="auto">
          <a:xfrm flipV="1">
            <a:off x="5638800" y="2038350"/>
            <a:ext cx="1066800" cy="53340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15"/>
          <p:cNvSpPr>
            <a:spLocks noChangeShapeType="1"/>
          </p:cNvSpPr>
          <p:nvPr/>
        </p:nvSpPr>
        <p:spPr bwMode="auto">
          <a:xfrm flipV="1">
            <a:off x="3352800" y="361948"/>
            <a:ext cx="3200400" cy="381002"/>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 name="Line 15"/>
          <p:cNvSpPr>
            <a:spLocks noChangeShapeType="1"/>
          </p:cNvSpPr>
          <p:nvPr/>
        </p:nvSpPr>
        <p:spPr bwMode="auto">
          <a:xfrm flipV="1">
            <a:off x="8382000" y="1200150"/>
            <a:ext cx="304800" cy="137160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28576112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1" descr="lid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14" y="0"/>
            <a:ext cx="6593886" cy="5143500"/>
          </a:xfrm>
          <a:prstGeom prst="rect">
            <a:avLst/>
          </a:prstGeom>
        </p:spPr>
      </p:pic>
      <p:sp>
        <p:nvSpPr>
          <p:cNvPr id="3" name="Text Box 11"/>
          <p:cNvSpPr txBox="1">
            <a:spLocks noChangeArrowheads="1"/>
          </p:cNvSpPr>
          <p:nvPr/>
        </p:nvSpPr>
        <p:spPr bwMode="auto">
          <a:xfrm>
            <a:off x="7086600" y="133350"/>
            <a:ext cx="205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dirty="0" smtClean="0">
                <a:solidFill>
                  <a:schemeClr val="bg1"/>
                </a:solidFill>
                <a:latin typeface="Arial"/>
              </a:rPr>
              <a:t>From “Our Maine” (2024), edited by Aram Calhoun, Malcolm Hunter Jr., Kent Redford</a:t>
            </a:r>
            <a:endParaRPr lang="en-US" sz="1200" dirty="0">
              <a:solidFill>
                <a:schemeClr val="bg1"/>
              </a:solidFill>
              <a:latin typeface="Arial"/>
            </a:endParaRPr>
          </a:p>
        </p:txBody>
      </p:sp>
      <p:sp>
        <p:nvSpPr>
          <p:cNvPr id="4" name="Text Box 11"/>
          <p:cNvSpPr txBox="1">
            <a:spLocks noChangeArrowheads="1"/>
          </p:cNvSpPr>
          <p:nvPr/>
        </p:nvSpPr>
        <p:spPr bwMode="auto">
          <a:xfrm>
            <a:off x="4419600" y="3330773"/>
            <a:ext cx="1219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b="1" dirty="0" smtClean="0">
                <a:solidFill>
                  <a:schemeClr val="accent6"/>
                </a:solidFill>
                <a:latin typeface="Arial"/>
              </a:rPr>
              <a:t>Lincolnville</a:t>
            </a:r>
            <a:endParaRPr lang="en-US" sz="1400" b="1" dirty="0">
              <a:solidFill>
                <a:schemeClr val="accent6"/>
              </a:solidFill>
              <a:latin typeface="Arial"/>
            </a:endParaRPr>
          </a:p>
        </p:txBody>
      </p:sp>
      <p:sp>
        <p:nvSpPr>
          <p:cNvPr id="5" name="Text Box 11"/>
          <p:cNvSpPr txBox="1">
            <a:spLocks noChangeArrowheads="1"/>
          </p:cNvSpPr>
          <p:nvPr/>
        </p:nvSpPr>
        <p:spPr bwMode="auto">
          <a:xfrm>
            <a:off x="2057400" y="2111573"/>
            <a:ext cx="1219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b="1" dirty="0" smtClean="0">
                <a:solidFill>
                  <a:srgbClr val="FFB876"/>
                </a:solidFill>
                <a:latin typeface="Arial"/>
              </a:rPr>
              <a:t>Trenton</a:t>
            </a:r>
            <a:endParaRPr lang="en-US" sz="1400" b="1" dirty="0">
              <a:solidFill>
                <a:srgbClr val="FFB876"/>
              </a:solidFill>
              <a:latin typeface="Arial"/>
            </a:endParaRPr>
          </a:p>
        </p:txBody>
      </p:sp>
    </p:spTree>
    <p:extLst>
      <p:ext uri="{BB962C8B-B14F-4D97-AF65-F5344CB8AC3E}">
        <p14:creationId xmlns:p14="http://schemas.microsoft.com/office/powerpoint/2010/main" val="21059238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68" y="-4445"/>
            <a:ext cx="7819665" cy="514794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4267200" y="379095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b="1" dirty="0">
                <a:solidFill>
                  <a:schemeClr val="bg1"/>
                </a:solidFill>
                <a:latin typeface="Times New Roman" charset="0"/>
              </a:rPr>
              <a:t>Terminal Moraines</a:t>
            </a:r>
          </a:p>
        </p:txBody>
      </p:sp>
      <p:sp>
        <p:nvSpPr>
          <p:cNvPr id="4" name="Text Box 4"/>
          <p:cNvSpPr txBox="1">
            <a:spLocks noChangeArrowheads="1"/>
          </p:cNvSpPr>
          <p:nvPr/>
        </p:nvSpPr>
        <p:spPr bwMode="auto">
          <a:xfrm>
            <a:off x="533400" y="1778000"/>
            <a:ext cx="137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b="1" dirty="0">
                <a:solidFill>
                  <a:schemeClr val="bg1"/>
                </a:solidFill>
                <a:latin typeface="Times New Roman" charset="0"/>
              </a:rPr>
              <a:t>Lateral Moraine</a:t>
            </a:r>
          </a:p>
        </p:txBody>
      </p:sp>
      <p:sp>
        <p:nvSpPr>
          <p:cNvPr id="5" name="Line 5"/>
          <p:cNvSpPr>
            <a:spLocks noChangeShapeType="1"/>
          </p:cNvSpPr>
          <p:nvPr/>
        </p:nvSpPr>
        <p:spPr bwMode="auto">
          <a:xfrm flipV="1">
            <a:off x="5638800" y="3333750"/>
            <a:ext cx="457200" cy="457200"/>
          </a:xfrm>
          <a:prstGeom prst="line">
            <a:avLst/>
          </a:prstGeom>
          <a:noFill/>
          <a:ln w="254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 name="Line 6"/>
          <p:cNvSpPr>
            <a:spLocks noChangeShapeType="1"/>
          </p:cNvSpPr>
          <p:nvPr/>
        </p:nvSpPr>
        <p:spPr bwMode="auto">
          <a:xfrm flipH="1" flipV="1">
            <a:off x="3352800" y="3943350"/>
            <a:ext cx="1143000" cy="76200"/>
          </a:xfrm>
          <a:prstGeom prst="line">
            <a:avLst/>
          </a:prstGeom>
          <a:noFill/>
          <a:ln w="254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 name="Text Box 11"/>
          <p:cNvSpPr txBox="1">
            <a:spLocks noChangeArrowheads="1"/>
          </p:cNvSpPr>
          <p:nvPr/>
        </p:nvSpPr>
        <p:spPr bwMode="auto">
          <a:xfrm>
            <a:off x="1828800" y="2844800"/>
            <a:ext cx="137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b="1" dirty="0" err="1">
                <a:solidFill>
                  <a:schemeClr val="bg1"/>
                </a:solidFill>
                <a:latin typeface="Times New Roman" charset="0"/>
              </a:rPr>
              <a:t>Proglacial</a:t>
            </a:r>
            <a:r>
              <a:rPr lang="en-US" b="1" dirty="0">
                <a:solidFill>
                  <a:schemeClr val="bg1"/>
                </a:solidFill>
                <a:latin typeface="Times New Roman" charset="0"/>
              </a:rPr>
              <a:t> Lake</a:t>
            </a:r>
          </a:p>
        </p:txBody>
      </p:sp>
      <p:sp>
        <p:nvSpPr>
          <p:cNvPr id="9" name="Text Box 12"/>
          <p:cNvSpPr txBox="1">
            <a:spLocks noChangeArrowheads="1"/>
          </p:cNvSpPr>
          <p:nvPr/>
        </p:nvSpPr>
        <p:spPr bwMode="auto">
          <a:xfrm>
            <a:off x="4419600" y="203835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b="1" dirty="0" err="1">
                <a:solidFill>
                  <a:schemeClr val="bg1"/>
                </a:solidFill>
                <a:latin typeface="Times New Roman" charset="0"/>
              </a:rPr>
              <a:t>Trimline</a:t>
            </a:r>
            <a:endParaRPr lang="en-US" b="1" dirty="0">
              <a:solidFill>
                <a:schemeClr val="bg1"/>
              </a:solidFill>
              <a:latin typeface="Times New Roman" charset="0"/>
            </a:endParaRPr>
          </a:p>
        </p:txBody>
      </p:sp>
      <p:sp>
        <p:nvSpPr>
          <p:cNvPr id="10" name="Line 13"/>
          <p:cNvSpPr>
            <a:spLocks noChangeShapeType="1"/>
          </p:cNvSpPr>
          <p:nvPr/>
        </p:nvSpPr>
        <p:spPr bwMode="auto">
          <a:xfrm>
            <a:off x="1371600" y="2343150"/>
            <a:ext cx="304800" cy="838200"/>
          </a:xfrm>
          <a:prstGeom prst="line">
            <a:avLst/>
          </a:prstGeom>
          <a:noFill/>
          <a:ln w="254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 name="Text Box 20"/>
          <p:cNvSpPr txBox="1">
            <a:spLocks noChangeArrowheads="1"/>
          </p:cNvSpPr>
          <p:nvPr/>
        </p:nvSpPr>
        <p:spPr bwMode="auto">
          <a:xfrm>
            <a:off x="7162800" y="4781550"/>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000" dirty="0">
                <a:solidFill>
                  <a:srgbClr val="FFFFFF"/>
                </a:solidFill>
                <a:latin typeface="Times New Roman" charset="0"/>
              </a:rPr>
              <a:t>Photo by G. Denton</a:t>
            </a:r>
          </a:p>
        </p:txBody>
      </p:sp>
      <p:sp>
        <p:nvSpPr>
          <p:cNvPr id="13" name="Line 24"/>
          <p:cNvSpPr>
            <a:spLocks noChangeShapeType="1"/>
          </p:cNvSpPr>
          <p:nvPr/>
        </p:nvSpPr>
        <p:spPr bwMode="auto">
          <a:xfrm>
            <a:off x="5181600" y="2419350"/>
            <a:ext cx="152400" cy="228600"/>
          </a:xfrm>
          <a:prstGeom prst="line">
            <a:avLst/>
          </a:prstGeom>
          <a:noFill/>
          <a:ln w="254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 name="Text Box 26"/>
          <p:cNvSpPr txBox="1">
            <a:spLocks noChangeArrowheads="1"/>
          </p:cNvSpPr>
          <p:nvPr/>
        </p:nvSpPr>
        <p:spPr bwMode="auto">
          <a:xfrm>
            <a:off x="2362200" y="4643438"/>
            <a:ext cx="1752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b="1" dirty="0">
                <a:solidFill>
                  <a:schemeClr val="bg1"/>
                </a:solidFill>
                <a:latin typeface="Times New Roman" charset="0"/>
              </a:rPr>
              <a:t>Outwash</a:t>
            </a:r>
          </a:p>
        </p:txBody>
      </p:sp>
    </p:spTree>
    <p:extLst>
      <p:ext uri="{BB962C8B-B14F-4D97-AF65-F5344CB8AC3E}">
        <p14:creationId xmlns:p14="http://schemas.microsoft.com/office/powerpoint/2010/main" val="18047042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3" descr="GHD_Greenland_2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5739" y="0"/>
            <a:ext cx="7892522" cy="51435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 name="Text Box 21"/>
          <p:cNvSpPr txBox="1">
            <a:spLocks noChangeArrowheads="1"/>
          </p:cNvSpPr>
          <p:nvPr/>
        </p:nvSpPr>
        <p:spPr bwMode="auto">
          <a:xfrm>
            <a:off x="3505200" y="4705350"/>
            <a:ext cx="2895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smtClean="0">
                <a:solidFill>
                  <a:schemeClr val="bg1"/>
                </a:solidFill>
                <a:latin typeface="Times New Roman" charset="0"/>
              </a:rPr>
              <a:t>Trunk </a:t>
            </a:r>
            <a:r>
              <a:rPr lang="en-US" b="1" dirty="0">
                <a:solidFill>
                  <a:schemeClr val="bg1"/>
                </a:solidFill>
                <a:latin typeface="Times New Roman" charset="0"/>
              </a:rPr>
              <a:t>glacier </a:t>
            </a:r>
            <a:r>
              <a:rPr lang="en-US" b="1" dirty="0" smtClean="0">
                <a:solidFill>
                  <a:schemeClr val="bg1"/>
                </a:solidFill>
                <a:latin typeface="Times New Roman" charset="0"/>
              </a:rPr>
              <a:t>draining ice caps</a:t>
            </a:r>
            <a:endParaRPr lang="en-US" b="1" dirty="0">
              <a:solidFill>
                <a:schemeClr val="bg1"/>
              </a:solidFill>
              <a:latin typeface="Times New Roman" charset="0"/>
            </a:endParaRPr>
          </a:p>
        </p:txBody>
      </p:sp>
      <p:sp>
        <p:nvSpPr>
          <p:cNvPr id="6" name="Text Box 12"/>
          <p:cNvSpPr txBox="1">
            <a:spLocks noChangeArrowheads="1"/>
          </p:cNvSpPr>
          <p:nvPr/>
        </p:nvSpPr>
        <p:spPr bwMode="auto">
          <a:xfrm>
            <a:off x="4114800" y="3714750"/>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000" dirty="0">
                <a:solidFill>
                  <a:srgbClr val="C0C0C0"/>
                </a:solidFill>
                <a:latin typeface="Times New Roman" charset="0"/>
              </a:rPr>
              <a:t>Photo by G. Denton</a:t>
            </a:r>
          </a:p>
        </p:txBody>
      </p:sp>
      <p:sp>
        <p:nvSpPr>
          <p:cNvPr id="7" name="Text Box 12"/>
          <p:cNvSpPr txBox="1">
            <a:spLocks noChangeArrowheads="1"/>
          </p:cNvSpPr>
          <p:nvPr/>
        </p:nvSpPr>
        <p:spPr bwMode="auto">
          <a:xfrm>
            <a:off x="7162800" y="4781550"/>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000" dirty="0">
                <a:solidFill>
                  <a:schemeClr val="bg1"/>
                </a:solidFill>
                <a:latin typeface="Times New Roman" charset="0"/>
              </a:rPr>
              <a:t>Photo by G. Denton</a:t>
            </a:r>
          </a:p>
        </p:txBody>
      </p:sp>
      <p:sp>
        <p:nvSpPr>
          <p:cNvPr id="9" name="Text Box 21"/>
          <p:cNvSpPr txBox="1">
            <a:spLocks noChangeArrowheads="1"/>
          </p:cNvSpPr>
          <p:nvPr/>
        </p:nvSpPr>
        <p:spPr bwMode="auto">
          <a:xfrm>
            <a:off x="6512061" y="1862915"/>
            <a:ext cx="13365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800" b="1" dirty="0">
                <a:solidFill>
                  <a:schemeClr val="accent6"/>
                </a:solidFill>
                <a:latin typeface="Arial"/>
              </a:rPr>
              <a:t>Lateral</a:t>
            </a:r>
            <a:br>
              <a:rPr lang="en-US" sz="1800" b="1" dirty="0">
                <a:solidFill>
                  <a:schemeClr val="accent6"/>
                </a:solidFill>
                <a:latin typeface="Arial"/>
              </a:rPr>
            </a:br>
            <a:r>
              <a:rPr lang="en-US" sz="1800" b="1" dirty="0">
                <a:solidFill>
                  <a:schemeClr val="accent6"/>
                </a:solidFill>
                <a:latin typeface="Arial"/>
              </a:rPr>
              <a:t>Moraine</a:t>
            </a:r>
          </a:p>
        </p:txBody>
      </p:sp>
      <p:sp>
        <p:nvSpPr>
          <p:cNvPr id="10" name="Line 22"/>
          <p:cNvSpPr>
            <a:spLocks noChangeShapeType="1"/>
          </p:cNvSpPr>
          <p:nvPr/>
        </p:nvSpPr>
        <p:spPr bwMode="auto">
          <a:xfrm flipH="1">
            <a:off x="6858000" y="2548715"/>
            <a:ext cx="152400" cy="404035"/>
          </a:xfrm>
          <a:prstGeom prst="line">
            <a:avLst/>
          </a:prstGeom>
          <a:noFill/>
          <a:ln w="508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68621091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2" descr="Katahdin_Fig1a"/>
          <p:cNvPicPr>
            <a:picLocks noChangeAspect="1" noChangeArrowheads="1"/>
          </p:cNvPicPr>
          <p:nvPr/>
        </p:nvPicPr>
        <p:blipFill>
          <a:blip r:embed="rId2">
            <a:extLst>
              <a:ext uri="{28A0092B-C50C-407E-A947-70E740481C1C}">
                <a14:useLocalDpi xmlns:a14="http://schemas.microsoft.com/office/drawing/2010/main" val="0"/>
              </a:ext>
            </a:extLst>
          </a:blip>
          <a:srcRect l="1289" t="8786" r="35600" b="1915"/>
          <a:stretch>
            <a:fillRect/>
          </a:stretch>
        </p:blipFill>
        <p:spPr bwMode="auto">
          <a:xfrm>
            <a:off x="1676401" y="8526"/>
            <a:ext cx="5410200" cy="515124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5" name="Text Box 21"/>
          <p:cNvSpPr txBox="1">
            <a:spLocks noChangeArrowheads="1"/>
          </p:cNvSpPr>
          <p:nvPr/>
        </p:nvSpPr>
        <p:spPr bwMode="auto">
          <a:xfrm>
            <a:off x="2244861" y="2343150"/>
            <a:ext cx="13365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800" b="1" dirty="0">
                <a:solidFill>
                  <a:schemeClr val="accent6"/>
                </a:solidFill>
                <a:latin typeface="Arial"/>
              </a:rPr>
              <a:t>Lateral</a:t>
            </a:r>
            <a:br>
              <a:rPr lang="en-US" sz="1800" b="1" dirty="0">
                <a:solidFill>
                  <a:schemeClr val="accent6"/>
                </a:solidFill>
                <a:latin typeface="Arial"/>
              </a:rPr>
            </a:br>
            <a:r>
              <a:rPr lang="en-US" sz="1800" b="1" dirty="0">
                <a:solidFill>
                  <a:schemeClr val="accent6"/>
                </a:solidFill>
                <a:latin typeface="Arial"/>
              </a:rPr>
              <a:t>Moraine</a:t>
            </a:r>
          </a:p>
        </p:txBody>
      </p:sp>
      <p:sp>
        <p:nvSpPr>
          <p:cNvPr id="6" name="Line 22"/>
          <p:cNvSpPr>
            <a:spLocks noChangeShapeType="1"/>
          </p:cNvSpPr>
          <p:nvPr/>
        </p:nvSpPr>
        <p:spPr bwMode="auto">
          <a:xfrm>
            <a:off x="3200400" y="3028950"/>
            <a:ext cx="457199" cy="304801"/>
          </a:xfrm>
          <a:prstGeom prst="line">
            <a:avLst/>
          </a:prstGeom>
          <a:noFill/>
          <a:ln w="508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 name="TextBox 6"/>
          <p:cNvSpPr txBox="1"/>
          <p:nvPr/>
        </p:nvSpPr>
        <p:spPr>
          <a:xfrm>
            <a:off x="0" y="4705350"/>
            <a:ext cx="1676400" cy="246221"/>
          </a:xfrm>
          <a:prstGeom prst="rect">
            <a:avLst/>
          </a:prstGeom>
          <a:noFill/>
        </p:spPr>
        <p:txBody>
          <a:bodyPr wrap="square" rtlCol="0">
            <a:spAutoFit/>
          </a:bodyPr>
          <a:lstStyle/>
          <a:p>
            <a:pPr algn="r"/>
            <a:r>
              <a:rPr lang="en-US" sz="1000" dirty="0" smtClean="0">
                <a:solidFill>
                  <a:srgbClr val="FFFFFF"/>
                </a:solidFill>
                <a:latin typeface="Arial"/>
                <a:cs typeface="Arial"/>
              </a:rPr>
              <a:t>Maine Geological Survey</a:t>
            </a:r>
            <a:endParaRPr lang="en-US" sz="1000" dirty="0">
              <a:solidFill>
                <a:srgbClr val="FFFFFF"/>
              </a:solidFill>
              <a:latin typeface="Arial"/>
              <a:cs typeface="Arial"/>
            </a:endParaRPr>
          </a:p>
        </p:txBody>
      </p:sp>
    </p:spTree>
    <p:extLst>
      <p:ext uri="{BB962C8B-B14F-4D97-AF65-F5344CB8AC3E}">
        <p14:creationId xmlns:p14="http://schemas.microsoft.com/office/powerpoint/2010/main" val="1804704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6" descr="WR_cirque_glaci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9050"/>
            <a:ext cx="3581400" cy="2399160"/>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 name="Picture 8" descr="Katahdin_cirqu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36279" y="1962150"/>
            <a:ext cx="4793122" cy="3181350"/>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 name="Picture 18" descr="NE-cirques"/>
          <p:cNvPicPr>
            <a:picLocks noChangeAspect="1" noChangeArrowheads="1"/>
          </p:cNvPicPr>
          <p:nvPr/>
        </p:nvPicPr>
        <p:blipFill>
          <a:blip r:embed="rId4">
            <a:extLst>
              <a:ext uri="{28A0092B-C50C-407E-A947-70E740481C1C}">
                <a14:useLocalDpi xmlns:a14="http://schemas.microsoft.com/office/drawing/2010/main" val="0"/>
              </a:ext>
            </a:extLst>
          </a:blip>
          <a:srcRect l="-1117" r="-1341" b="-2254"/>
          <a:stretch>
            <a:fillRect/>
          </a:stretch>
        </p:blipFill>
        <p:spPr bwMode="auto">
          <a:xfrm>
            <a:off x="6705600" y="0"/>
            <a:ext cx="2438400" cy="277706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Box 25"/>
          <p:cNvSpPr txBox="1">
            <a:spLocks noChangeArrowheads="1"/>
          </p:cNvSpPr>
          <p:nvPr/>
        </p:nvSpPr>
        <p:spPr bwMode="auto">
          <a:xfrm>
            <a:off x="3657600" y="57150"/>
            <a:ext cx="2362200" cy="338554"/>
          </a:xfrm>
          <a:prstGeom prst="rect">
            <a:avLst/>
          </a:prstGeom>
          <a:noFill/>
          <a:ln w="9525">
            <a:noFill/>
            <a:miter lim="800000"/>
            <a:headEnd/>
            <a:tailEnd/>
          </a:ln>
          <a:effectLst/>
          <a:extLst/>
        </p:spPr>
        <p:txBody>
          <a:bodyPr wrap="square">
            <a:spAutoFit/>
          </a:bodyPr>
          <a:lstStyle/>
          <a:p>
            <a:pPr>
              <a:spcBef>
                <a:spcPct val="50000"/>
              </a:spcBef>
            </a:pPr>
            <a:r>
              <a:rPr lang="en-US" sz="1600" dirty="0" smtClean="0">
                <a:solidFill>
                  <a:schemeClr val="bg1"/>
                </a:solidFill>
                <a:latin typeface="Arial"/>
              </a:rPr>
              <a:t>Wind River Range, WY</a:t>
            </a:r>
            <a:endParaRPr lang="en-US" sz="1600" dirty="0">
              <a:solidFill>
                <a:schemeClr val="bg1"/>
              </a:solidFill>
              <a:latin typeface="Arial"/>
            </a:endParaRPr>
          </a:p>
        </p:txBody>
      </p:sp>
      <p:sp>
        <p:nvSpPr>
          <p:cNvPr id="8" name="Text Box 25"/>
          <p:cNvSpPr txBox="1">
            <a:spLocks noChangeArrowheads="1"/>
          </p:cNvSpPr>
          <p:nvPr/>
        </p:nvSpPr>
        <p:spPr bwMode="auto">
          <a:xfrm>
            <a:off x="4267200" y="1581150"/>
            <a:ext cx="1295400" cy="338554"/>
          </a:xfrm>
          <a:prstGeom prst="rect">
            <a:avLst/>
          </a:prstGeom>
          <a:noFill/>
          <a:ln w="9525">
            <a:noFill/>
            <a:miter lim="800000"/>
            <a:headEnd/>
            <a:tailEnd/>
          </a:ln>
          <a:effectLst/>
          <a:extLst/>
        </p:spPr>
        <p:txBody>
          <a:bodyPr wrap="square">
            <a:spAutoFit/>
          </a:bodyPr>
          <a:lstStyle/>
          <a:p>
            <a:pPr>
              <a:spcBef>
                <a:spcPct val="50000"/>
              </a:spcBef>
            </a:pPr>
            <a:r>
              <a:rPr lang="en-US" sz="1600" dirty="0" smtClean="0">
                <a:solidFill>
                  <a:schemeClr val="bg1"/>
                </a:solidFill>
                <a:latin typeface="Arial"/>
              </a:rPr>
              <a:t>Katahdin</a:t>
            </a:r>
            <a:endParaRPr lang="en-US" sz="1600" dirty="0">
              <a:solidFill>
                <a:schemeClr val="bg1"/>
              </a:solidFill>
              <a:latin typeface="Arial"/>
            </a:endParaRPr>
          </a:p>
        </p:txBody>
      </p:sp>
    </p:spTree>
    <p:extLst>
      <p:ext uri="{BB962C8B-B14F-4D97-AF65-F5344CB8AC3E}">
        <p14:creationId xmlns:p14="http://schemas.microsoft.com/office/powerpoint/2010/main" val="168621091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13" descr="WR_cirqu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1000" y="0"/>
            <a:ext cx="7696200" cy="5150842"/>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 name="Text Box 7"/>
          <p:cNvSpPr txBox="1">
            <a:spLocks noChangeArrowheads="1"/>
          </p:cNvSpPr>
          <p:nvPr/>
        </p:nvSpPr>
        <p:spPr bwMode="auto">
          <a:xfrm>
            <a:off x="381000" y="57150"/>
            <a:ext cx="3124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dirty="0">
                <a:solidFill>
                  <a:schemeClr val="bg1"/>
                </a:solidFill>
                <a:latin typeface="Times New Roman" charset="0"/>
              </a:rPr>
              <a:t>Lizard Head Peak</a:t>
            </a:r>
            <a:br>
              <a:rPr lang="en-US" sz="1600" dirty="0">
                <a:solidFill>
                  <a:schemeClr val="bg1"/>
                </a:solidFill>
                <a:latin typeface="Times New Roman" charset="0"/>
              </a:rPr>
            </a:br>
            <a:r>
              <a:rPr lang="en-US" sz="1600" dirty="0">
                <a:solidFill>
                  <a:schemeClr val="bg1"/>
                </a:solidFill>
                <a:latin typeface="Times New Roman" charset="0"/>
              </a:rPr>
              <a:t>Wind River </a:t>
            </a:r>
            <a:r>
              <a:rPr lang="en-US" sz="1600" dirty="0" smtClean="0">
                <a:solidFill>
                  <a:schemeClr val="bg1"/>
                </a:solidFill>
                <a:latin typeface="Times New Roman" charset="0"/>
              </a:rPr>
              <a:t>Range, </a:t>
            </a:r>
            <a:r>
              <a:rPr lang="en-US" sz="1600" dirty="0">
                <a:solidFill>
                  <a:schemeClr val="bg1"/>
                </a:solidFill>
                <a:latin typeface="Times New Roman" charset="0"/>
              </a:rPr>
              <a:t>Wyoming</a:t>
            </a:r>
          </a:p>
        </p:txBody>
      </p:sp>
    </p:spTree>
    <p:extLst>
      <p:ext uri="{BB962C8B-B14F-4D97-AF65-F5344CB8AC3E}">
        <p14:creationId xmlns:p14="http://schemas.microsoft.com/office/powerpoint/2010/main" val="168621091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12" descr="Katahdin_cirqu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84991" y="0"/>
            <a:ext cx="7574019" cy="51435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 name="Text Box 9"/>
          <p:cNvSpPr txBox="1">
            <a:spLocks noChangeArrowheads="1"/>
          </p:cNvSpPr>
          <p:nvPr/>
        </p:nvSpPr>
        <p:spPr bwMode="auto">
          <a:xfrm>
            <a:off x="914400" y="57150"/>
            <a:ext cx="381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800" b="1" dirty="0" smtClean="0">
                <a:latin typeface="Arial"/>
              </a:rPr>
              <a:t>Cirque – North </a:t>
            </a:r>
            <a:r>
              <a:rPr lang="en-US" sz="1800" b="1" dirty="0">
                <a:latin typeface="Arial"/>
              </a:rPr>
              <a:t>Basin, Katahdin</a:t>
            </a:r>
          </a:p>
        </p:txBody>
      </p:sp>
    </p:spTree>
    <p:extLst>
      <p:ext uri="{BB962C8B-B14F-4D97-AF65-F5344CB8AC3E}">
        <p14:creationId xmlns:p14="http://schemas.microsoft.com/office/powerpoint/2010/main" val="16862109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icecores.jpg"/>
          <p:cNvPicPr>
            <a:picLocks noChangeAspect="1"/>
          </p:cNvPicPr>
          <p:nvPr/>
        </p:nvPicPr>
        <p:blipFill rotWithShape="1">
          <a:blip r:embed="rId2">
            <a:extLst>
              <a:ext uri="{28A0092B-C50C-407E-A947-70E740481C1C}">
                <a14:useLocalDpi xmlns:a14="http://schemas.microsoft.com/office/drawing/2010/main" val="0"/>
              </a:ext>
            </a:extLst>
          </a:blip>
          <a:srcRect l="596" t="1389" r="823" b="794"/>
          <a:stretch/>
        </p:blipFill>
        <p:spPr>
          <a:xfrm>
            <a:off x="228600" y="2571750"/>
            <a:ext cx="1676400" cy="1250326"/>
          </a:xfrm>
          <a:prstGeom prst="rect">
            <a:avLst/>
          </a:prstGeom>
          <a:ln w="9525">
            <a:solidFill>
              <a:schemeClr val="tx1">
                <a:lumMod val="75000"/>
                <a:lumOff val="25000"/>
              </a:schemeClr>
            </a:solidFill>
          </a:ln>
        </p:spPr>
      </p:pic>
      <p:pic>
        <p:nvPicPr>
          <p:cNvPr id="4" name="Picture 3"/>
          <p:cNvPicPr>
            <a:picLocks noChangeAspect="1"/>
          </p:cNvPicPr>
          <p:nvPr/>
        </p:nvPicPr>
        <p:blipFill>
          <a:blip r:embed="rId3"/>
          <a:stretch>
            <a:fillRect/>
          </a:stretch>
        </p:blipFill>
        <p:spPr>
          <a:xfrm>
            <a:off x="4139806" y="2569274"/>
            <a:ext cx="1422794" cy="1376553"/>
          </a:xfrm>
          <a:prstGeom prst="rect">
            <a:avLst/>
          </a:prstGeom>
        </p:spPr>
      </p:pic>
      <p:sp>
        <p:nvSpPr>
          <p:cNvPr id="8" name="Title 1"/>
          <p:cNvSpPr txBox="1">
            <a:spLocks/>
          </p:cNvSpPr>
          <p:nvPr/>
        </p:nvSpPr>
        <p:spPr>
          <a:xfrm>
            <a:off x="76200" y="735485"/>
            <a:ext cx="4063606" cy="540901"/>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dirty="0" smtClean="0">
                <a:solidFill>
                  <a:prstClr val="black"/>
                </a:solidFill>
                <a:latin typeface="Arial"/>
                <a:cs typeface="Arial"/>
              </a:rPr>
              <a:t>Climate Change Institute</a:t>
            </a:r>
            <a:endParaRPr lang="en-US" sz="2800" dirty="0">
              <a:solidFill>
                <a:prstClr val="black"/>
              </a:solidFill>
              <a:latin typeface="Arial"/>
              <a:cs typeface="Arial"/>
            </a:endParaRPr>
          </a:p>
        </p:txBody>
      </p:sp>
      <p:sp>
        <p:nvSpPr>
          <p:cNvPr id="9" name="TextBox 8"/>
          <p:cNvSpPr txBox="1"/>
          <p:nvPr/>
        </p:nvSpPr>
        <p:spPr>
          <a:xfrm>
            <a:off x="152400" y="1200150"/>
            <a:ext cx="5257800" cy="1246495"/>
          </a:xfrm>
          <a:prstGeom prst="rect">
            <a:avLst/>
          </a:prstGeom>
          <a:noFill/>
        </p:spPr>
        <p:txBody>
          <a:bodyPr wrap="square" rtlCol="0">
            <a:spAutoFit/>
          </a:bodyPr>
          <a:lstStyle/>
          <a:p>
            <a:pPr defTabSz="685800"/>
            <a:r>
              <a:rPr lang="en-US" sz="1250" dirty="0" smtClean="0">
                <a:solidFill>
                  <a:prstClr val="black"/>
                </a:solidFill>
                <a:latin typeface="Arial"/>
                <a:cs typeface="Arial"/>
              </a:rPr>
              <a:t>We conduct interdisciplinary research on the physical, biological, and human dimensions of climate over the Quaternary period (past 2 million years).  Our field projects are located in Maine and around the world, involving both faculty and graduate students.  CCI has more than 130 members and associates, including about 60 graduate students supported through grants.</a:t>
            </a:r>
          </a:p>
        </p:txBody>
      </p:sp>
      <p:pic>
        <p:nvPicPr>
          <p:cNvPr id="3" name="Picture 2" descr="CCI_exp_map_v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823" y="3556094"/>
            <a:ext cx="3005371" cy="1523999"/>
          </a:xfrm>
          <a:prstGeom prst="rect">
            <a:avLst/>
          </a:prstGeom>
        </p:spPr>
      </p:pic>
      <p:sp>
        <p:nvSpPr>
          <p:cNvPr id="5" name="Oval 4"/>
          <p:cNvSpPr/>
          <p:nvPr/>
        </p:nvSpPr>
        <p:spPr>
          <a:xfrm>
            <a:off x="6787814" y="114582"/>
            <a:ext cx="1076042" cy="1066800"/>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25306"/>
            <a:ext cx="3581400" cy="3564453"/>
          </a:xfrm>
          <a:prstGeom prst="rect">
            <a:avLst/>
          </a:prstGeom>
        </p:spPr>
      </p:pic>
      <p:pic>
        <p:nvPicPr>
          <p:cNvPr id="7" name="Picture 6" descr="Everest-423x239.jpg"/>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6200"/>
                    </a14:imgEffect>
                    <a14:imgEffect>
                      <a14:saturation sat="120000"/>
                    </a14:imgEffect>
                    <a14:imgEffect>
                      <a14:brightnessContrast bright="10000" contrast="10000"/>
                    </a14:imgEffect>
                  </a14:imgLayer>
                </a14:imgProps>
              </a:ext>
              <a:ext uri="{28A0092B-C50C-407E-A947-70E740481C1C}">
                <a14:useLocalDpi xmlns:a14="http://schemas.microsoft.com/office/drawing/2010/main" val="0"/>
              </a:ext>
            </a:extLst>
          </a:blip>
          <a:srcRect r="13054"/>
          <a:stretch/>
        </p:blipFill>
        <p:spPr>
          <a:xfrm>
            <a:off x="1525" y="3790950"/>
            <a:ext cx="2081349" cy="1352550"/>
          </a:xfrm>
          <a:prstGeom prst="rect">
            <a:avLst/>
          </a:prstGeom>
          <a:ln>
            <a:solidFill>
              <a:schemeClr val="tx1">
                <a:lumMod val="75000"/>
                <a:lumOff val="25000"/>
              </a:schemeClr>
            </a:solidFill>
          </a:ln>
        </p:spPr>
      </p:pic>
      <p:pic>
        <p:nvPicPr>
          <p:cNvPr id="17" name="Picture 16" descr="Jamaica-Exp-2018-E.jpg"/>
          <p:cNvPicPr>
            <a:picLocks noChangeAspect="1"/>
          </p:cNvPicPr>
          <p:nvPr/>
        </p:nvPicPr>
        <p:blipFill rotWithShape="1">
          <a:blip r:embed="rId8">
            <a:extLst>
              <a:ext uri="{28A0092B-C50C-407E-A947-70E740481C1C}">
                <a14:useLocalDpi xmlns:a14="http://schemas.microsoft.com/office/drawing/2010/main" val="0"/>
              </a:ext>
            </a:extLst>
          </a:blip>
          <a:srcRect l="12054" r="18395" b="6062"/>
          <a:stretch/>
        </p:blipFill>
        <p:spPr>
          <a:xfrm>
            <a:off x="3028267" y="4027469"/>
            <a:ext cx="1467533" cy="1116031"/>
          </a:xfrm>
          <a:prstGeom prst="rect">
            <a:avLst/>
          </a:prstGeom>
          <a:ln w="9525">
            <a:solidFill>
              <a:schemeClr val="tx1">
                <a:lumMod val="75000"/>
                <a:lumOff val="25000"/>
              </a:schemeClr>
            </a:solidFill>
          </a:ln>
        </p:spPr>
      </p:pic>
      <p:pic>
        <p:nvPicPr>
          <p:cNvPr id="14" name="Picture 13" descr="Tidal-Marsh-Birds-2013-Exp-4.jpg"/>
          <p:cNvPicPr>
            <a:picLocks noChangeAspect="1"/>
          </p:cNvPicPr>
          <p:nvPr/>
        </p:nvPicPr>
        <p:blipFill rotWithShape="1">
          <a:blip r:embed="rId9">
            <a:extLst>
              <a:ext uri="{28A0092B-C50C-407E-A947-70E740481C1C}">
                <a14:useLocalDpi xmlns:a14="http://schemas.microsoft.com/office/drawing/2010/main" val="0"/>
              </a:ext>
            </a:extLst>
          </a:blip>
          <a:srcRect l="4570" t="14118" r="8514" b="14216"/>
          <a:stretch/>
        </p:blipFill>
        <p:spPr>
          <a:xfrm>
            <a:off x="1600200" y="3714750"/>
            <a:ext cx="1628104" cy="1143000"/>
          </a:xfrm>
          <a:prstGeom prst="rect">
            <a:avLst/>
          </a:prstGeom>
          <a:ln w="9525">
            <a:solidFill>
              <a:schemeClr val="tx1">
                <a:lumMod val="75000"/>
                <a:lumOff val="25000"/>
              </a:schemeClr>
            </a:solidFill>
          </a:ln>
        </p:spPr>
      </p:pic>
      <p:pic>
        <p:nvPicPr>
          <p:cNvPr id="18" name="Picture 17" descr="Nevado-Firura-Exp-2005-F.jpg"/>
          <p:cNvPicPr>
            <a:picLocks noChangeAspect="1"/>
          </p:cNvPicPr>
          <p:nvPr/>
        </p:nvPicPr>
        <p:blipFill rotWithShape="1">
          <a:blip r:embed="rId10">
            <a:extLst>
              <a:ext uri="{28A0092B-C50C-407E-A947-70E740481C1C}">
                <a14:useLocalDpi xmlns:a14="http://schemas.microsoft.com/office/drawing/2010/main" val="0"/>
              </a:ext>
            </a:extLst>
          </a:blip>
          <a:srcRect l="6428" t="4837" r="6755" b="20210"/>
          <a:stretch/>
        </p:blipFill>
        <p:spPr>
          <a:xfrm>
            <a:off x="2133600" y="2569274"/>
            <a:ext cx="1815979" cy="1175874"/>
          </a:xfrm>
          <a:prstGeom prst="rect">
            <a:avLst/>
          </a:prstGeom>
          <a:ln w="9525">
            <a:solidFill>
              <a:schemeClr val="tx1">
                <a:lumMod val="75000"/>
                <a:lumOff val="25000"/>
              </a:schemeClr>
            </a:solidFill>
          </a:ln>
        </p:spPr>
      </p:pic>
    </p:spTree>
    <p:extLst>
      <p:ext uri="{BB962C8B-B14F-4D97-AF65-F5344CB8AC3E}">
        <p14:creationId xmlns:p14="http://schemas.microsoft.com/office/powerpoint/2010/main" val="15945135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3" name="Picture 16" descr="WR_frost_shatter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4419600" cy="295696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 name="Text Box 10"/>
          <p:cNvSpPr txBox="1">
            <a:spLocks noChangeArrowheads="1"/>
          </p:cNvSpPr>
          <p:nvPr/>
        </p:nvSpPr>
        <p:spPr bwMode="auto">
          <a:xfrm>
            <a:off x="304800" y="3714750"/>
            <a:ext cx="38862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500" dirty="0">
                <a:solidFill>
                  <a:schemeClr val="bg1"/>
                </a:solidFill>
                <a:latin typeface="Arial"/>
              </a:rPr>
              <a:t>Frost shattering </a:t>
            </a:r>
            <a:r>
              <a:rPr lang="en-US" sz="1500" dirty="0" smtClean="0">
                <a:solidFill>
                  <a:schemeClr val="bg1"/>
                </a:solidFill>
                <a:latin typeface="Arial"/>
              </a:rPr>
              <a:t>occurs </a:t>
            </a:r>
            <a:r>
              <a:rPr lang="en-US" sz="1500" dirty="0">
                <a:solidFill>
                  <a:schemeClr val="bg1"/>
                </a:solidFill>
                <a:latin typeface="Arial"/>
              </a:rPr>
              <a:t>where </a:t>
            </a:r>
            <a:r>
              <a:rPr lang="en-US" sz="1500" dirty="0" err="1">
                <a:solidFill>
                  <a:schemeClr val="bg1"/>
                </a:solidFill>
                <a:latin typeface="Arial"/>
              </a:rPr>
              <a:t>T</a:t>
            </a:r>
            <a:r>
              <a:rPr lang="en-US" sz="1500" baseline="-25000" dirty="0" err="1">
                <a:solidFill>
                  <a:schemeClr val="bg1"/>
                </a:solidFill>
                <a:latin typeface="Arial"/>
              </a:rPr>
              <a:t>annual</a:t>
            </a:r>
            <a:r>
              <a:rPr lang="en-US" sz="1500" dirty="0">
                <a:solidFill>
                  <a:schemeClr val="bg1"/>
                </a:solidFill>
                <a:latin typeface="Arial"/>
              </a:rPr>
              <a:t> is below -10 °C, and where there are extreme freeze-thaw events during winter.</a:t>
            </a:r>
          </a:p>
        </p:txBody>
      </p:sp>
      <p:sp>
        <p:nvSpPr>
          <p:cNvPr id="5" name="Text Box 25"/>
          <p:cNvSpPr txBox="1">
            <a:spLocks noChangeArrowheads="1"/>
          </p:cNvSpPr>
          <p:nvPr/>
        </p:nvSpPr>
        <p:spPr bwMode="auto">
          <a:xfrm>
            <a:off x="0" y="3223796"/>
            <a:ext cx="4495800" cy="338554"/>
          </a:xfrm>
          <a:prstGeom prst="rect">
            <a:avLst/>
          </a:prstGeom>
          <a:noFill/>
          <a:ln w="9525">
            <a:noFill/>
            <a:miter lim="800000"/>
            <a:headEnd/>
            <a:tailEnd/>
          </a:ln>
          <a:effectLst/>
          <a:extLst/>
        </p:spPr>
        <p:txBody>
          <a:bodyPr wrap="square">
            <a:spAutoFit/>
          </a:bodyPr>
          <a:lstStyle/>
          <a:p>
            <a:pPr algn="ctr">
              <a:spcBef>
                <a:spcPct val="50000"/>
              </a:spcBef>
            </a:pPr>
            <a:r>
              <a:rPr lang="en-US" sz="1600" b="1" dirty="0">
                <a:solidFill>
                  <a:schemeClr val="bg1"/>
                </a:solidFill>
                <a:latin typeface="Arial"/>
              </a:rPr>
              <a:t>Frost-shattered </a:t>
            </a:r>
            <a:r>
              <a:rPr lang="en-US" sz="1600" b="1" dirty="0" smtClean="0">
                <a:solidFill>
                  <a:schemeClr val="bg1"/>
                </a:solidFill>
                <a:latin typeface="Arial"/>
              </a:rPr>
              <a:t>bedrock</a:t>
            </a:r>
            <a:endParaRPr lang="en-US" sz="1600" b="1" dirty="0">
              <a:solidFill>
                <a:schemeClr val="bg1"/>
              </a:solidFill>
              <a:latin typeface="Arial"/>
            </a:endParaRPr>
          </a:p>
        </p:txBody>
      </p:sp>
      <p:pic>
        <p:nvPicPr>
          <p:cNvPr id="2" name="Picture 9" descr="frost_shatter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483697" y="2022475"/>
            <a:ext cx="4648200" cy="312102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 name="Text Box 25"/>
          <p:cNvSpPr txBox="1">
            <a:spLocks noChangeArrowheads="1"/>
          </p:cNvSpPr>
          <p:nvPr/>
        </p:nvSpPr>
        <p:spPr bwMode="auto">
          <a:xfrm>
            <a:off x="4495800" y="57150"/>
            <a:ext cx="2362200" cy="338554"/>
          </a:xfrm>
          <a:prstGeom prst="rect">
            <a:avLst/>
          </a:prstGeom>
          <a:noFill/>
          <a:ln w="9525">
            <a:noFill/>
            <a:miter lim="800000"/>
            <a:headEnd/>
            <a:tailEnd/>
          </a:ln>
          <a:effectLst/>
          <a:extLst/>
        </p:spPr>
        <p:txBody>
          <a:bodyPr wrap="square">
            <a:spAutoFit/>
          </a:bodyPr>
          <a:lstStyle/>
          <a:p>
            <a:pPr>
              <a:spcBef>
                <a:spcPct val="50000"/>
              </a:spcBef>
            </a:pPr>
            <a:r>
              <a:rPr lang="en-US" sz="1600" dirty="0" smtClean="0">
                <a:solidFill>
                  <a:schemeClr val="bg1"/>
                </a:solidFill>
                <a:latin typeface="Arial"/>
              </a:rPr>
              <a:t>Wind River Range, WY</a:t>
            </a:r>
            <a:endParaRPr lang="en-US" sz="1600" dirty="0">
              <a:solidFill>
                <a:schemeClr val="bg1"/>
              </a:solidFill>
              <a:latin typeface="Arial"/>
            </a:endParaRPr>
          </a:p>
        </p:txBody>
      </p:sp>
      <p:sp>
        <p:nvSpPr>
          <p:cNvPr id="7" name="Text Box 25"/>
          <p:cNvSpPr txBox="1">
            <a:spLocks noChangeArrowheads="1"/>
          </p:cNvSpPr>
          <p:nvPr/>
        </p:nvSpPr>
        <p:spPr bwMode="auto">
          <a:xfrm>
            <a:off x="6705600" y="1581150"/>
            <a:ext cx="2362200" cy="338554"/>
          </a:xfrm>
          <a:prstGeom prst="rect">
            <a:avLst/>
          </a:prstGeom>
          <a:noFill/>
          <a:ln w="9525">
            <a:noFill/>
            <a:miter lim="800000"/>
            <a:headEnd/>
            <a:tailEnd/>
          </a:ln>
          <a:effectLst/>
          <a:extLst/>
        </p:spPr>
        <p:txBody>
          <a:bodyPr wrap="square">
            <a:spAutoFit/>
          </a:bodyPr>
          <a:lstStyle/>
          <a:p>
            <a:pPr algn="r">
              <a:spcBef>
                <a:spcPct val="50000"/>
              </a:spcBef>
            </a:pPr>
            <a:r>
              <a:rPr lang="en-US" sz="1600" dirty="0" smtClean="0">
                <a:solidFill>
                  <a:schemeClr val="bg1"/>
                </a:solidFill>
                <a:latin typeface="Arial"/>
              </a:rPr>
              <a:t>Tableland, Katahdin</a:t>
            </a:r>
            <a:endParaRPr lang="en-US" sz="1600" dirty="0">
              <a:solidFill>
                <a:schemeClr val="bg1"/>
              </a:solidFill>
              <a:latin typeface="Arial"/>
            </a:endParaRPr>
          </a:p>
        </p:txBody>
      </p:sp>
    </p:spTree>
    <p:extLst>
      <p:ext uri="{BB962C8B-B14F-4D97-AF65-F5344CB8AC3E}">
        <p14:creationId xmlns:p14="http://schemas.microsoft.com/office/powerpoint/2010/main" val="177852533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3" descr="K_Hunt_9-16-07_11_smal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55950" y="1"/>
            <a:ext cx="7632101" cy="51435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 name="Text Box 10"/>
          <p:cNvSpPr txBox="1">
            <a:spLocks noChangeArrowheads="1"/>
          </p:cNvSpPr>
          <p:nvPr/>
        </p:nvSpPr>
        <p:spPr bwMode="auto">
          <a:xfrm>
            <a:off x="5334000" y="4705350"/>
            <a:ext cx="2971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600" b="1" dirty="0">
                <a:solidFill>
                  <a:schemeClr val="bg1"/>
                </a:solidFill>
                <a:latin typeface="Times New Roman" charset="0"/>
              </a:rPr>
              <a:t>Tableland, Katahdin, Maine</a:t>
            </a:r>
          </a:p>
        </p:txBody>
      </p:sp>
    </p:spTree>
    <p:extLst>
      <p:ext uri="{BB962C8B-B14F-4D97-AF65-F5344CB8AC3E}">
        <p14:creationId xmlns:p14="http://schemas.microsoft.com/office/powerpoint/2010/main" val="366687139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32" descr="whaleback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82309" y="0"/>
            <a:ext cx="3451491" cy="5143500"/>
          </a:xfrm>
          <a:prstGeom prst="rect">
            <a:avLst/>
          </a:prstGeom>
          <a:noFill/>
          <a:ln>
            <a:solidFill>
              <a:srgbClr val="969696"/>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 name="Line 36"/>
          <p:cNvSpPr>
            <a:spLocks noChangeShapeType="1"/>
          </p:cNvSpPr>
          <p:nvPr/>
        </p:nvSpPr>
        <p:spPr bwMode="auto">
          <a:xfrm>
            <a:off x="990600" y="1885950"/>
            <a:ext cx="1371600" cy="0"/>
          </a:xfrm>
          <a:prstGeom prst="line">
            <a:avLst/>
          </a:prstGeom>
          <a:noFill/>
          <a:ln w="1270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 name="Text Box 37"/>
          <p:cNvSpPr txBox="1">
            <a:spLocks noChangeArrowheads="1"/>
          </p:cNvSpPr>
          <p:nvPr/>
        </p:nvSpPr>
        <p:spPr bwMode="auto">
          <a:xfrm>
            <a:off x="914400" y="120015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b="1" dirty="0">
                <a:solidFill>
                  <a:srgbClr val="FFFFCC"/>
                </a:solidFill>
                <a:latin typeface="Times New Roman" charset="0"/>
              </a:rPr>
              <a:t>Ice Flow</a:t>
            </a:r>
          </a:p>
        </p:txBody>
      </p:sp>
      <p:sp>
        <p:nvSpPr>
          <p:cNvPr id="5" name="Text Box 33"/>
          <p:cNvSpPr txBox="1">
            <a:spLocks noChangeArrowheads="1"/>
          </p:cNvSpPr>
          <p:nvPr/>
        </p:nvSpPr>
        <p:spPr bwMode="auto">
          <a:xfrm>
            <a:off x="533400" y="2431018"/>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800" b="1" dirty="0">
                <a:solidFill>
                  <a:srgbClr val="FF9900"/>
                </a:solidFill>
                <a:latin typeface="Times New Roman" charset="0"/>
              </a:rPr>
              <a:t>STOSS</a:t>
            </a:r>
          </a:p>
        </p:txBody>
      </p:sp>
      <p:sp>
        <p:nvSpPr>
          <p:cNvPr id="6" name="Text Box 34"/>
          <p:cNvSpPr txBox="1">
            <a:spLocks noChangeArrowheads="1"/>
          </p:cNvSpPr>
          <p:nvPr/>
        </p:nvSpPr>
        <p:spPr bwMode="auto">
          <a:xfrm>
            <a:off x="2438400" y="2876550"/>
            <a:ext cx="114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800" b="1" dirty="0">
                <a:solidFill>
                  <a:srgbClr val="66FFFF"/>
                </a:solidFill>
                <a:latin typeface="Times New Roman" charset="0"/>
              </a:rPr>
              <a:t>LEE</a:t>
            </a:r>
          </a:p>
        </p:txBody>
      </p:sp>
      <p:pic>
        <p:nvPicPr>
          <p:cNvPr id="7" name="Picture 28" descr="The_Ow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29200" y="9971"/>
            <a:ext cx="3657600" cy="2472559"/>
          </a:xfrm>
          <a:prstGeom prst="rect">
            <a:avLst/>
          </a:prstGeom>
          <a:noFill/>
          <a:ln>
            <a:solidFill>
              <a:srgbClr val="969696"/>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 name="Picture 27" descr="The_Ow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029200" y="2628572"/>
            <a:ext cx="3657600" cy="2467303"/>
          </a:xfrm>
          <a:prstGeom prst="rect">
            <a:avLst/>
          </a:prstGeom>
          <a:noFill/>
          <a:ln>
            <a:solidFill>
              <a:srgbClr val="969696"/>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 name="Text Box 38"/>
          <p:cNvSpPr txBox="1">
            <a:spLocks noChangeArrowheads="1"/>
          </p:cNvSpPr>
          <p:nvPr/>
        </p:nvSpPr>
        <p:spPr bwMode="auto">
          <a:xfrm>
            <a:off x="2514600" y="4851400"/>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000" dirty="0">
                <a:solidFill>
                  <a:srgbClr val="C0C0C0"/>
                </a:solidFill>
                <a:latin typeface="Times New Roman" charset="0"/>
              </a:rPr>
              <a:t>Photo by G. Denton</a:t>
            </a:r>
          </a:p>
        </p:txBody>
      </p:sp>
    </p:spTree>
    <p:extLst>
      <p:ext uri="{BB962C8B-B14F-4D97-AF65-F5344CB8AC3E}">
        <p14:creationId xmlns:p14="http://schemas.microsoft.com/office/powerpoint/2010/main" val="97018499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12" name="Picture 2" descr="SDB_Erratic_Fall1_120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200" y="57150"/>
            <a:ext cx="4953000" cy="3348037"/>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3" name="Picture 3" descr="SDB_Erratic1_120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132480" y="1801910"/>
            <a:ext cx="4953000" cy="3328988"/>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4" name="Text Box 7"/>
          <p:cNvSpPr txBox="1">
            <a:spLocks noChangeArrowheads="1"/>
          </p:cNvSpPr>
          <p:nvPr/>
        </p:nvSpPr>
        <p:spPr bwMode="auto">
          <a:xfrm>
            <a:off x="76200" y="4038600"/>
            <a:ext cx="40386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500" dirty="0">
                <a:solidFill>
                  <a:schemeClr val="bg1"/>
                </a:solidFill>
                <a:latin typeface="Arial"/>
              </a:rPr>
              <a:t>Erratic boulders in the Maine Woods</a:t>
            </a:r>
          </a:p>
        </p:txBody>
      </p:sp>
    </p:spTree>
    <p:extLst>
      <p:ext uri="{BB962C8B-B14F-4D97-AF65-F5344CB8AC3E}">
        <p14:creationId xmlns:p14="http://schemas.microsoft.com/office/powerpoint/2010/main" val="168621091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21" descr="Uvalle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2000" y="57150"/>
            <a:ext cx="7620000" cy="5048250"/>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 name="Text Box 23"/>
          <p:cNvSpPr txBox="1">
            <a:spLocks noChangeArrowheads="1"/>
          </p:cNvSpPr>
          <p:nvPr/>
        </p:nvSpPr>
        <p:spPr bwMode="auto">
          <a:xfrm>
            <a:off x="838200" y="4659312"/>
            <a:ext cx="480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solidFill>
                  <a:schemeClr val="bg1"/>
                </a:solidFill>
                <a:latin typeface="Times New Roman" charset="0"/>
              </a:rPr>
              <a:t>Classic U-shaped valley, southern Greenland</a:t>
            </a:r>
          </a:p>
        </p:txBody>
      </p:sp>
      <p:sp>
        <p:nvSpPr>
          <p:cNvPr id="4" name="Text Box 25"/>
          <p:cNvSpPr txBox="1">
            <a:spLocks noChangeArrowheads="1"/>
          </p:cNvSpPr>
          <p:nvPr/>
        </p:nvSpPr>
        <p:spPr bwMode="auto">
          <a:xfrm>
            <a:off x="7010400" y="4781550"/>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000" dirty="0">
                <a:solidFill>
                  <a:srgbClr val="C0C0C0"/>
                </a:solidFill>
                <a:latin typeface="Times New Roman" charset="0"/>
              </a:rPr>
              <a:t>Photo by G. Denton</a:t>
            </a:r>
          </a:p>
        </p:txBody>
      </p:sp>
    </p:spTree>
    <p:extLst>
      <p:ext uri="{BB962C8B-B14F-4D97-AF65-F5344CB8AC3E}">
        <p14:creationId xmlns:p14="http://schemas.microsoft.com/office/powerpoint/2010/main" val="78280569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6" descr="Uvalle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71287" y="0"/>
            <a:ext cx="7601427" cy="51435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 name="Text Box 8"/>
          <p:cNvSpPr txBox="1">
            <a:spLocks noChangeArrowheads="1"/>
          </p:cNvSpPr>
          <p:nvPr/>
        </p:nvSpPr>
        <p:spPr bwMode="auto">
          <a:xfrm>
            <a:off x="5181600" y="4705350"/>
            <a:ext cx="3124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600" dirty="0" err="1">
                <a:solidFill>
                  <a:schemeClr val="bg1"/>
                </a:solidFill>
                <a:latin typeface="Times New Roman" charset="0"/>
              </a:rPr>
              <a:t>Doubletop</a:t>
            </a:r>
            <a:r>
              <a:rPr lang="en-US" sz="1600" dirty="0">
                <a:solidFill>
                  <a:schemeClr val="bg1"/>
                </a:solidFill>
                <a:latin typeface="Times New Roman" charset="0"/>
              </a:rPr>
              <a:t> Mt., Baxter Park, Maine</a:t>
            </a:r>
          </a:p>
        </p:txBody>
      </p:sp>
    </p:spTree>
    <p:extLst>
      <p:ext uri="{BB962C8B-B14F-4D97-AF65-F5344CB8AC3E}">
        <p14:creationId xmlns:p14="http://schemas.microsoft.com/office/powerpoint/2010/main" val="285761126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1" descr="Screenshot 2025-04-01 at 10-42-19 Home - Maine Ice Age Trail Map &amp; Guide Down E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1184" y="0"/>
            <a:ext cx="4035136" cy="5143500"/>
          </a:xfrm>
          <a:prstGeom prst="rect">
            <a:avLst/>
          </a:prstGeom>
        </p:spPr>
      </p:pic>
    </p:spTree>
    <p:extLst>
      <p:ext uri="{BB962C8B-B14F-4D97-AF65-F5344CB8AC3E}">
        <p14:creationId xmlns:p14="http://schemas.microsoft.com/office/powerpoint/2010/main" val="175748180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BP_TracyPond_004i.jpg"/>
          <p:cNvPicPr>
            <a:picLocks noChangeAspect="1"/>
          </p:cNvPicPr>
          <p:nvPr/>
        </p:nvPicPr>
        <p:blipFill rotWithShape="1">
          <a:blip r:embed="rId2">
            <a:extLst>
              <a:ext uri="{28A0092B-C50C-407E-A947-70E740481C1C}">
                <a14:useLocalDpi xmlns:a14="http://schemas.microsoft.com/office/drawing/2010/main" val="0"/>
              </a:ext>
            </a:extLst>
          </a:blip>
          <a:srcRect l="-5" t="4896" r="-5" b="10405"/>
          <a:stretch/>
        </p:blipFill>
        <p:spPr>
          <a:xfrm>
            <a:off x="0" y="0"/>
            <a:ext cx="9144000" cy="5143500"/>
          </a:xfrm>
          <a:prstGeom prst="rect">
            <a:avLst/>
          </a:prstGeom>
          <a:noFill/>
          <a:ln>
            <a:noFill/>
          </a:ln>
        </p:spPr>
      </p:pic>
      <p:sp>
        <p:nvSpPr>
          <p:cNvPr id="4" name="Title 1"/>
          <p:cNvSpPr txBox="1">
            <a:spLocks/>
          </p:cNvSpPr>
          <p:nvPr/>
        </p:nvSpPr>
        <p:spPr>
          <a:xfrm>
            <a:off x="2590800" y="0"/>
            <a:ext cx="3962400" cy="971550"/>
          </a:xfrm>
          <a:prstGeom prst="rect">
            <a:avLst/>
          </a:prstGeom>
        </p:spPr>
        <p:txBody>
          <a:bodyPr lIns="91416" tIns="45708" rIns="91416" bIns="45708"/>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5400" dirty="0">
                <a:solidFill>
                  <a:prstClr val="white"/>
                </a:solidFill>
                <a:effectLst>
                  <a:outerShdw blurRad="50800" dist="76200" dir="2700000" algn="tl" rotWithShape="0">
                    <a:prstClr val="black">
                      <a:alpha val="40000"/>
                    </a:prstClr>
                  </a:outerShdw>
                </a:effectLst>
                <a:latin typeface="Arial"/>
                <a:ea typeface="ＭＳ Ｐゴシック" charset="0"/>
                <a:cs typeface="Arial"/>
              </a:rPr>
              <a:t>Thank You</a:t>
            </a:r>
          </a:p>
        </p:txBody>
      </p:sp>
      <p:sp>
        <p:nvSpPr>
          <p:cNvPr id="2" name="TextBox 1"/>
          <p:cNvSpPr txBox="1"/>
          <p:nvPr/>
        </p:nvSpPr>
        <p:spPr>
          <a:xfrm>
            <a:off x="6324600" y="-19047"/>
            <a:ext cx="2743200" cy="1154159"/>
          </a:xfrm>
          <a:prstGeom prst="rect">
            <a:avLst/>
          </a:prstGeom>
          <a:noFill/>
        </p:spPr>
        <p:txBody>
          <a:bodyPr wrap="square" lIns="91416" tIns="45708" rIns="91416" bIns="45708" rtlCol="0">
            <a:spAutoFit/>
          </a:bodyPr>
          <a:lstStyle/>
          <a:p>
            <a:pPr algn="r"/>
            <a:r>
              <a:rPr lang="en-US" sz="1700" dirty="0">
                <a:solidFill>
                  <a:prstClr val="white"/>
                </a:solidFill>
                <a:effectLst>
                  <a:outerShdw blurRad="50800" dist="38100" dir="2700000" algn="tl" rotWithShape="0">
                    <a:prstClr val="black">
                      <a:alpha val="72000"/>
                    </a:prstClr>
                  </a:outerShdw>
                </a:effectLst>
                <a:latin typeface="Arial"/>
                <a:cs typeface="Arial"/>
              </a:rPr>
              <a:t>Sean Birkel</a:t>
            </a:r>
          </a:p>
          <a:p>
            <a:pPr algn="r"/>
            <a:r>
              <a:rPr lang="en-US" sz="1700" dirty="0">
                <a:solidFill>
                  <a:prstClr val="white"/>
                </a:solidFill>
                <a:effectLst>
                  <a:outerShdw blurRad="50800" dist="38100" dir="2700000" algn="tl" rotWithShape="0">
                    <a:prstClr val="black">
                      <a:alpha val="72000"/>
                    </a:prstClr>
                  </a:outerShdw>
                </a:effectLst>
                <a:latin typeface="Arial"/>
                <a:cs typeface="Arial"/>
              </a:rPr>
              <a:t>Assistant Professor</a:t>
            </a:r>
          </a:p>
          <a:p>
            <a:pPr algn="r"/>
            <a:r>
              <a:rPr lang="en-US" sz="1700" dirty="0">
                <a:solidFill>
                  <a:prstClr val="white"/>
                </a:solidFill>
                <a:effectLst>
                  <a:outerShdw blurRad="50800" dist="38100" dir="2700000" algn="tl" rotWithShape="0">
                    <a:prstClr val="black">
                      <a:alpha val="72000"/>
                    </a:prstClr>
                  </a:outerShdw>
                </a:effectLst>
                <a:latin typeface="Arial"/>
                <a:cs typeface="Arial"/>
              </a:rPr>
              <a:t>Maine State Climatologist</a:t>
            </a:r>
          </a:p>
          <a:p>
            <a:pPr algn="r"/>
            <a:r>
              <a:rPr lang="en-US" sz="1700" dirty="0">
                <a:solidFill>
                  <a:prstClr val="white"/>
                </a:solidFill>
                <a:effectLst>
                  <a:outerShdw blurRad="50800" dist="38100" dir="2700000" algn="tl" rotWithShape="0">
                    <a:prstClr val="black">
                      <a:alpha val="72000"/>
                    </a:prstClr>
                  </a:outerShdw>
                </a:effectLst>
                <a:latin typeface="Arial"/>
                <a:cs typeface="Arial"/>
              </a:rPr>
              <a:t>birkel@maine.edu</a:t>
            </a:r>
          </a:p>
        </p:txBody>
      </p:sp>
      <p:pic>
        <p:nvPicPr>
          <p:cNvPr id="9" name="Picture 8" descr="CES_logo_2blue_outline-4c-20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2" y="4324351"/>
            <a:ext cx="1752601" cy="637310"/>
          </a:xfrm>
          <a:prstGeom prst="rect">
            <a:avLst/>
          </a:prstGeom>
          <a:solidFill>
            <a:schemeClr val="tx1">
              <a:alpha val="30000"/>
            </a:schemeClr>
          </a:solidFill>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4327495"/>
            <a:ext cx="1828800" cy="598811"/>
          </a:xfrm>
          <a:prstGeom prst="rect">
            <a:avLst/>
          </a:prstGeom>
          <a:solidFill>
            <a:schemeClr val="tx1">
              <a:alpha val="30000"/>
            </a:schemeClr>
          </a:solidFill>
        </p:spPr>
      </p:pic>
    </p:spTree>
    <p:extLst>
      <p:ext uri="{BB962C8B-B14F-4D97-AF65-F5344CB8AC3E}">
        <p14:creationId xmlns:p14="http://schemas.microsoft.com/office/powerpoint/2010/main" val="18030935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01445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5" descr="til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200" y="-15874"/>
            <a:ext cx="4876800" cy="3302000"/>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 name="Text Box 8"/>
          <p:cNvSpPr txBox="1">
            <a:spLocks noChangeArrowheads="1"/>
          </p:cNvSpPr>
          <p:nvPr/>
        </p:nvSpPr>
        <p:spPr bwMode="auto">
          <a:xfrm>
            <a:off x="76200" y="3333750"/>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000" dirty="0">
                <a:solidFill>
                  <a:srgbClr val="C0C0C0"/>
                </a:solidFill>
                <a:latin typeface="Times New Roman" charset="0"/>
              </a:rPr>
              <a:t>Photo by G. Denton</a:t>
            </a:r>
          </a:p>
        </p:txBody>
      </p:sp>
      <p:pic>
        <p:nvPicPr>
          <p:cNvPr id="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88355" y="0"/>
            <a:ext cx="3103245" cy="4629150"/>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 name="Text Box 8"/>
          <p:cNvSpPr txBox="1">
            <a:spLocks noChangeArrowheads="1"/>
          </p:cNvSpPr>
          <p:nvPr/>
        </p:nvSpPr>
        <p:spPr bwMode="auto">
          <a:xfrm>
            <a:off x="7696200" y="4705350"/>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000" dirty="0">
                <a:solidFill>
                  <a:srgbClr val="C0C0C0"/>
                </a:solidFill>
                <a:latin typeface="Times New Roman" charset="0"/>
              </a:rPr>
              <a:t>Photo by G. Denton</a:t>
            </a:r>
          </a:p>
        </p:txBody>
      </p:sp>
    </p:spTree>
    <p:extLst>
      <p:ext uri="{BB962C8B-B14F-4D97-AF65-F5344CB8AC3E}">
        <p14:creationId xmlns:p14="http://schemas.microsoft.com/office/powerpoint/2010/main" val="36668713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6" name="Picture 5" descr="SBP_Winds_001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532000"/>
            <a:ext cx="3901131" cy="2611500"/>
          </a:xfrm>
          <a:prstGeom prst="rect">
            <a:avLst/>
          </a:prstGeom>
        </p:spPr>
      </p:pic>
      <p:pic>
        <p:nvPicPr>
          <p:cNvPr id="4" name="Picture 3" descr="Me_Friis_Hills_Summit_v1.jpg"/>
          <p:cNvPicPr>
            <a:picLocks noChangeAspect="1"/>
          </p:cNvPicPr>
          <p:nvPr/>
        </p:nvPicPr>
        <p:blipFill rotWithShape="1">
          <a:blip r:embed="rId3">
            <a:extLst>
              <a:ext uri="{28A0092B-C50C-407E-A947-70E740481C1C}">
                <a14:useLocalDpi xmlns:a14="http://schemas.microsoft.com/office/drawing/2010/main" val="0"/>
              </a:ext>
            </a:extLst>
          </a:blip>
          <a:srcRect r="1443"/>
          <a:stretch/>
        </p:blipFill>
        <p:spPr>
          <a:xfrm>
            <a:off x="4878160" y="0"/>
            <a:ext cx="3899772" cy="2635343"/>
          </a:xfrm>
          <a:prstGeom prst="rect">
            <a:avLst/>
          </a:prstGeom>
        </p:spPr>
      </p:pic>
      <p:sp>
        <p:nvSpPr>
          <p:cNvPr id="7" name="Text Box 8"/>
          <p:cNvSpPr txBox="1">
            <a:spLocks noChangeArrowheads="1"/>
          </p:cNvSpPr>
          <p:nvPr/>
        </p:nvSpPr>
        <p:spPr bwMode="auto">
          <a:xfrm>
            <a:off x="4876800" y="0"/>
            <a:ext cx="1905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defTabSz="457200" rtl="0" eaLnBrk="1" fontAlgn="auto" latinLnBrk="0" hangingPunct="1">
              <a:lnSpc>
                <a:spcPct val="100000"/>
              </a:lnSpc>
              <a:spcBef>
                <a:spcPct val="50000"/>
              </a:spcBef>
              <a:spcAft>
                <a:spcPts val="0"/>
              </a:spcAft>
              <a:buClrTx/>
              <a:buSzTx/>
              <a:buFontTx/>
              <a:buNone/>
              <a:tabLst/>
              <a:defRPr/>
            </a:pP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Dry Valleys,</a:t>
            </a:r>
            <a:r>
              <a:rPr kumimoji="0" lang="en-US" sz="1000" b="0" i="0" u="none" strike="noStrike" kern="1200" cap="none" spc="0" normalizeH="0" noProof="0" dirty="0" smtClean="0">
                <a:ln>
                  <a:noFill/>
                </a:ln>
                <a:solidFill>
                  <a:srgbClr val="FFFFFF"/>
                </a:solidFill>
                <a:effectLst/>
                <a:uLnTx/>
                <a:uFillTx/>
                <a:latin typeface="Arial" panose="020B0604020202020204" pitchFamily="34" charset="0"/>
                <a:cs typeface="Arial" panose="020B0604020202020204" pitchFamily="34" charset="0"/>
              </a:rPr>
              <a:t> Antarctica</a:t>
            </a:r>
            <a:br>
              <a:rPr kumimoji="0" lang="en-US" sz="1000" b="0" i="0" u="none" strike="noStrike" kern="1200" cap="none" spc="0" normalizeH="0" noProof="0" dirty="0" smtClean="0">
                <a:ln>
                  <a:noFill/>
                </a:ln>
                <a:solidFill>
                  <a:srgbClr val="FFFFFF"/>
                </a:solidFill>
                <a:effectLst/>
                <a:uLnTx/>
                <a:uFillTx/>
                <a:latin typeface="Arial" panose="020B0604020202020204" pitchFamily="34" charset="0"/>
                <a:cs typeface="Arial" panose="020B0604020202020204" pitchFamily="34" charset="0"/>
              </a:rPr>
            </a:br>
            <a:r>
              <a:rPr kumimoji="0" lang="en-US" sz="1000" b="0" i="0" u="none" strike="noStrike" kern="1200" cap="none" spc="0" normalizeH="0" noProof="0" dirty="0" smtClean="0">
                <a:ln>
                  <a:noFill/>
                </a:ln>
                <a:solidFill>
                  <a:srgbClr val="FFFFFF"/>
                </a:solidFill>
                <a:effectLst/>
                <a:uLnTx/>
                <a:uFillTx/>
                <a:latin typeface="Arial" panose="020B0604020202020204" pitchFamily="34" charset="0"/>
                <a:cs typeface="Arial" panose="020B0604020202020204" pitchFamily="34" charset="0"/>
              </a:rPr>
              <a:t>Jan/Feb 2003</a:t>
            </a: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 Box 8"/>
          <p:cNvSpPr txBox="1">
            <a:spLocks noChangeArrowheads="1"/>
          </p:cNvSpPr>
          <p:nvPr/>
        </p:nvSpPr>
        <p:spPr bwMode="auto">
          <a:xfrm>
            <a:off x="4876800" y="2647950"/>
            <a:ext cx="1905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defTabSz="457200" rtl="0" eaLnBrk="1" fontAlgn="auto" latinLnBrk="0" hangingPunct="1">
              <a:lnSpc>
                <a:spcPct val="100000"/>
              </a:lnSpc>
              <a:spcBef>
                <a:spcPct val="50000"/>
              </a:spcBef>
              <a:spcAft>
                <a:spcPts val="0"/>
              </a:spcAft>
              <a:buClrTx/>
              <a:buSzTx/>
              <a:buFontTx/>
              <a:buNone/>
              <a:tabLst/>
              <a:defRPr/>
            </a:pPr>
            <a:r>
              <a:rPr kumimoji="0" lang="en-US" sz="10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Wind River</a:t>
            </a:r>
            <a:r>
              <a:rPr kumimoji="0" lang="en-US" sz="1000" b="0" i="0" u="none" strike="noStrike" kern="1200" cap="none" spc="0" normalizeH="0" noProof="0" dirty="0" smtClean="0">
                <a:ln>
                  <a:noFill/>
                </a:ln>
                <a:solidFill>
                  <a:schemeClr val="bg1"/>
                </a:solidFill>
                <a:effectLst/>
                <a:uLnTx/>
                <a:uFillTx/>
                <a:latin typeface="Arial" panose="020B0604020202020204" pitchFamily="34" charset="0"/>
                <a:cs typeface="Arial" panose="020B0604020202020204" pitchFamily="34" charset="0"/>
              </a:rPr>
              <a:t> Range</a:t>
            </a:r>
            <a:r>
              <a:rPr kumimoji="0" lang="en-US" sz="10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a:t>
            </a:r>
            <a:r>
              <a:rPr kumimoji="0" lang="en-US" sz="1000" b="0" i="0" u="none" strike="noStrike" kern="1200" cap="none" spc="0" normalizeH="0" noProof="0" dirty="0" smtClean="0">
                <a:ln>
                  <a:noFill/>
                </a:ln>
                <a:solidFill>
                  <a:schemeClr val="bg1"/>
                </a:solidFill>
                <a:effectLst/>
                <a:uLnTx/>
                <a:uFillTx/>
                <a:latin typeface="Arial" panose="020B0604020202020204" pitchFamily="34" charset="0"/>
                <a:cs typeface="Arial" panose="020B0604020202020204" pitchFamily="34" charset="0"/>
              </a:rPr>
              <a:t> WY</a:t>
            </a:r>
            <a:br>
              <a:rPr kumimoji="0" lang="en-US" sz="1000" b="0" i="0" u="none" strike="noStrike" kern="1200" cap="none" spc="0" normalizeH="0" noProof="0" dirty="0" smtClean="0">
                <a:ln>
                  <a:noFill/>
                </a:ln>
                <a:solidFill>
                  <a:schemeClr val="bg1"/>
                </a:solidFill>
                <a:effectLst/>
                <a:uLnTx/>
                <a:uFillTx/>
                <a:latin typeface="Arial" panose="020B0604020202020204" pitchFamily="34" charset="0"/>
                <a:cs typeface="Arial" panose="020B0604020202020204" pitchFamily="34" charset="0"/>
              </a:rPr>
            </a:br>
            <a:r>
              <a:rPr kumimoji="0" lang="en-US" sz="1000" b="0" i="0" u="none" strike="noStrike" kern="1200" cap="none" spc="0" normalizeH="0" noProof="0" dirty="0" smtClean="0">
                <a:ln>
                  <a:noFill/>
                </a:ln>
                <a:solidFill>
                  <a:schemeClr val="bg1"/>
                </a:solidFill>
                <a:effectLst/>
                <a:uLnTx/>
                <a:uFillTx/>
                <a:latin typeface="Arial" panose="020B0604020202020204" pitchFamily="34" charset="0"/>
                <a:cs typeface="Arial" panose="020B0604020202020204" pitchFamily="34" charset="0"/>
              </a:rPr>
              <a:t>July 2008 &amp; 2009</a:t>
            </a:r>
            <a:endParaRPr kumimoji="0" lang="en-US" sz="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2" name="Picture 1" descr="birkel_disserta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96" y="0"/>
            <a:ext cx="4301504" cy="5143500"/>
          </a:xfrm>
          <a:prstGeom prst="rect">
            <a:avLst/>
          </a:prstGeom>
        </p:spPr>
      </p:pic>
      <p:sp>
        <p:nvSpPr>
          <p:cNvPr id="9" name="Text Box 4"/>
          <p:cNvSpPr txBox="1">
            <a:spLocks noChangeArrowheads="1"/>
          </p:cNvSpPr>
          <p:nvPr/>
        </p:nvSpPr>
        <p:spPr bwMode="auto">
          <a:xfrm>
            <a:off x="1828800" y="1733550"/>
            <a:ext cx="1600200" cy="202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ts val="400"/>
              </a:spcBef>
            </a:pPr>
            <a:r>
              <a:rPr lang="en-US" sz="1100" b="1" i="1" dirty="0" smtClean="0">
                <a:solidFill>
                  <a:srgbClr val="800000"/>
                </a:solidFill>
                <a:latin typeface="Arial"/>
              </a:rPr>
              <a:t>Mentors:</a:t>
            </a:r>
          </a:p>
          <a:p>
            <a:pPr>
              <a:spcBef>
                <a:spcPts val="400"/>
              </a:spcBef>
            </a:pPr>
            <a:r>
              <a:rPr lang="en-US" sz="1100" i="1" dirty="0" smtClean="0">
                <a:solidFill>
                  <a:srgbClr val="800000"/>
                </a:solidFill>
                <a:latin typeface="Arial"/>
              </a:rPr>
              <a:t>George Denton</a:t>
            </a:r>
          </a:p>
          <a:p>
            <a:pPr>
              <a:spcBef>
                <a:spcPts val="400"/>
              </a:spcBef>
            </a:pPr>
            <a:r>
              <a:rPr lang="en-US" sz="1100" i="1" dirty="0" smtClean="0">
                <a:solidFill>
                  <a:srgbClr val="800000"/>
                </a:solidFill>
                <a:latin typeface="Arial"/>
              </a:rPr>
              <a:t>Terry Hughes</a:t>
            </a:r>
          </a:p>
          <a:p>
            <a:pPr>
              <a:spcBef>
                <a:spcPts val="400"/>
              </a:spcBef>
            </a:pPr>
            <a:r>
              <a:rPr lang="en-US" sz="1100" i="1" dirty="0" smtClean="0">
                <a:solidFill>
                  <a:srgbClr val="800000"/>
                </a:solidFill>
                <a:latin typeface="Arial"/>
              </a:rPr>
              <a:t>Brenda Hall</a:t>
            </a:r>
          </a:p>
          <a:p>
            <a:pPr>
              <a:spcBef>
                <a:spcPts val="400"/>
              </a:spcBef>
            </a:pPr>
            <a:r>
              <a:rPr lang="en-US" sz="1100" i="1" dirty="0" smtClean="0">
                <a:solidFill>
                  <a:srgbClr val="800000"/>
                </a:solidFill>
                <a:latin typeface="Arial"/>
              </a:rPr>
              <a:t>Harold (Hal) </a:t>
            </a:r>
            <a:r>
              <a:rPr lang="en-US" sz="1100" i="1" dirty="0" err="1" smtClean="0">
                <a:solidFill>
                  <a:srgbClr val="800000"/>
                </a:solidFill>
                <a:latin typeface="Arial"/>
              </a:rPr>
              <a:t>Borns</a:t>
            </a:r>
            <a:endParaRPr lang="en-US" sz="1100" i="1" dirty="0" smtClean="0">
              <a:solidFill>
                <a:srgbClr val="800000"/>
              </a:solidFill>
              <a:latin typeface="Arial"/>
            </a:endParaRPr>
          </a:p>
          <a:p>
            <a:pPr>
              <a:spcBef>
                <a:spcPts val="400"/>
              </a:spcBef>
            </a:pPr>
            <a:r>
              <a:rPr lang="en-US" sz="1100" i="1" dirty="0" smtClean="0">
                <a:solidFill>
                  <a:srgbClr val="800000"/>
                </a:solidFill>
                <a:latin typeface="Arial"/>
              </a:rPr>
              <a:t>Peter </a:t>
            </a:r>
            <a:r>
              <a:rPr lang="en-US" sz="1100" i="1" dirty="0" err="1" smtClean="0">
                <a:solidFill>
                  <a:srgbClr val="800000"/>
                </a:solidFill>
                <a:latin typeface="Arial"/>
              </a:rPr>
              <a:t>Koons</a:t>
            </a:r>
            <a:endParaRPr lang="en-US" sz="1100" i="1" dirty="0" smtClean="0">
              <a:solidFill>
                <a:srgbClr val="800000"/>
              </a:solidFill>
              <a:latin typeface="Arial"/>
            </a:endParaRPr>
          </a:p>
          <a:p>
            <a:pPr>
              <a:spcBef>
                <a:spcPts val="400"/>
              </a:spcBef>
            </a:pPr>
            <a:r>
              <a:rPr lang="en-US" sz="1100" i="1" dirty="0" smtClean="0">
                <a:solidFill>
                  <a:srgbClr val="800000"/>
                </a:solidFill>
                <a:latin typeface="Arial"/>
              </a:rPr>
              <a:t>James </a:t>
            </a:r>
            <a:r>
              <a:rPr lang="en-US" sz="1100" i="1" dirty="0" err="1" smtClean="0">
                <a:solidFill>
                  <a:srgbClr val="800000"/>
                </a:solidFill>
                <a:latin typeface="Arial"/>
              </a:rPr>
              <a:t>Fastook</a:t>
            </a:r>
            <a:endParaRPr lang="en-US" sz="1100" i="1" dirty="0" smtClean="0">
              <a:solidFill>
                <a:srgbClr val="800000"/>
              </a:solidFill>
              <a:latin typeface="Arial"/>
            </a:endParaRPr>
          </a:p>
          <a:p>
            <a:pPr>
              <a:spcBef>
                <a:spcPts val="400"/>
              </a:spcBef>
            </a:pPr>
            <a:r>
              <a:rPr lang="en-US" sz="1100" i="1" dirty="0" smtClean="0">
                <a:solidFill>
                  <a:srgbClr val="800000"/>
                </a:solidFill>
                <a:latin typeface="Arial"/>
              </a:rPr>
              <a:t>Kirk Maasch</a:t>
            </a:r>
          </a:p>
          <a:p>
            <a:pPr>
              <a:spcBef>
                <a:spcPts val="400"/>
              </a:spcBef>
            </a:pPr>
            <a:r>
              <a:rPr lang="en-US" sz="1100" i="1" dirty="0" smtClean="0">
                <a:solidFill>
                  <a:srgbClr val="800000"/>
                </a:solidFill>
                <a:latin typeface="Arial"/>
              </a:rPr>
              <a:t>Paul Mayewski</a:t>
            </a:r>
            <a:endParaRPr lang="en-US" sz="1100" i="1" dirty="0">
              <a:solidFill>
                <a:srgbClr val="800000"/>
              </a:solidFill>
              <a:latin typeface="Arial"/>
            </a:endParaRPr>
          </a:p>
        </p:txBody>
      </p:sp>
    </p:spTree>
    <p:extLst>
      <p:ext uri="{BB962C8B-B14F-4D97-AF65-F5344CB8AC3E}">
        <p14:creationId xmlns:p14="http://schemas.microsoft.com/office/powerpoint/2010/main" val="394121581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4" descr="WR_cirque_glaci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8600" y="514350"/>
            <a:ext cx="5029200" cy="36618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 name="Text Box 5"/>
          <p:cNvSpPr txBox="1">
            <a:spLocks noChangeArrowheads="1"/>
          </p:cNvSpPr>
          <p:nvPr/>
        </p:nvSpPr>
        <p:spPr bwMode="auto">
          <a:xfrm>
            <a:off x="3200400" y="0"/>
            <a:ext cx="3657600" cy="39687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b="1" dirty="0">
                <a:solidFill>
                  <a:srgbClr val="000066"/>
                </a:solidFill>
                <a:latin typeface="Times New Roman" charset="0"/>
              </a:rPr>
              <a:t>Cirques and mountain glaciers</a:t>
            </a:r>
          </a:p>
        </p:txBody>
      </p:sp>
    </p:spTree>
    <p:extLst>
      <p:ext uri="{BB962C8B-B14F-4D97-AF65-F5344CB8AC3E}">
        <p14:creationId xmlns:p14="http://schemas.microsoft.com/office/powerpoint/2010/main" val="16862109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7" descr="WR_BullLake"/>
          <p:cNvPicPr>
            <a:picLocks noChangeAspect="1" noChangeArrowheads="1"/>
          </p:cNvPicPr>
          <p:nvPr/>
        </p:nvPicPr>
        <p:blipFill>
          <a:blip r:embed="rId2">
            <a:extLst>
              <a:ext uri="{28A0092B-C50C-407E-A947-70E740481C1C}">
                <a14:useLocalDpi xmlns:a14="http://schemas.microsoft.com/office/drawing/2010/main" val="0"/>
              </a:ext>
            </a:extLst>
          </a:blip>
          <a:srcRect t="5556"/>
          <a:stretch>
            <a:fillRect/>
          </a:stretch>
        </p:blipFill>
        <p:spPr bwMode="auto">
          <a:xfrm>
            <a:off x="4680646" y="2571750"/>
            <a:ext cx="4463354" cy="2571750"/>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pic>
      <p:pic>
        <p:nvPicPr>
          <p:cNvPr id="2" name="Picture 6" descr="WR_fig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905" y="1352550"/>
            <a:ext cx="272589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WR_modern"/>
          <p:cNvPicPr>
            <a:picLocks noChangeAspect="1" noChangeArrowheads="1"/>
          </p:cNvPicPr>
          <p:nvPr/>
        </p:nvPicPr>
        <p:blipFill>
          <a:blip r:embed="rId4">
            <a:extLst>
              <a:ext uri="{28A0092B-C50C-407E-A947-70E740481C1C}">
                <a14:useLocalDpi xmlns:a14="http://schemas.microsoft.com/office/drawing/2010/main" val="0"/>
              </a:ext>
            </a:extLst>
          </a:blip>
          <a:srcRect t="5556"/>
          <a:stretch>
            <a:fillRect/>
          </a:stretch>
        </p:blipFill>
        <p:spPr bwMode="auto">
          <a:xfrm>
            <a:off x="4680644" y="0"/>
            <a:ext cx="4463356" cy="2571750"/>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pic>
      <p:sp>
        <p:nvSpPr>
          <p:cNvPr id="4" name="Text Box 8"/>
          <p:cNvSpPr txBox="1">
            <a:spLocks noChangeArrowheads="1"/>
          </p:cNvSpPr>
          <p:nvPr/>
        </p:nvSpPr>
        <p:spPr bwMode="auto">
          <a:xfrm>
            <a:off x="4724400" y="2114550"/>
            <a:ext cx="1447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dirty="0">
                <a:solidFill>
                  <a:schemeClr val="bg1"/>
                </a:solidFill>
                <a:latin typeface="Arial"/>
              </a:rPr>
              <a:t>Modern</a:t>
            </a:r>
          </a:p>
        </p:txBody>
      </p:sp>
      <p:sp>
        <p:nvSpPr>
          <p:cNvPr id="6" name="Text Box 8"/>
          <p:cNvSpPr txBox="1">
            <a:spLocks noChangeArrowheads="1"/>
          </p:cNvSpPr>
          <p:nvPr/>
        </p:nvSpPr>
        <p:spPr bwMode="auto">
          <a:xfrm>
            <a:off x="4724400" y="4705350"/>
            <a:ext cx="1447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dirty="0" smtClean="0">
                <a:solidFill>
                  <a:schemeClr val="bg1"/>
                </a:solidFill>
                <a:latin typeface="Arial"/>
              </a:rPr>
              <a:t>LGM</a:t>
            </a:r>
            <a:endParaRPr lang="en-US" sz="2000" b="1" dirty="0">
              <a:solidFill>
                <a:schemeClr val="bg1"/>
              </a:solidFill>
              <a:latin typeface="Arial"/>
            </a:endParaRPr>
          </a:p>
        </p:txBody>
      </p:sp>
      <p:sp>
        <p:nvSpPr>
          <p:cNvPr id="7" name="Title 1"/>
          <p:cNvSpPr txBox="1">
            <a:spLocks/>
          </p:cNvSpPr>
          <p:nvPr/>
        </p:nvSpPr>
        <p:spPr bwMode="auto">
          <a:xfrm>
            <a:off x="76200" y="0"/>
            <a:ext cx="4572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smtClean="0">
                <a:latin typeface="Arial"/>
                <a:cs typeface="Times New Roman" charset="0"/>
              </a:rPr>
              <a:t>UMaine Ice Sheet Model</a:t>
            </a:r>
          </a:p>
          <a:p>
            <a:pPr algn="ctr"/>
            <a:r>
              <a:rPr lang="en-US" b="1" dirty="0" smtClean="0">
                <a:latin typeface="Arial"/>
                <a:cs typeface="Times New Roman" charset="0"/>
              </a:rPr>
              <a:t>Wind </a:t>
            </a:r>
            <a:r>
              <a:rPr lang="en-US" b="1" dirty="0">
                <a:latin typeface="Arial"/>
                <a:cs typeface="Times New Roman" charset="0"/>
              </a:rPr>
              <a:t>River </a:t>
            </a:r>
            <a:r>
              <a:rPr lang="en-US" b="1" dirty="0" smtClean="0">
                <a:latin typeface="Arial"/>
                <a:cs typeface="Times New Roman" charset="0"/>
              </a:rPr>
              <a:t>Range Simulation</a:t>
            </a:r>
            <a:endParaRPr lang="en-US" b="1" dirty="0">
              <a:latin typeface="Arial"/>
              <a:cs typeface="Times New Roman" charset="0"/>
            </a:endParaRPr>
          </a:p>
          <a:p>
            <a:pPr algn="ctr"/>
            <a:r>
              <a:rPr lang="en-US" sz="1400" dirty="0">
                <a:solidFill>
                  <a:schemeClr val="tx1">
                    <a:lumMod val="75000"/>
                    <a:lumOff val="25000"/>
                  </a:schemeClr>
                </a:solidFill>
                <a:latin typeface="Arial"/>
                <a:cs typeface="Times New Roman" charset="0"/>
              </a:rPr>
              <a:t>Birkel et al., 2012</a:t>
            </a:r>
          </a:p>
        </p:txBody>
      </p:sp>
    </p:spTree>
    <p:extLst>
      <p:ext uri="{BB962C8B-B14F-4D97-AF65-F5344CB8AC3E}">
        <p14:creationId xmlns:p14="http://schemas.microsoft.com/office/powerpoint/2010/main" val="18383120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2" name="Picture 1" descr="geologic_ti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6858000" cy="5143500"/>
          </a:xfrm>
          <a:prstGeom prst="rect">
            <a:avLst/>
          </a:prstGeom>
        </p:spPr>
      </p:pic>
      <p:sp>
        <p:nvSpPr>
          <p:cNvPr id="4" name="Title 1"/>
          <p:cNvSpPr txBox="1">
            <a:spLocks/>
          </p:cNvSpPr>
          <p:nvPr/>
        </p:nvSpPr>
        <p:spPr>
          <a:xfrm>
            <a:off x="0" y="133350"/>
            <a:ext cx="2286000" cy="823179"/>
          </a:xfrm>
          <a:prstGeom prst="rect">
            <a:avLst/>
          </a:prstGeom>
        </p:spPr>
        <p:txBody>
          <a:bodyPr anchor="ctr" anchorCtr="0"/>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342900"/>
            <a:r>
              <a:rPr lang="en-US" sz="1800" dirty="0" smtClean="0">
                <a:solidFill>
                  <a:srgbClr val="FFFFFF"/>
                </a:solidFill>
                <a:latin typeface="Arial" panose="020B0604020202020204" pitchFamily="34" charset="0"/>
                <a:cs typeface="Arial" panose="020B0604020202020204" pitchFamily="34" charset="0"/>
              </a:rPr>
              <a:t>Quaternary Period</a:t>
            </a:r>
          </a:p>
          <a:p>
            <a:pPr defTabSz="342900"/>
            <a:r>
              <a:rPr lang="en-US" sz="1800" dirty="0" smtClean="0">
                <a:solidFill>
                  <a:srgbClr val="FFFFFF"/>
                </a:solidFill>
                <a:latin typeface="Arial" panose="020B0604020202020204" pitchFamily="34" charset="0"/>
                <a:ea typeface="ＭＳ Ｐゴシック" charset="0"/>
                <a:cs typeface="Arial" panose="020B0604020202020204" pitchFamily="34" charset="0"/>
              </a:rPr>
              <a:t>Last 2.6 million </a:t>
            </a:r>
            <a:r>
              <a:rPr lang="en-US" sz="1800" dirty="0" err="1" smtClean="0">
                <a:solidFill>
                  <a:srgbClr val="FFFFFF"/>
                </a:solidFill>
                <a:latin typeface="Arial" panose="020B0604020202020204" pitchFamily="34" charset="0"/>
                <a:ea typeface="ＭＳ Ｐゴシック" charset="0"/>
                <a:cs typeface="Arial" panose="020B0604020202020204" pitchFamily="34" charset="0"/>
              </a:rPr>
              <a:t>yrs</a:t>
            </a:r>
            <a:endParaRPr lang="en-US" sz="1800" dirty="0">
              <a:solidFill>
                <a:srgbClr val="FFFFFF"/>
              </a:solidFill>
              <a:latin typeface="Arial"/>
              <a:ea typeface="ＭＳ Ｐゴシック" charset="0"/>
              <a:cs typeface="Arial"/>
            </a:endParaRPr>
          </a:p>
        </p:txBody>
      </p:sp>
      <p:sp>
        <p:nvSpPr>
          <p:cNvPr id="5" name="Title 1"/>
          <p:cNvSpPr txBox="1">
            <a:spLocks/>
          </p:cNvSpPr>
          <p:nvPr/>
        </p:nvSpPr>
        <p:spPr>
          <a:xfrm>
            <a:off x="0" y="4171951"/>
            <a:ext cx="2286000" cy="974172"/>
          </a:xfrm>
          <a:prstGeom prst="rect">
            <a:avLst/>
          </a:prstGeom>
        </p:spPr>
        <p:txBody>
          <a:bodyPr anchor="ctr" anchorCtr="0"/>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defTabSz="342900"/>
            <a:r>
              <a:rPr lang="en-US" sz="1000" dirty="0" smtClean="0">
                <a:solidFill>
                  <a:srgbClr val="FFFFFF"/>
                </a:solidFill>
                <a:latin typeface="Arial" panose="020B0604020202020204" pitchFamily="34" charset="0"/>
                <a:cs typeface="Arial" panose="020B0604020202020204" pitchFamily="34" charset="0"/>
              </a:rPr>
              <a:t>Encyclopedia </a:t>
            </a:r>
            <a:r>
              <a:rPr lang="en-US" sz="1000" dirty="0">
                <a:solidFill>
                  <a:srgbClr val="FFFFFF"/>
                </a:solidFill>
                <a:latin typeface="Arial" panose="020B0604020202020204" pitchFamily="34" charset="0"/>
                <a:cs typeface="Arial" panose="020B0604020202020204" pitchFamily="34" charset="0"/>
              </a:rPr>
              <a:t>Britannica, </a:t>
            </a:r>
            <a:r>
              <a:rPr lang="en-US" sz="1000" dirty="0" smtClean="0">
                <a:solidFill>
                  <a:srgbClr val="FFFFFF"/>
                </a:solidFill>
                <a:latin typeface="Arial" panose="020B0604020202020204" pitchFamily="34" charset="0"/>
                <a:cs typeface="Arial" panose="020B0604020202020204" pitchFamily="34" charset="0"/>
              </a:rPr>
              <a:t>Inc.</a:t>
            </a:r>
            <a:br>
              <a:rPr lang="en-US" sz="1000" dirty="0" smtClean="0">
                <a:solidFill>
                  <a:srgbClr val="FFFFFF"/>
                </a:solidFill>
                <a:latin typeface="Arial" panose="020B0604020202020204" pitchFamily="34" charset="0"/>
                <a:cs typeface="Arial" panose="020B0604020202020204" pitchFamily="34" charset="0"/>
              </a:rPr>
            </a:br>
            <a:r>
              <a:rPr lang="en-US" sz="1000" dirty="0" smtClean="0">
                <a:solidFill>
                  <a:srgbClr val="FFFFFF"/>
                </a:solidFill>
                <a:latin typeface="Arial" panose="020B0604020202020204" pitchFamily="34" charset="0"/>
                <a:cs typeface="Arial" panose="020B0604020202020204" pitchFamily="34" charset="0"/>
              </a:rPr>
              <a:t>Source: International </a:t>
            </a:r>
            <a:r>
              <a:rPr lang="en-US" sz="1000" dirty="0">
                <a:solidFill>
                  <a:srgbClr val="FFFFFF"/>
                </a:solidFill>
                <a:latin typeface="Arial" panose="020B0604020202020204" pitchFamily="34" charset="0"/>
                <a:cs typeface="Arial" panose="020B0604020202020204" pitchFamily="34" charset="0"/>
              </a:rPr>
              <a:t>Commission </a:t>
            </a:r>
            <a:r>
              <a:rPr lang="en-US" sz="1000" dirty="0" smtClean="0">
                <a:solidFill>
                  <a:srgbClr val="FFFFFF"/>
                </a:solidFill>
                <a:latin typeface="Arial" panose="020B0604020202020204" pitchFamily="34" charset="0"/>
                <a:cs typeface="Arial" panose="020B0604020202020204" pitchFamily="34" charset="0"/>
              </a:rPr>
              <a:t>on Stratigraphy</a:t>
            </a:r>
            <a:r>
              <a:rPr lang="en-US" sz="1000" dirty="0">
                <a:solidFill>
                  <a:srgbClr val="FFFFFF"/>
                </a:solidFill>
                <a:latin typeface="Arial" panose="020B0604020202020204" pitchFamily="34" charset="0"/>
                <a:cs typeface="Arial" panose="020B0604020202020204" pitchFamily="34" charset="0"/>
              </a:rPr>
              <a:t/>
            </a:r>
            <a:br>
              <a:rPr lang="en-US" sz="1000" dirty="0">
                <a:solidFill>
                  <a:srgbClr val="FFFFFF"/>
                </a:solidFill>
                <a:latin typeface="Arial" panose="020B0604020202020204" pitchFamily="34" charset="0"/>
                <a:cs typeface="Arial" panose="020B0604020202020204" pitchFamily="34" charset="0"/>
              </a:rPr>
            </a:br>
            <a:r>
              <a:rPr lang="en-US" sz="800" dirty="0" smtClean="0">
                <a:solidFill>
                  <a:schemeClr val="bg1">
                    <a:lumMod val="85000"/>
                  </a:schemeClr>
                </a:solidFill>
                <a:latin typeface="Arial" panose="020B0604020202020204" pitchFamily="34" charset="0"/>
                <a:cs typeface="Arial" panose="020B0604020202020204" pitchFamily="34" charset="0"/>
              </a:rPr>
              <a:t>https://</a:t>
            </a:r>
            <a:r>
              <a:rPr lang="en-US" sz="800" dirty="0" err="1" smtClean="0">
                <a:solidFill>
                  <a:schemeClr val="bg1">
                    <a:lumMod val="85000"/>
                  </a:schemeClr>
                </a:solidFill>
                <a:latin typeface="Arial" panose="020B0604020202020204" pitchFamily="34" charset="0"/>
                <a:cs typeface="Arial" panose="020B0604020202020204" pitchFamily="34" charset="0"/>
              </a:rPr>
              <a:t>www.britannica.com</a:t>
            </a:r>
            <a:r>
              <a:rPr lang="en-US" sz="800" dirty="0">
                <a:solidFill>
                  <a:schemeClr val="bg1">
                    <a:lumMod val="85000"/>
                  </a:schemeClr>
                </a:solidFill>
                <a:latin typeface="Arial" panose="020B0604020202020204" pitchFamily="34" charset="0"/>
                <a:cs typeface="Arial" panose="020B0604020202020204" pitchFamily="34" charset="0"/>
              </a:rPr>
              <a:t>/science/Quaternary#/media/1/486563/66800</a:t>
            </a:r>
            <a:endParaRPr lang="en-US" sz="800" dirty="0">
              <a:solidFill>
                <a:schemeClr val="bg1">
                  <a:lumMod val="85000"/>
                </a:schemeClr>
              </a:solidFill>
              <a:latin typeface="Arial"/>
              <a:ea typeface="ＭＳ Ｐゴシック" charset="0"/>
              <a:cs typeface="Arial"/>
            </a:endParaRPr>
          </a:p>
        </p:txBody>
      </p:sp>
      <p:sp>
        <p:nvSpPr>
          <p:cNvPr id="6" name="Title 1"/>
          <p:cNvSpPr txBox="1">
            <a:spLocks/>
          </p:cNvSpPr>
          <p:nvPr/>
        </p:nvSpPr>
        <p:spPr>
          <a:xfrm>
            <a:off x="0" y="1977171"/>
            <a:ext cx="2286000" cy="823179"/>
          </a:xfrm>
          <a:prstGeom prst="rect">
            <a:avLst/>
          </a:prstGeom>
        </p:spPr>
        <p:txBody>
          <a:bodyPr anchor="ctr" anchorCtr="0"/>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342900"/>
            <a:r>
              <a:rPr lang="en-US" sz="1800" dirty="0" smtClean="0">
                <a:solidFill>
                  <a:srgbClr val="FFFFFF"/>
                </a:solidFill>
                <a:latin typeface="Arial" panose="020B0604020202020204" pitchFamily="34" charset="0"/>
                <a:cs typeface="Arial" panose="020B0604020202020204" pitchFamily="34" charset="0"/>
              </a:rPr>
              <a:t>Holocene Epoch</a:t>
            </a:r>
          </a:p>
          <a:p>
            <a:pPr defTabSz="342900"/>
            <a:r>
              <a:rPr lang="en-US" sz="1800" dirty="0" smtClean="0">
                <a:solidFill>
                  <a:srgbClr val="FFFFFF"/>
                </a:solidFill>
                <a:latin typeface="Arial" panose="020B0604020202020204" pitchFamily="34" charset="0"/>
                <a:ea typeface="ＭＳ Ｐゴシック" charset="0"/>
                <a:cs typeface="Arial" panose="020B0604020202020204" pitchFamily="34" charset="0"/>
              </a:rPr>
              <a:t>Last ~10 </a:t>
            </a:r>
            <a:r>
              <a:rPr lang="en-US" sz="1800" dirty="0" err="1" smtClean="0">
                <a:solidFill>
                  <a:srgbClr val="FFFFFF"/>
                </a:solidFill>
                <a:latin typeface="Arial" panose="020B0604020202020204" pitchFamily="34" charset="0"/>
                <a:ea typeface="ＭＳ Ｐゴシック" charset="0"/>
                <a:cs typeface="Arial" panose="020B0604020202020204" pitchFamily="34" charset="0"/>
              </a:rPr>
              <a:t>kyrs</a:t>
            </a:r>
            <a:endParaRPr lang="en-US" sz="1800" dirty="0">
              <a:solidFill>
                <a:srgbClr val="FFFFFF"/>
              </a:solidFill>
              <a:latin typeface="Arial"/>
              <a:ea typeface="ＭＳ Ｐゴシック" charset="0"/>
              <a:cs typeface="Arial"/>
            </a:endParaRPr>
          </a:p>
        </p:txBody>
      </p:sp>
      <p:sp>
        <p:nvSpPr>
          <p:cNvPr id="7" name="Title 1"/>
          <p:cNvSpPr txBox="1">
            <a:spLocks/>
          </p:cNvSpPr>
          <p:nvPr/>
        </p:nvSpPr>
        <p:spPr>
          <a:xfrm>
            <a:off x="0" y="1047750"/>
            <a:ext cx="2286000" cy="823179"/>
          </a:xfrm>
          <a:prstGeom prst="rect">
            <a:avLst/>
          </a:prstGeom>
        </p:spPr>
        <p:txBody>
          <a:bodyPr anchor="ctr" anchorCtr="0"/>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342900"/>
            <a:r>
              <a:rPr lang="en-US" sz="1800" dirty="0" smtClean="0">
                <a:solidFill>
                  <a:srgbClr val="FFFFFF"/>
                </a:solidFill>
                <a:latin typeface="Arial" panose="020B0604020202020204" pitchFamily="34" charset="0"/>
                <a:cs typeface="Arial" panose="020B0604020202020204" pitchFamily="34" charset="0"/>
              </a:rPr>
              <a:t>Pleistocene Epoch</a:t>
            </a:r>
          </a:p>
          <a:p>
            <a:pPr defTabSz="342900"/>
            <a:r>
              <a:rPr lang="en-US" sz="1800" dirty="0" smtClean="0">
                <a:solidFill>
                  <a:srgbClr val="FFFFFF"/>
                </a:solidFill>
                <a:latin typeface="Arial" panose="020B0604020202020204" pitchFamily="34" charset="0"/>
                <a:ea typeface="ＭＳ Ｐゴシック" charset="0"/>
                <a:cs typeface="Arial" panose="020B0604020202020204" pitchFamily="34" charset="0"/>
              </a:rPr>
              <a:t>2.6–0.1 </a:t>
            </a:r>
            <a:r>
              <a:rPr lang="en-US" sz="1800" dirty="0" err="1" smtClean="0">
                <a:solidFill>
                  <a:srgbClr val="FFFFFF"/>
                </a:solidFill>
                <a:latin typeface="Arial" panose="020B0604020202020204" pitchFamily="34" charset="0"/>
                <a:ea typeface="ＭＳ Ｐゴシック" charset="0"/>
                <a:cs typeface="Arial" panose="020B0604020202020204" pitchFamily="34" charset="0"/>
              </a:rPr>
              <a:t>Mya</a:t>
            </a:r>
            <a:endParaRPr lang="en-US" sz="1800"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9530720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24050" y="57150"/>
            <a:ext cx="5295900" cy="28839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 name="Rectangle 4"/>
          <p:cNvSpPr txBox="1">
            <a:spLocks noChangeArrowheads="1"/>
          </p:cNvSpPr>
          <p:nvPr/>
        </p:nvSpPr>
        <p:spPr>
          <a:xfrm>
            <a:off x="76200" y="1885950"/>
            <a:ext cx="2895600" cy="990600"/>
          </a:xfrm>
          <a:prstGeom prst="rect">
            <a:avLst/>
          </a:prstGeom>
        </p:spPr>
        <p:txBody>
          <a:bodyPr/>
          <a:lstStyle>
            <a:lvl1pPr algn="ctr" defTabSz="457200" rtl="0" eaLnBrk="1" latinLnBrk="0" hangingPunct="1">
              <a:spcBef>
                <a:spcPct val="0"/>
              </a:spcBef>
              <a:buNone/>
              <a:defRPr sz="4400" kern="1200">
                <a:solidFill>
                  <a:srgbClr val="FFFFFF"/>
                </a:solidFill>
                <a:latin typeface="Arial"/>
                <a:ea typeface="+mj-ea"/>
                <a:cs typeface="+mj-cs"/>
              </a:defRPr>
            </a:lvl1pPr>
          </a:lstStyle>
          <a:p>
            <a:pPr algn="l"/>
            <a:r>
              <a:rPr lang="en-US" sz="2600" b="1" dirty="0">
                <a:solidFill>
                  <a:schemeClr val="tx1"/>
                </a:solidFill>
              </a:rPr>
              <a:t>Pleistocene</a:t>
            </a:r>
          </a:p>
          <a:p>
            <a:pPr algn="l"/>
            <a:r>
              <a:rPr lang="en-US" sz="2600" b="1" dirty="0" smtClean="0">
                <a:solidFill>
                  <a:schemeClr val="tx1"/>
                </a:solidFill>
              </a:rPr>
              <a:t>Glacial Cycles</a:t>
            </a:r>
          </a:p>
        </p:txBody>
      </p:sp>
      <p:sp>
        <p:nvSpPr>
          <p:cNvPr id="4" name="Text Box 5"/>
          <p:cNvSpPr txBox="1">
            <a:spLocks noChangeArrowheads="1"/>
          </p:cNvSpPr>
          <p:nvPr/>
        </p:nvSpPr>
        <p:spPr bwMode="auto">
          <a:xfrm>
            <a:off x="1752600" y="-19050"/>
            <a:ext cx="17526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000" dirty="0" err="1">
                <a:solidFill>
                  <a:schemeClr val="tx1">
                    <a:lumMod val="65000"/>
                    <a:lumOff val="35000"/>
                  </a:schemeClr>
                </a:solidFill>
                <a:latin typeface="Times New Roman" charset="0"/>
              </a:rPr>
              <a:t>Broecker</a:t>
            </a:r>
            <a:r>
              <a:rPr lang="en-US" sz="1000" dirty="0">
                <a:solidFill>
                  <a:schemeClr val="tx1">
                    <a:lumMod val="65000"/>
                    <a:lumOff val="35000"/>
                  </a:schemeClr>
                </a:solidFill>
                <a:latin typeface="Times New Roman" charset="0"/>
              </a:rPr>
              <a:t> and Denton (1989)</a:t>
            </a:r>
          </a:p>
        </p:txBody>
      </p:sp>
      <p:sp>
        <p:nvSpPr>
          <p:cNvPr id="5" name="Text Box 14"/>
          <p:cNvSpPr txBox="1">
            <a:spLocks noChangeArrowheads="1"/>
          </p:cNvSpPr>
          <p:nvPr/>
        </p:nvSpPr>
        <p:spPr bwMode="auto">
          <a:xfrm>
            <a:off x="5943600" y="5774"/>
            <a:ext cx="3124200" cy="584776"/>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pPr>
            <a:r>
              <a:rPr lang="en-US" sz="1600" b="1" dirty="0">
                <a:latin typeface="Arial"/>
              </a:rPr>
              <a:t>Last Glacial </a:t>
            </a:r>
            <a:r>
              <a:rPr lang="en-US" sz="1600" b="1" dirty="0" smtClean="0">
                <a:latin typeface="Arial"/>
              </a:rPr>
              <a:t>Maximum (LGM)</a:t>
            </a:r>
            <a:r>
              <a:rPr lang="en-US" sz="1600" b="1" dirty="0">
                <a:latin typeface="Arial"/>
              </a:rPr>
              <a:t/>
            </a:r>
            <a:br>
              <a:rPr lang="en-US" sz="1600" b="1" dirty="0">
                <a:latin typeface="Arial"/>
              </a:rPr>
            </a:br>
            <a:r>
              <a:rPr lang="en-US" sz="1600" b="1" dirty="0" smtClean="0">
                <a:latin typeface="Arial"/>
              </a:rPr>
              <a:t>18k – 24k years ago</a:t>
            </a:r>
            <a:endParaRPr lang="en-US" sz="1600" b="1" dirty="0">
              <a:latin typeface="Arial"/>
            </a:endParaRPr>
          </a:p>
        </p:txBody>
      </p:sp>
      <p:sp>
        <p:nvSpPr>
          <p:cNvPr id="7" name="Line 8"/>
          <p:cNvSpPr>
            <a:spLocks noChangeShapeType="1"/>
          </p:cNvSpPr>
          <p:nvPr/>
        </p:nvSpPr>
        <p:spPr bwMode="auto">
          <a:xfrm>
            <a:off x="1066800" y="3714750"/>
            <a:ext cx="0" cy="45720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1447800" y="3181350"/>
            <a:ext cx="6950985" cy="1905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 name="Text Box 6"/>
          <p:cNvSpPr txBox="1">
            <a:spLocks noChangeArrowheads="1"/>
          </p:cNvSpPr>
          <p:nvPr/>
        </p:nvSpPr>
        <p:spPr bwMode="auto">
          <a:xfrm>
            <a:off x="5486400" y="2949773"/>
            <a:ext cx="2362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pPr>
            <a:r>
              <a:rPr lang="en-US" sz="1400" b="1" dirty="0" smtClean="0">
                <a:solidFill>
                  <a:schemeClr val="accent6">
                    <a:lumMod val="50000"/>
                  </a:schemeClr>
                </a:solidFill>
                <a:latin typeface="Arial"/>
              </a:rPr>
              <a:t>Global Ice </a:t>
            </a:r>
            <a:r>
              <a:rPr lang="en-US" sz="1400" b="1" dirty="0" smtClean="0">
                <a:solidFill>
                  <a:schemeClr val="accent6">
                    <a:lumMod val="50000"/>
                  </a:schemeClr>
                </a:solidFill>
                <a:latin typeface="Arial"/>
              </a:rPr>
              <a:t>Volume Proxy</a:t>
            </a:r>
            <a:endParaRPr lang="en-US" sz="1400" b="1" dirty="0">
              <a:solidFill>
                <a:schemeClr val="accent6">
                  <a:lumMod val="50000"/>
                </a:schemeClr>
              </a:solidFill>
              <a:latin typeface="Arial"/>
            </a:endParaRPr>
          </a:p>
        </p:txBody>
      </p:sp>
      <p:sp>
        <p:nvSpPr>
          <p:cNvPr id="8" name="Text Box 9"/>
          <p:cNvSpPr txBox="1">
            <a:spLocks noChangeArrowheads="1"/>
          </p:cNvSpPr>
          <p:nvPr/>
        </p:nvSpPr>
        <p:spPr bwMode="auto">
          <a:xfrm>
            <a:off x="609600" y="4138196"/>
            <a:ext cx="914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b="1" dirty="0">
                <a:solidFill>
                  <a:schemeClr val="accent1"/>
                </a:solidFill>
                <a:latin typeface="Arial"/>
              </a:rPr>
              <a:t>Glacial</a:t>
            </a:r>
          </a:p>
        </p:txBody>
      </p:sp>
      <p:sp>
        <p:nvSpPr>
          <p:cNvPr id="9" name="Text Box 10"/>
          <p:cNvSpPr txBox="1">
            <a:spLocks noChangeArrowheads="1"/>
          </p:cNvSpPr>
          <p:nvPr/>
        </p:nvSpPr>
        <p:spPr bwMode="auto">
          <a:xfrm>
            <a:off x="228600" y="3376196"/>
            <a:ext cx="1295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600" b="1" dirty="0">
                <a:solidFill>
                  <a:srgbClr val="E46C0A"/>
                </a:solidFill>
                <a:latin typeface="Arial"/>
              </a:rPr>
              <a:t>Interglacial</a:t>
            </a:r>
          </a:p>
        </p:txBody>
      </p:sp>
    </p:spTree>
    <p:extLst>
      <p:ext uri="{BB962C8B-B14F-4D97-AF65-F5344CB8AC3E}">
        <p14:creationId xmlns:p14="http://schemas.microsoft.com/office/powerpoint/2010/main" val="16250019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24262"/>
        </a:solidFill>
        <a:effectLst/>
      </p:bgPr>
    </p:bg>
    <p:spTree>
      <p:nvGrpSpPr>
        <p:cNvPr id="1" name=""/>
        <p:cNvGrpSpPr/>
        <p:nvPr/>
      </p:nvGrpSpPr>
      <p:grpSpPr>
        <a:xfrm>
          <a:off x="0" y="0"/>
          <a:ext cx="0" cy="0"/>
          <a:chOff x="0" y="0"/>
          <a:chExt cx="0" cy="0"/>
        </a:xfrm>
      </p:grpSpPr>
      <p:pic>
        <p:nvPicPr>
          <p:cNvPr id="3" name="Picture 2" descr="ice-age-Cordilleran-Laurentide-greenland-ice-sheet-North-Americ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5727728" cy="5143500"/>
          </a:xfrm>
          <a:prstGeom prst="rect">
            <a:avLst/>
          </a:prstGeom>
        </p:spPr>
      </p:pic>
      <p:sp>
        <p:nvSpPr>
          <p:cNvPr id="5" name="Title 1"/>
          <p:cNvSpPr txBox="1">
            <a:spLocks/>
          </p:cNvSpPr>
          <p:nvPr/>
        </p:nvSpPr>
        <p:spPr>
          <a:xfrm>
            <a:off x="6096000" y="4248150"/>
            <a:ext cx="2971800" cy="821772"/>
          </a:xfrm>
          <a:prstGeom prst="rect">
            <a:avLst/>
          </a:prstGeom>
        </p:spPr>
        <p:txBody>
          <a:bodyPr anchor="ctr" anchorCtr="0"/>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342900"/>
            <a:r>
              <a:rPr lang="en-US" sz="1000" dirty="0" smtClean="0">
                <a:solidFill>
                  <a:srgbClr val="FFFFFF"/>
                </a:solidFill>
                <a:latin typeface="Arial" panose="020B0604020202020204" pitchFamily="34" charset="0"/>
                <a:cs typeface="Arial" panose="020B0604020202020204" pitchFamily="34" charset="0"/>
              </a:rPr>
              <a:t>Encyclopedia </a:t>
            </a:r>
            <a:r>
              <a:rPr lang="en-US" sz="1000" dirty="0">
                <a:solidFill>
                  <a:srgbClr val="FFFFFF"/>
                </a:solidFill>
                <a:latin typeface="Arial" panose="020B0604020202020204" pitchFamily="34" charset="0"/>
                <a:cs typeface="Arial" panose="020B0604020202020204" pitchFamily="34" charset="0"/>
              </a:rPr>
              <a:t>Britannica, </a:t>
            </a:r>
            <a:r>
              <a:rPr lang="en-US" sz="1000" dirty="0" smtClean="0">
                <a:solidFill>
                  <a:srgbClr val="FFFFFF"/>
                </a:solidFill>
                <a:latin typeface="Arial" panose="020B0604020202020204" pitchFamily="34" charset="0"/>
                <a:cs typeface="Arial" panose="020B0604020202020204" pitchFamily="34" charset="0"/>
              </a:rPr>
              <a:t>Inc./</a:t>
            </a:r>
            <a:r>
              <a:rPr lang="pl-PL" sz="1000" dirty="0" err="1" smtClean="0">
                <a:solidFill>
                  <a:srgbClr val="FFFFFF"/>
                </a:solidFill>
                <a:latin typeface="Arial" panose="020B0604020202020204" pitchFamily="34" charset="0"/>
                <a:cs typeface="Arial" panose="020B0604020202020204" pitchFamily="34" charset="0"/>
              </a:rPr>
              <a:t>Kenny</a:t>
            </a:r>
            <a:r>
              <a:rPr lang="pl-PL" sz="1000" dirty="0" smtClean="0">
                <a:solidFill>
                  <a:srgbClr val="FFFFFF"/>
                </a:solidFill>
                <a:latin typeface="Arial" panose="020B0604020202020204" pitchFamily="34" charset="0"/>
                <a:cs typeface="Arial" panose="020B0604020202020204" pitchFamily="34" charset="0"/>
              </a:rPr>
              <a:t> </a:t>
            </a:r>
            <a:r>
              <a:rPr lang="pl-PL" sz="1000" dirty="0">
                <a:solidFill>
                  <a:srgbClr val="FFFFFF"/>
                </a:solidFill>
                <a:latin typeface="Arial" panose="020B0604020202020204" pitchFamily="34" charset="0"/>
                <a:cs typeface="Arial" panose="020B0604020202020204" pitchFamily="34" charset="0"/>
              </a:rPr>
              <a:t>Chmielewski</a:t>
            </a:r>
            <a:r>
              <a:rPr lang="en-US" sz="1000" dirty="0">
                <a:solidFill>
                  <a:srgbClr val="FFFFFF"/>
                </a:solidFill>
                <a:latin typeface="Arial" panose="020B0604020202020204" pitchFamily="34" charset="0"/>
                <a:cs typeface="Arial" panose="020B0604020202020204" pitchFamily="34" charset="0"/>
              </a:rPr>
              <a:t/>
            </a:r>
            <a:br>
              <a:rPr lang="en-US" sz="1000" dirty="0">
                <a:solidFill>
                  <a:srgbClr val="FFFFFF"/>
                </a:solidFill>
                <a:latin typeface="Arial" panose="020B0604020202020204" pitchFamily="34" charset="0"/>
                <a:cs typeface="Arial" panose="020B0604020202020204" pitchFamily="34" charset="0"/>
              </a:rPr>
            </a:br>
            <a:r>
              <a:rPr lang="en-US" sz="800" dirty="0">
                <a:solidFill>
                  <a:schemeClr val="bg1">
                    <a:lumMod val="85000"/>
                  </a:schemeClr>
                </a:solidFill>
                <a:latin typeface="Arial" panose="020B0604020202020204" pitchFamily="34" charset="0"/>
                <a:cs typeface="Arial" panose="020B0604020202020204" pitchFamily="34" charset="0"/>
              </a:rPr>
              <a:t>https://</a:t>
            </a:r>
            <a:r>
              <a:rPr lang="en-US" sz="800" dirty="0" err="1">
                <a:solidFill>
                  <a:schemeClr val="bg1">
                    <a:lumMod val="85000"/>
                  </a:schemeClr>
                </a:solidFill>
                <a:latin typeface="Arial" panose="020B0604020202020204" pitchFamily="34" charset="0"/>
                <a:cs typeface="Arial" panose="020B0604020202020204" pitchFamily="34" charset="0"/>
              </a:rPr>
              <a:t>www.britannica.com</a:t>
            </a:r>
            <a:r>
              <a:rPr lang="en-US" sz="800" dirty="0">
                <a:solidFill>
                  <a:schemeClr val="bg1">
                    <a:lumMod val="85000"/>
                  </a:schemeClr>
                </a:solidFill>
                <a:latin typeface="Arial" panose="020B0604020202020204" pitchFamily="34" charset="0"/>
                <a:cs typeface="Arial" panose="020B0604020202020204" pitchFamily="34" charset="0"/>
              </a:rPr>
              <a:t>/science/Pleistocene-Epoch/Pleistocene-events-and-environments#/media/1/464579/258684</a:t>
            </a:r>
            <a:endParaRPr lang="en-US" sz="800" dirty="0">
              <a:solidFill>
                <a:schemeClr val="bg1">
                  <a:lumMod val="85000"/>
                </a:schemeClr>
              </a:solidFill>
              <a:latin typeface="Arial"/>
              <a:ea typeface="ＭＳ Ｐゴシック" charset="0"/>
              <a:cs typeface="Arial"/>
            </a:endParaRPr>
          </a:p>
        </p:txBody>
      </p:sp>
    </p:spTree>
    <p:extLst>
      <p:ext uri="{BB962C8B-B14F-4D97-AF65-F5344CB8AC3E}">
        <p14:creationId xmlns:p14="http://schemas.microsoft.com/office/powerpoint/2010/main" val="25916319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orbital_parameters4_flat"/>
          <p:cNvPicPr>
            <a:picLocks noChangeAspect="1" noChangeArrowheads="1"/>
          </p:cNvPicPr>
          <p:nvPr/>
        </p:nvPicPr>
        <p:blipFill rotWithShape="1">
          <a:blip r:embed="rId2">
            <a:extLst>
              <a:ext uri="{28A0092B-C50C-407E-A947-70E740481C1C}">
                <a14:useLocalDpi xmlns:a14="http://schemas.microsoft.com/office/drawing/2010/main" val="0"/>
              </a:ext>
            </a:extLst>
          </a:blip>
          <a:srcRect l="640" r="869"/>
          <a:stretch/>
        </p:blipFill>
        <p:spPr>
          <a:xfrm>
            <a:off x="17638" y="1715157"/>
            <a:ext cx="9108724" cy="215199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 name="Rectangle 4"/>
          <p:cNvSpPr txBox="1">
            <a:spLocks noChangeArrowheads="1"/>
          </p:cNvSpPr>
          <p:nvPr/>
        </p:nvSpPr>
        <p:spPr>
          <a:xfrm>
            <a:off x="419100" y="285750"/>
            <a:ext cx="8305800" cy="590550"/>
          </a:xfrm>
          <a:prstGeom prst="rect">
            <a:avLst/>
          </a:prstGeom>
        </p:spPr>
        <p:txBody>
          <a:bodyPr/>
          <a:lstStyle>
            <a:lvl1pPr algn="ctr" defTabSz="457200" rtl="0" eaLnBrk="1" latinLnBrk="0" hangingPunct="1">
              <a:spcBef>
                <a:spcPct val="0"/>
              </a:spcBef>
              <a:buNone/>
              <a:defRPr sz="4400" kern="1200">
                <a:solidFill>
                  <a:srgbClr val="FFFFFF"/>
                </a:solidFill>
                <a:latin typeface="Arial"/>
                <a:ea typeface="+mj-ea"/>
                <a:cs typeface="+mj-cs"/>
              </a:defRPr>
            </a:lvl1pPr>
          </a:lstStyle>
          <a:p>
            <a:r>
              <a:rPr lang="en-US" sz="3000" b="1" dirty="0" smtClean="0">
                <a:solidFill>
                  <a:schemeClr val="tx1"/>
                </a:solidFill>
              </a:rPr>
              <a:t>The Role of Orbital Variations</a:t>
            </a:r>
            <a:endParaRPr lang="en-US" sz="3000" b="1" dirty="0">
              <a:solidFill>
                <a:schemeClr val="tx1"/>
              </a:solidFill>
            </a:endParaRPr>
          </a:p>
        </p:txBody>
      </p:sp>
      <p:sp>
        <p:nvSpPr>
          <p:cNvPr id="5" name="Text Box 5"/>
          <p:cNvSpPr txBox="1">
            <a:spLocks noChangeArrowheads="1"/>
          </p:cNvSpPr>
          <p:nvPr/>
        </p:nvSpPr>
        <p:spPr bwMode="auto">
          <a:xfrm>
            <a:off x="76200" y="4763929"/>
            <a:ext cx="3048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000" dirty="0">
                <a:latin typeface="Arial"/>
              </a:rPr>
              <a:t>Adapted </a:t>
            </a:r>
            <a:r>
              <a:rPr lang="en-US" sz="1000" dirty="0" smtClean="0">
                <a:latin typeface="Arial"/>
              </a:rPr>
              <a:t>from </a:t>
            </a:r>
            <a:r>
              <a:rPr lang="en-US" sz="1000" i="1" dirty="0" smtClean="0">
                <a:latin typeface="Arial"/>
              </a:rPr>
              <a:t>Exploring </a:t>
            </a:r>
            <a:r>
              <a:rPr lang="en-US" sz="1000" i="1" dirty="0">
                <a:latin typeface="Arial"/>
              </a:rPr>
              <a:t>Earth</a:t>
            </a:r>
            <a:r>
              <a:rPr lang="en-US" sz="1000" dirty="0" smtClean="0">
                <a:latin typeface="Arial"/>
              </a:rPr>
              <a:t>, Second </a:t>
            </a:r>
            <a:r>
              <a:rPr lang="en-US" sz="1000" dirty="0">
                <a:latin typeface="Arial"/>
              </a:rPr>
              <a:t>Edition</a:t>
            </a:r>
          </a:p>
        </p:txBody>
      </p:sp>
      <p:sp>
        <p:nvSpPr>
          <p:cNvPr id="10" name="Text Box 10"/>
          <p:cNvSpPr txBox="1">
            <a:spLocks noChangeArrowheads="1"/>
          </p:cNvSpPr>
          <p:nvPr/>
        </p:nvSpPr>
        <p:spPr bwMode="auto">
          <a:xfrm>
            <a:off x="152400" y="1257958"/>
            <a:ext cx="2971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700" b="1" dirty="0">
                <a:latin typeface="Arial"/>
              </a:rPr>
              <a:t>Eccentricity (~100 </a:t>
            </a:r>
            <a:r>
              <a:rPr lang="en-US" sz="1700" b="1" dirty="0" err="1">
                <a:latin typeface="Arial"/>
              </a:rPr>
              <a:t>kyr</a:t>
            </a:r>
            <a:r>
              <a:rPr lang="en-US" sz="1700" b="1" dirty="0">
                <a:latin typeface="Arial"/>
              </a:rPr>
              <a:t>)</a:t>
            </a:r>
          </a:p>
        </p:txBody>
      </p:sp>
      <p:sp>
        <p:nvSpPr>
          <p:cNvPr id="11" name="Text Box 11"/>
          <p:cNvSpPr txBox="1">
            <a:spLocks noChangeArrowheads="1"/>
          </p:cNvSpPr>
          <p:nvPr/>
        </p:nvSpPr>
        <p:spPr bwMode="auto">
          <a:xfrm>
            <a:off x="3429000" y="1257958"/>
            <a:ext cx="22098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700" b="1" dirty="0">
                <a:latin typeface="Arial"/>
              </a:rPr>
              <a:t>Obliquity (41 </a:t>
            </a:r>
            <a:r>
              <a:rPr lang="en-US" sz="1700" b="1" dirty="0" err="1">
                <a:latin typeface="Arial"/>
              </a:rPr>
              <a:t>kyr</a:t>
            </a:r>
            <a:r>
              <a:rPr lang="en-US" sz="1700" b="1" dirty="0">
                <a:latin typeface="Arial"/>
              </a:rPr>
              <a:t>)</a:t>
            </a:r>
          </a:p>
        </p:txBody>
      </p:sp>
      <p:sp>
        <p:nvSpPr>
          <p:cNvPr id="12" name="Text Box 12"/>
          <p:cNvSpPr txBox="1">
            <a:spLocks noChangeArrowheads="1"/>
          </p:cNvSpPr>
          <p:nvPr/>
        </p:nvSpPr>
        <p:spPr bwMode="auto">
          <a:xfrm>
            <a:off x="6019800" y="1257958"/>
            <a:ext cx="28956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700" b="1" dirty="0">
                <a:latin typeface="Arial"/>
              </a:rPr>
              <a:t>Precession (19-23 </a:t>
            </a:r>
            <a:r>
              <a:rPr lang="en-US" sz="1700" b="1" dirty="0" err="1">
                <a:latin typeface="Arial"/>
              </a:rPr>
              <a:t>kyrs</a:t>
            </a:r>
            <a:r>
              <a:rPr lang="en-US" sz="1700" b="1" dirty="0">
                <a:latin typeface="Arial"/>
              </a:rPr>
              <a:t>)</a:t>
            </a:r>
          </a:p>
        </p:txBody>
      </p:sp>
    </p:spTree>
    <p:extLst>
      <p:ext uri="{BB962C8B-B14F-4D97-AF65-F5344CB8AC3E}">
        <p14:creationId xmlns:p14="http://schemas.microsoft.com/office/powerpoint/2010/main" val="17188063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rimary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4903</TotalTime>
  <Words>573</Words>
  <Application>Microsoft Macintosh PowerPoint</Application>
  <PresentationFormat>On-screen Show (16:9)</PresentationFormat>
  <Paragraphs>131</Paragraphs>
  <Slides>40</Slides>
  <Notes>0</Notes>
  <HiddenSlides>0</HiddenSlides>
  <MMClips>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Custom Design</vt:lpstr>
      <vt:lpstr>Primary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glacier ice</dc:creator>
  <cp:lastModifiedBy>S Birkel</cp:lastModifiedBy>
  <cp:revision>581</cp:revision>
  <dcterms:created xsi:type="dcterms:W3CDTF">2024-04-26T13:29:34Z</dcterms:created>
  <dcterms:modified xsi:type="dcterms:W3CDTF">2025-09-29T12:47:52Z</dcterms:modified>
</cp:coreProperties>
</file>