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78" r:id="rId4"/>
    <p:sldId id="288" r:id="rId5"/>
    <p:sldId id="276" r:id="rId6"/>
    <p:sldId id="301" r:id="rId7"/>
    <p:sldId id="298" r:id="rId8"/>
    <p:sldId id="257" r:id="rId9"/>
    <p:sldId id="259" r:id="rId10"/>
    <p:sldId id="260" r:id="rId11"/>
    <p:sldId id="261" r:id="rId12"/>
    <p:sldId id="299" r:id="rId13"/>
    <p:sldId id="297" r:id="rId14"/>
    <p:sldId id="300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1" autoAdjust="0"/>
    <p:restoredTop sz="99551" autoAdjust="0"/>
  </p:normalViewPr>
  <p:slideViewPr>
    <p:cSldViewPr snapToObjects="1">
      <p:cViewPr>
        <p:scale>
          <a:sx n="120" d="100"/>
          <a:sy n="120" d="100"/>
        </p:scale>
        <p:origin x="-36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55B89-0199-B649-9FBF-8A005C89D396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4A065-70F0-C142-ABFF-2D170A109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8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63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70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357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03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21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95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99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52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282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730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210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344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1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628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73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555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33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02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50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498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925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7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0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3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7165-652E-034E-AF47-F936B5EBC28C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61FE1-75BB-C341-8BFB-0C37898F8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7165-652E-034E-AF47-F936B5EBC2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61FE1-75BB-C341-8BFB-0C37898F824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9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24C69-FBEF-7A4C-9AF0-4D1D334CA8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B3CF1-4526-664B-98B2-2554633356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80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604509" y="0"/>
            <a:ext cx="4495800" cy="1295400"/>
          </a:xfrm>
        </p:spPr>
        <p:txBody>
          <a:bodyPr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Ohau</a:t>
            </a:r>
            <a: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Basin, NZ</a:t>
            </a:r>
            <a:br>
              <a:rPr lang="en-US" sz="36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Putnam et al.,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2013</a:t>
            </a:r>
            <a:endParaRPr lang="en-US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27652" name="Picture 3" descr="NZ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"/>
          <a:stretch>
            <a:fillRect/>
          </a:stretch>
        </p:blipFill>
        <p:spPr bwMode="auto">
          <a:xfrm>
            <a:off x="4495801" y="1314450"/>
            <a:ext cx="460450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1124" y="1295400"/>
            <a:ext cx="4286860" cy="5334000"/>
            <a:chOff x="4230688" y="457200"/>
            <a:chExt cx="4776787" cy="5943600"/>
          </a:xfrm>
        </p:grpSpPr>
        <p:pic>
          <p:nvPicPr>
            <p:cNvPr id="6" name="Picture 5" descr="WR_moder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"/>
            <a:stretch>
              <a:fillRect/>
            </a:stretch>
          </p:blipFill>
          <p:spPr bwMode="auto">
            <a:xfrm>
              <a:off x="4230688" y="457200"/>
              <a:ext cx="4760912" cy="274320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267200" y="2662238"/>
              <a:ext cx="1447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  <a:latin typeface="Times New Roman" charset="0"/>
                </a:rPr>
                <a:t>Modern</a:t>
              </a:r>
            </a:p>
          </p:txBody>
        </p:sp>
        <p:pic>
          <p:nvPicPr>
            <p:cNvPr id="8" name="Picture 7" descr="WR_BullLak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"/>
            <a:stretch>
              <a:fillRect/>
            </a:stretch>
          </p:blipFill>
          <p:spPr bwMode="auto">
            <a:xfrm>
              <a:off x="4246563" y="3657600"/>
              <a:ext cx="4760912" cy="274320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343400" y="5862638"/>
              <a:ext cx="12192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imes New Roman" charset="0"/>
                </a:rPr>
                <a:t>LGM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4604509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Wind Rivers, WY</a:t>
            </a:r>
            <a:br>
              <a:rPr lang="en-US" sz="3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Birkel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et al., 2012</a:t>
            </a:r>
            <a:endParaRPr lang="en-US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1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9700" y="12192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The next slide shows output (clouds/</a:t>
            </a:r>
            <a:r>
              <a:rPr lang="en-US" dirty="0" err="1" smtClean="0">
                <a:solidFill>
                  <a:prstClr val="white"/>
                </a:solidFill>
                <a:latin typeface="Arial"/>
                <a:cs typeface="Arial"/>
              </a:rPr>
              <a:t>precip</a:t>
            </a:r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) from a 16km WRF downscale of a GFS forecast for the Tibetan Plateau region.</a:t>
            </a:r>
          </a:p>
        </p:txBody>
      </p:sp>
    </p:spTree>
    <p:extLst>
      <p:ext uri="{BB962C8B-B14F-4D97-AF65-F5344CB8AC3E}">
        <p14:creationId xmlns:p14="http://schemas.microsoft.com/office/powerpoint/2010/main" val="57026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bet_16km_PRCP_2014-03-27-00Z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5" y="0"/>
            <a:ext cx="7417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9700" y="1219200"/>
            <a:ext cx="6324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/>
                <a:cs typeface="Arial"/>
              </a:rPr>
              <a:t>The next slide shows the difference in topographic resolution for a 36km-12km nested WRF configuration.  WRF can downscale coarse reanalysis or forecast model output from ~60km to 3km (or finer) to reproduce orographic precipitation and vertical temperature variations (i.e., due to lapse rate and temperature inversions).</a:t>
            </a:r>
          </a:p>
        </p:txBody>
      </p:sp>
    </p:spTree>
    <p:extLst>
      <p:ext uri="{BB962C8B-B14F-4D97-AF65-F5344CB8AC3E}">
        <p14:creationId xmlns:p14="http://schemas.microsoft.com/office/powerpoint/2010/main" val="77401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762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2F2F2"/>
                </a:solidFill>
                <a:latin typeface="Times New Roman"/>
                <a:cs typeface="Times New Roman"/>
              </a:rPr>
              <a:t>Weather Research and Forecasting (WRF) model</a:t>
            </a:r>
            <a:endParaRPr lang="en-US" sz="3200" dirty="0">
              <a:solidFill>
                <a:srgbClr val="F2F2F2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7800" y="914400"/>
            <a:ext cx="6165157" cy="5585169"/>
            <a:chOff x="152400" y="1120431"/>
            <a:chExt cx="6165157" cy="5585169"/>
          </a:xfrm>
        </p:grpSpPr>
        <p:pic>
          <p:nvPicPr>
            <p:cNvPr id="6" name="Picture 5" descr="WRF_domai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" t="2339" r="2108" b="12432"/>
            <a:stretch/>
          </p:blipFill>
          <p:spPr>
            <a:xfrm>
              <a:off x="152400" y="1120431"/>
              <a:ext cx="6165157" cy="5585169"/>
            </a:xfrm>
            <a:prstGeom prst="rect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1676400" y="2819400"/>
              <a:ext cx="3310468" cy="1651000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29000" y="2286000"/>
              <a:ext cx="1557868" cy="46166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Times New Roman"/>
                  <a:cs typeface="Times New Roman"/>
                </a:rPr>
                <a:t>d02 12 km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8200" y="1214735"/>
              <a:ext cx="1557868" cy="46166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Times New Roman"/>
                  <a:cs typeface="Times New Roman"/>
                </a:rPr>
                <a:t>D01 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68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Green River Lobe of the Wind River Ice Cap</a:t>
            </a:r>
            <a:br>
              <a:rPr lang="en-US" sz="28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</a:rPr>
              <a:t>Pinedale – Bull Lake</a:t>
            </a:r>
            <a:endParaRPr lang="en-US" sz="2800" dirty="0">
              <a:solidFill>
                <a:schemeClr val="bg1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53251" name="Content Placeholder 3" descr="GreenRiver_moder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4662488"/>
          </a:xfrm>
        </p:spPr>
      </p:pic>
      <p:pic>
        <p:nvPicPr>
          <p:cNvPr id="4" name="Content Placeholder 3" descr="GreenRiver_P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4662488"/>
          </a:xfrm>
          <a:prstGeom prst="rect">
            <a:avLst/>
          </a:prstGeom>
        </p:spPr>
      </p:pic>
      <p:pic>
        <p:nvPicPr>
          <p:cNvPr id="5" name="Content Placeholder 3" descr="GreenRiver_B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4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g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2960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833646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University of Maine Ice Sheet Model (UMISM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Convict Lake, Sierra Nevada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5816024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ΔT = -7 °C, P = 200%</a:t>
            </a:r>
          </a:p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From 1971-2000 PRISM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climatology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0600" y="3962400"/>
            <a:ext cx="192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LGM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(Tioga Glaciation)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2971800"/>
            <a:ext cx="192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Pre-LGM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(Tahoe Glaciation)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554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00600" y="457200"/>
            <a:ext cx="419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University of Maine Ice Sheet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Greenland Future Scenario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(surface ablation only, no calving instability)</a:t>
            </a:r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 descr="e1_r1_init_e1_r1_init_dT6_bed-ice_20-1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66"/>
            <a:ext cx="4447036" cy="68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9700" y="12192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The next 5 slides show results from a snow/ice mass balance model (used for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paleo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hydrology reconstruction in Putnam et al., 2014) for the Kunlun Sham adjacent to the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Tarim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Basin.</a:t>
            </a:r>
          </a:p>
        </p:txBody>
      </p:sp>
    </p:spTree>
    <p:extLst>
      <p:ext uri="{BB962C8B-B14F-4D97-AF65-F5344CB8AC3E}">
        <p14:creationId xmlns:p14="http://schemas.microsoft.com/office/powerpoint/2010/main" val="243848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6800" y="762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WorldClim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(data interpolation)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5943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MERRA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(reanalysis)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MERRA_Tarim_PR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52727"/>
            <a:ext cx="4343399" cy="3405273"/>
          </a:xfrm>
          <a:prstGeom prst="rect">
            <a:avLst/>
          </a:prstGeom>
        </p:spPr>
      </p:pic>
      <p:pic>
        <p:nvPicPr>
          <p:cNvPr id="11" name="Picture 10" descr="WorldClim_Tarim_PR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4343400" cy="3405275"/>
          </a:xfrm>
          <a:prstGeom prst="rect">
            <a:avLst/>
          </a:prstGeom>
        </p:spPr>
      </p:pic>
      <p:pic>
        <p:nvPicPr>
          <p:cNvPr id="12" name="Picture 11" descr="PRCP_cb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990600"/>
            <a:ext cx="369804" cy="4800600"/>
          </a:xfrm>
          <a:prstGeom prst="rect">
            <a:avLst/>
          </a:prstGeom>
        </p:spPr>
      </p:pic>
      <p:pic>
        <p:nvPicPr>
          <p:cNvPr id="13" name="Picture 12" descr="Kunlun_glacier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4055272" cy="303139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029200" y="1371600"/>
            <a:ext cx="404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Times New Roman"/>
                <a:cs typeface="Times New Roman"/>
              </a:rPr>
              <a:t>Kunlun Sham Glaciers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8800" y="5029200"/>
            <a:ext cx="457200" cy="35120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28800" y="1600200"/>
            <a:ext cx="457200" cy="35120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902053">
            <a:off x="681441" y="152400"/>
            <a:ext cx="19812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0902053">
            <a:off x="690159" y="3619347"/>
            <a:ext cx="19812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14"/>
            <a:ext cx="9144000" cy="6399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12700">
            <a:solidFill>
              <a:schemeClr val="tx1">
                <a:alpha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/>
                <a:cs typeface="Times New Roman"/>
              </a:rPr>
              <a:t>Tarim</a:t>
            </a:r>
            <a:r>
              <a:rPr lang="en-US" sz="2800" dirty="0" smtClean="0">
                <a:latin typeface="Times New Roman"/>
                <a:cs typeface="Times New Roman"/>
              </a:rPr>
              <a:t> Basin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81200" y="3352800"/>
            <a:ext cx="914400" cy="1219200"/>
          </a:xfrm>
          <a:prstGeom prst="straightConnector1">
            <a:avLst/>
          </a:prstGeom>
          <a:ln w="635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" y="4572000"/>
            <a:ext cx="2514600" cy="52322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12700">
            <a:solidFill>
              <a:schemeClr val="tx1">
                <a:alpha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Kunlun Sham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68956" y="2667000"/>
            <a:ext cx="548152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4458289">
            <a:off x="7034807" y="2499958"/>
            <a:ext cx="416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603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Cl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9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1219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WorldClim</a:t>
            </a:r>
            <a:endParaRPr lang="en-US" sz="2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Mass Balance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03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14"/>
            <a:ext cx="9144000" cy="6399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1219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MERRA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Mass Balance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86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237</Words>
  <Application>Microsoft Macintosh PowerPoint</Application>
  <PresentationFormat>On-screen Show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Ohau Basin, NZ Putnam et al., 2013</vt:lpstr>
      <vt:lpstr>Green River Lobe of the Wind River Ice Cap Pinedale – Bull Lake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Glacier</dc:creator>
  <cp:lastModifiedBy>glacier</cp:lastModifiedBy>
  <cp:revision>88</cp:revision>
  <dcterms:created xsi:type="dcterms:W3CDTF">2014-10-04T18:56:16Z</dcterms:created>
  <dcterms:modified xsi:type="dcterms:W3CDTF">2018-11-25T21:02:26Z</dcterms:modified>
</cp:coreProperties>
</file>