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815" r:id="rId3"/>
    <p:sldMasterId id="2147483863" r:id="rId4"/>
    <p:sldMasterId id="2147483875" r:id="rId5"/>
    <p:sldMasterId id="2147483935" r:id="rId6"/>
    <p:sldMasterId id="2147483983" r:id="rId7"/>
    <p:sldMasterId id="2147484079" r:id="rId8"/>
    <p:sldMasterId id="2147484151" r:id="rId9"/>
    <p:sldMasterId id="2147484175" r:id="rId10"/>
    <p:sldMasterId id="2147484223" r:id="rId11"/>
    <p:sldMasterId id="2147484271" r:id="rId12"/>
    <p:sldMasterId id="2147484283" r:id="rId13"/>
    <p:sldMasterId id="2147484295" r:id="rId14"/>
    <p:sldMasterId id="2147484331" r:id="rId15"/>
    <p:sldMasterId id="2147484367" r:id="rId16"/>
    <p:sldMasterId id="2147484391" r:id="rId17"/>
    <p:sldMasterId id="2147484403" r:id="rId18"/>
    <p:sldMasterId id="2147484415" r:id="rId19"/>
    <p:sldMasterId id="2147484427" r:id="rId20"/>
    <p:sldMasterId id="2147484439" r:id="rId21"/>
    <p:sldMasterId id="2147484451" r:id="rId22"/>
  </p:sldMasterIdLst>
  <p:notesMasterIdLst>
    <p:notesMasterId r:id="rId64"/>
  </p:notesMasterIdLst>
  <p:sldIdLst>
    <p:sldId id="649" r:id="rId23"/>
    <p:sldId id="555" r:id="rId24"/>
    <p:sldId id="647" r:id="rId25"/>
    <p:sldId id="646" r:id="rId26"/>
    <p:sldId id="655" r:id="rId27"/>
    <p:sldId id="656" r:id="rId28"/>
    <p:sldId id="658" r:id="rId29"/>
    <p:sldId id="637" r:id="rId30"/>
    <p:sldId id="635" r:id="rId31"/>
    <p:sldId id="659" r:id="rId32"/>
    <p:sldId id="636" r:id="rId33"/>
    <p:sldId id="660" r:id="rId34"/>
    <p:sldId id="612" r:id="rId35"/>
    <p:sldId id="570" r:id="rId36"/>
    <p:sldId id="566" r:id="rId37"/>
    <p:sldId id="578" r:id="rId38"/>
    <p:sldId id="609" r:id="rId39"/>
    <p:sldId id="628" r:id="rId40"/>
    <p:sldId id="621" r:id="rId41"/>
    <p:sldId id="590" r:id="rId42"/>
    <p:sldId id="525" r:id="rId43"/>
    <p:sldId id="641" r:id="rId44"/>
    <p:sldId id="645" r:id="rId45"/>
    <p:sldId id="650" r:id="rId46"/>
    <p:sldId id="651" r:id="rId47"/>
    <p:sldId id="639" r:id="rId48"/>
    <p:sldId id="643" r:id="rId49"/>
    <p:sldId id="644" r:id="rId50"/>
    <p:sldId id="631" r:id="rId51"/>
    <p:sldId id="640" r:id="rId52"/>
    <p:sldId id="648" r:id="rId53"/>
    <p:sldId id="259" r:id="rId54"/>
    <p:sldId id="558" r:id="rId55"/>
    <p:sldId id="584" r:id="rId56"/>
    <p:sldId id="622" r:id="rId57"/>
    <p:sldId id="623" r:id="rId58"/>
    <p:sldId id="624" r:id="rId59"/>
    <p:sldId id="642" r:id="rId60"/>
    <p:sldId id="599" r:id="rId61"/>
    <p:sldId id="616" r:id="rId62"/>
    <p:sldId id="559" r:id="rId63"/>
  </p:sldIdLst>
  <p:sldSz cx="9144000" cy="5143500" type="screen16x9"/>
  <p:notesSz cx="6858000" cy="9144000"/>
  <p:defaultText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324F"/>
    <a:srgbClr val="0F253E"/>
    <a:srgbClr val="262626"/>
    <a:srgbClr val="B2B2B2"/>
    <a:srgbClr val="082032"/>
    <a:srgbClr val="071E32"/>
    <a:srgbClr val="003040"/>
    <a:srgbClr val="001840"/>
    <a:srgbClr val="101840"/>
    <a:srgbClr val="EED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25" autoAdjust="0"/>
    <p:restoredTop sz="94622"/>
  </p:normalViewPr>
  <p:slideViewPr>
    <p:cSldViewPr snapToObjects="1">
      <p:cViewPr varScale="1">
        <p:scale>
          <a:sx n="181" d="100"/>
          <a:sy n="181" d="100"/>
        </p:scale>
        <p:origin x="-120" y="-43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1.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7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3860" rtl="0" eaLnBrk="1" latinLnBrk="0" hangingPunct="1">
      <a:defRPr sz="1200" kern="1200">
        <a:solidFill>
          <a:schemeClr val="tx1"/>
        </a:solidFill>
        <a:latin typeface="+mn-lt"/>
        <a:ea typeface="+mn-ea"/>
        <a:cs typeface="+mn-cs"/>
      </a:defRPr>
    </a:lvl1pPr>
    <a:lvl2pPr marL="456914" algn="l" defTabSz="913860" rtl="0" eaLnBrk="1" latinLnBrk="0" hangingPunct="1">
      <a:defRPr sz="1200" kern="1200">
        <a:solidFill>
          <a:schemeClr val="tx1"/>
        </a:solidFill>
        <a:latin typeface="+mn-lt"/>
        <a:ea typeface="+mn-ea"/>
        <a:cs typeface="+mn-cs"/>
      </a:defRPr>
    </a:lvl2pPr>
    <a:lvl3pPr marL="913860" algn="l" defTabSz="913860" rtl="0" eaLnBrk="1" latinLnBrk="0" hangingPunct="1">
      <a:defRPr sz="1200" kern="1200">
        <a:solidFill>
          <a:schemeClr val="tx1"/>
        </a:solidFill>
        <a:latin typeface="+mn-lt"/>
        <a:ea typeface="+mn-ea"/>
        <a:cs typeface="+mn-cs"/>
      </a:defRPr>
    </a:lvl3pPr>
    <a:lvl4pPr marL="1370784" algn="l" defTabSz="913860" rtl="0" eaLnBrk="1" latinLnBrk="0" hangingPunct="1">
      <a:defRPr sz="1200" kern="1200">
        <a:solidFill>
          <a:schemeClr val="tx1"/>
        </a:solidFill>
        <a:latin typeface="+mn-lt"/>
        <a:ea typeface="+mn-ea"/>
        <a:cs typeface="+mn-cs"/>
      </a:defRPr>
    </a:lvl4pPr>
    <a:lvl5pPr marL="1827719" algn="l" defTabSz="913860" rtl="0" eaLnBrk="1" latinLnBrk="0" hangingPunct="1">
      <a:defRPr sz="1200" kern="1200">
        <a:solidFill>
          <a:schemeClr val="tx1"/>
        </a:solidFill>
        <a:latin typeface="+mn-lt"/>
        <a:ea typeface="+mn-ea"/>
        <a:cs typeface="+mn-cs"/>
      </a:defRPr>
    </a:lvl5pPr>
    <a:lvl6pPr marL="2284632" algn="l" defTabSz="913860" rtl="0" eaLnBrk="1" latinLnBrk="0" hangingPunct="1">
      <a:defRPr sz="1200" kern="1200">
        <a:solidFill>
          <a:schemeClr val="tx1"/>
        </a:solidFill>
        <a:latin typeface="+mn-lt"/>
        <a:ea typeface="+mn-ea"/>
        <a:cs typeface="+mn-cs"/>
      </a:defRPr>
    </a:lvl6pPr>
    <a:lvl7pPr marL="2741546" algn="l" defTabSz="913860" rtl="0" eaLnBrk="1" latinLnBrk="0" hangingPunct="1">
      <a:defRPr sz="1200" kern="1200">
        <a:solidFill>
          <a:schemeClr val="tx1"/>
        </a:solidFill>
        <a:latin typeface="+mn-lt"/>
        <a:ea typeface="+mn-ea"/>
        <a:cs typeface="+mn-cs"/>
      </a:defRPr>
    </a:lvl7pPr>
    <a:lvl8pPr marL="3198480" algn="l" defTabSz="913860" rtl="0" eaLnBrk="1" latinLnBrk="0" hangingPunct="1">
      <a:defRPr sz="1200" kern="1200">
        <a:solidFill>
          <a:schemeClr val="tx1"/>
        </a:solidFill>
        <a:latin typeface="+mn-lt"/>
        <a:ea typeface="+mn-ea"/>
        <a:cs typeface="+mn-cs"/>
      </a:defRPr>
    </a:lvl8pPr>
    <a:lvl9pPr marL="3655405" algn="l" defTabSz="9138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00562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98786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0400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0013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56227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2893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3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395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2887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8587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8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9556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263537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1434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0832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6758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57069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893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5362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55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57310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5149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9953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48" tIns="41124" rIns="82248" bIns="41124" rtlCol="0" anchor="ctr"/>
          <a:lstStyle/>
          <a:p>
            <a:pPr algn="ctr" defTabSz="822458"/>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72"/>
            <a:ext cx="2400300" cy="763733"/>
          </a:xfrm>
          <a:prstGeom prst="rect">
            <a:avLst/>
          </a:prstGeom>
        </p:spPr>
      </p:pic>
    </p:spTree>
    <p:extLst>
      <p:ext uri="{BB962C8B-B14F-4D97-AF65-F5344CB8AC3E}">
        <p14:creationId xmlns:p14="http://schemas.microsoft.com/office/powerpoint/2010/main" val="4186676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9914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16975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7318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637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7760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8438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65834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56431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14878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9229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73"/>
            <a:ext cx="7772400" cy="403957"/>
          </a:xfrm>
          <a:prstGeom prst="rect">
            <a:avLst/>
          </a:prstGeom>
        </p:spPr>
        <p:txBody>
          <a:bodyPr lIns="82248" tIns="41124" rIns="82248" bIns="41124"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765" indent="0" algn="ctr">
              <a:buNone/>
              <a:defRPr>
                <a:solidFill>
                  <a:schemeClr val="tx1">
                    <a:tint val="75000"/>
                  </a:schemeClr>
                </a:solidFill>
              </a:defRPr>
            </a:lvl2pPr>
            <a:lvl3pPr marL="761507" indent="0" algn="ctr">
              <a:buNone/>
              <a:defRPr>
                <a:solidFill>
                  <a:schemeClr val="tx1">
                    <a:tint val="75000"/>
                  </a:schemeClr>
                </a:solidFill>
              </a:defRPr>
            </a:lvl3pPr>
            <a:lvl4pPr marL="1142258" indent="0" algn="ctr">
              <a:buNone/>
              <a:defRPr>
                <a:solidFill>
                  <a:schemeClr val="tx1">
                    <a:tint val="75000"/>
                  </a:schemeClr>
                </a:solidFill>
              </a:defRPr>
            </a:lvl4pPr>
            <a:lvl5pPr marL="1523012" indent="0" algn="ctr">
              <a:buNone/>
              <a:defRPr>
                <a:solidFill>
                  <a:schemeClr val="tx1">
                    <a:tint val="75000"/>
                  </a:schemeClr>
                </a:solidFill>
              </a:defRPr>
            </a:lvl5pPr>
            <a:lvl6pPr marL="1903754" indent="0" algn="ctr">
              <a:buNone/>
              <a:defRPr>
                <a:solidFill>
                  <a:schemeClr val="tx1">
                    <a:tint val="75000"/>
                  </a:schemeClr>
                </a:solidFill>
              </a:defRPr>
            </a:lvl6pPr>
            <a:lvl7pPr marL="2284518" indent="0" algn="ctr">
              <a:buNone/>
              <a:defRPr>
                <a:solidFill>
                  <a:schemeClr val="tx1">
                    <a:tint val="75000"/>
                  </a:schemeClr>
                </a:solidFill>
              </a:defRPr>
            </a:lvl7pPr>
            <a:lvl8pPr marL="2665283" indent="0" algn="ctr">
              <a:buNone/>
              <a:defRPr>
                <a:solidFill>
                  <a:schemeClr val="tx1">
                    <a:tint val="75000"/>
                  </a:schemeClr>
                </a:solidFill>
              </a:defRPr>
            </a:lvl8pPr>
            <a:lvl9pPr marL="3046023"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2262518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02347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6747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8327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509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0685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21901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52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6551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6742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391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979325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40550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346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33859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797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2931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78163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18417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4976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34360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653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57"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177778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00825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5016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6919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1014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45264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8133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0659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01084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97080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158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57" y="1885950"/>
            <a:ext cx="4041775" cy="342900"/>
          </a:xfrm>
          <a:prstGeom prst="rect">
            <a:avLst/>
          </a:prstGeom>
        </p:spPr>
        <p:txBody>
          <a:bodyPr anchor="t">
            <a:normAutofit/>
          </a:bodyPr>
          <a:lstStyle>
            <a:lvl1pPr marL="0" indent="0">
              <a:buNone/>
              <a:defRPr sz="1700" b="1"/>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2 headline</a:t>
            </a:r>
          </a:p>
        </p:txBody>
      </p:sp>
      <p:sp>
        <p:nvSpPr>
          <p:cNvPr id="6" name="Content Placeholder 5"/>
          <p:cNvSpPr>
            <a:spLocks noGrp="1"/>
          </p:cNvSpPr>
          <p:nvPr>
            <p:ph sz="quarter" idx="4"/>
          </p:nvPr>
        </p:nvSpPr>
        <p:spPr>
          <a:xfrm>
            <a:off x="4645057"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2080015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700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7016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3"/>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873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39614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52720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48793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12369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5588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64052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63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765" indent="0">
              <a:buNone/>
              <a:defRPr sz="1000"/>
            </a:lvl2pPr>
            <a:lvl3pPr marL="761507" indent="0">
              <a:buNone/>
              <a:defRPr sz="800"/>
            </a:lvl3pPr>
            <a:lvl4pPr marL="1142258" indent="0">
              <a:buNone/>
              <a:defRPr sz="700"/>
            </a:lvl4pPr>
            <a:lvl5pPr marL="1523012" indent="0">
              <a:buNone/>
              <a:defRPr sz="700"/>
            </a:lvl5pPr>
            <a:lvl6pPr marL="1903754" indent="0">
              <a:buNone/>
              <a:defRPr sz="700"/>
            </a:lvl6pPr>
            <a:lvl7pPr marL="2284518" indent="0">
              <a:buNone/>
              <a:defRPr sz="700"/>
            </a:lvl7pPr>
            <a:lvl8pPr marL="2665283" indent="0">
              <a:buNone/>
              <a:defRPr sz="700"/>
            </a:lvl8pPr>
            <a:lvl9pPr marL="3046023"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964826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46379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5075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67063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27082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57714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47215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48" tIns="41124" rIns="82248" bIns="41124" rtlCol="0" anchor="ctr"/>
          <a:lstStyle/>
          <a:p>
            <a:pPr algn="ctr" defTabSz="822458"/>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72"/>
            <a:ext cx="2400300" cy="763733"/>
          </a:xfrm>
          <a:prstGeom prst="rect">
            <a:avLst/>
          </a:prstGeom>
        </p:spPr>
      </p:pic>
    </p:spTree>
    <p:extLst>
      <p:ext uri="{BB962C8B-B14F-4D97-AF65-F5344CB8AC3E}">
        <p14:creationId xmlns:p14="http://schemas.microsoft.com/office/powerpoint/2010/main" val="3614900200"/>
      </p:ext>
    </p:extLst>
  </p:cSld>
  <p:clrMapOvr>
    <a:masterClrMapping/>
  </p:clrMapOvr>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37"/>
            <a:ext cx="7772400" cy="403957"/>
          </a:xfrm>
          <a:prstGeom prst="rect">
            <a:avLst/>
          </a:prstGeom>
        </p:spPr>
        <p:txBody>
          <a:bodyPr lIns="82248" tIns="41124" rIns="82248" bIns="41124"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765" indent="0" algn="ctr">
              <a:buNone/>
              <a:defRPr>
                <a:solidFill>
                  <a:schemeClr val="tx1">
                    <a:tint val="75000"/>
                  </a:schemeClr>
                </a:solidFill>
              </a:defRPr>
            </a:lvl2pPr>
            <a:lvl3pPr marL="761507" indent="0" algn="ctr">
              <a:buNone/>
              <a:defRPr>
                <a:solidFill>
                  <a:schemeClr val="tx1">
                    <a:tint val="75000"/>
                  </a:schemeClr>
                </a:solidFill>
              </a:defRPr>
            </a:lvl3pPr>
            <a:lvl4pPr marL="1142258" indent="0" algn="ctr">
              <a:buNone/>
              <a:defRPr>
                <a:solidFill>
                  <a:schemeClr val="tx1">
                    <a:tint val="75000"/>
                  </a:schemeClr>
                </a:solidFill>
              </a:defRPr>
            </a:lvl4pPr>
            <a:lvl5pPr marL="1523012" indent="0" algn="ctr">
              <a:buNone/>
              <a:defRPr>
                <a:solidFill>
                  <a:schemeClr val="tx1">
                    <a:tint val="75000"/>
                  </a:schemeClr>
                </a:solidFill>
              </a:defRPr>
            </a:lvl5pPr>
            <a:lvl6pPr marL="1903754" indent="0" algn="ctr">
              <a:buNone/>
              <a:defRPr>
                <a:solidFill>
                  <a:schemeClr val="tx1">
                    <a:tint val="75000"/>
                  </a:schemeClr>
                </a:solidFill>
              </a:defRPr>
            </a:lvl6pPr>
            <a:lvl7pPr marL="2284518" indent="0" algn="ctr">
              <a:buNone/>
              <a:defRPr>
                <a:solidFill>
                  <a:schemeClr val="tx1">
                    <a:tint val="75000"/>
                  </a:schemeClr>
                </a:solidFill>
              </a:defRPr>
            </a:lvl7pPr>
            <a:lvl8pPr marL="2665283" indent="0" algn="ctr">
              <a:buNone/>
              <a:defRPr>
                <a:solidFill>
                  <a:schemeClr val="tx1">
                    <a:tint val="75000"/>
                  </a:schemeClr>
                </a:solidFill>
              </a:defRPr>
            </a:lvl8pPr>
            <a:lvl9pPr marL="3046023"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542942307"/>
      </p:ext>
    </p:extLst>
  </p:cSld>
  <p:clrMapOvr>
    <a:masterClrMapping/>
  </p:clrMapOvr>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028746189"/>
      </p:ext>
    </p:extLst>
  </p:cSld>
  <p:clrMapOvr>
    <a:masterClrMapping/>
  </p:clrMapOvr>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57"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048976702"/>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765" indent="0">
              <a:buNone/>
              <a:defRPr sz="2300"/>
            </a:lvl2pPr>
            <a:lvl3pPr marL="761507" indent="0">
              <a:buNone/>
              <a:defRPr sz="2000"/>
            </a:lvl3pPr>
            <a:lvl4pPr marL="1142258" indent="0">
              <a:buNone/>
              <a:defRPr sz="1700"/>
            </a:lvl4pPr>
            <a:lvl5pPr marL="1523012" indent="0">
              <a:buNone/>
              <a:defRPr sz="1700"/>
            </a:lvl5pPr>
            <a:lvl6pPr marL="1903754" indent="0">
              <a:buNone/>
              <a:defRPr sz="1700"/>
            </a:lvl6pPr>
            <a:lvl7pPr marL="2284518" indent="0">
              <a:buNone/>
              <a:defRPr sz="1700"/>
            </a:lvl7pPr>
            <a:lvl8pPr marL="2665283" indent="0">
              <a:buNone/>
              <a:defRPr sz="1700"/>
            </a:lvl8pPr>
            <a:lvl9pPr marL="3046023"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069511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57" y="1885950"/>
            <a:ext cx="4041775" cy="342900"/>
          </a:xfrm>
          <a:prstGeom prst="rect">
            <a:avLst/>
          </a:prstGeom>
        </p:spPr>
        <p:txBody>
          <a:bodyPr anchor="t">
            <a:normAutofit/>
          </a:bodyPr>
          <a:lstStyle>
            <a:lvl1pPr marL="0" indent="0">
              <a:buNone/>
              <a:defRPr sz="1700" b="1"/>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2 headline</a:t>
            </a:r>
          </a:p>
        </p:txBody>
      </p:sp>
      <p:sp>
        <p:nvSpPr>
          <p:cNvPr id="6" name="Content Placeholder 5"/>
          <p:cNvSpPr>
            <a:spLocks noGrp="1"/>
          </p:cNvSpPr>
          <p:nvPr>
            <p:ph sz="quarter" idx="4"/>
          </p:nvPr>
        </p:nvSpPr>
        <p:spPr>
          <a:xfrm>
            <a:off x="4645057"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650185763"/>
      </p:ext>
    </p:extLst>
  </p:cSld>
  <p:clrMapOvr>
    <a:masterClrMapping/>
  </p:clrMapOvr>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765" indent="0">
              <a:buNone/>
              <a:defRPr sz="1000"/>
            </a:lvl2pPr>
            <a:lvl3pPr marL="761507" indent="0">
              <a:buNone/>
              <a:defRPr sz="800"/>
            </a:lvl3pPr>
            <a:lvl4pPr marL="1142258" indent="0">
              <a:buNone/>
              <a:defRPr sz="700"/>
            </a:lvl4pPr>
            <a:lvl5pPr marL="1523012" indent="0">
              <a:buNone/>
              <a:defRPr sz="700"/>
            </a:lvl5pPr>
            <a:lvl6pPr marL="1903754" indent="0">
              <a:buNone/>
              <a:defRPr sz="700"/>
            </a:lvl6pPr>
            <a:lvl7pPr marL="2284518" indent="0">
              <a:buNone/>
              <a:defRPr sz="700"/>
            </a:lvl7pPr>
            <a:lvl8pPr marL="2665283" indent="0">
              <a:buNone/>
              <a:defRPr sz="700"/>
            </a:lvl8pPr>
            <a:lvl9pPr marL="3046023"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43841937"/>
      </p:ext>
    </p:extLst>
  </p:cSld>
  <p:clrMapOvr>
    <a:masterClrMapping/>
  </p:clrMapOvr>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765" indent="0">
              <a:buNone/>
              <a:defRPr sz="2300"/>
            </a:lvl2pPr>
            <a:lvl3pPr marL="761507" indent="0">
              <a:buNone/>
              <a:defRPr sz="2000"/>
            </a:lvl3pPr>
            <a:lvl4pPr marL="1142258" indent="0">
              <a:buNone/>
              <a:defRPr sz="1700"/>
            </a:lvl4pPr>
            <a:lvl5pPr marL="1523012" indent="0">
              <a:buNone/>
              <a:defRPr sz="1700"/>
            </a:lvl5pPr>
            <a:lvl6pPr marL="1903754" indent="0">
              <a:buNone/>
              <a:defRPr sz="1700"/>
            </a:lvl6pPr>
            <a:lvl7pPr marL="2284518" indent="0">
              <a:buNone/>
              <a:defRPr sz="1700"/>
            </a:lvl7pPr>
            <a:lvl8pPr marL="2665283" indent="0">
              <a:buNone/>
              <a:defRPr sz="1700"/>
            </a:lvl8pPr>
            <a:lvl9pPr marL="3046023"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81244324"/>
      </p:ext>
    </p:extLst>
  </p:cSld>
  <p:clrMapOvr>
    <a:masterClrMapping/>
  </p:clrMapOvr>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792"/>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538672100"/>
      </p:ext>
    </p:extLst>
  </p:cSld>
  <p:clrMapOvr>
    <a:masterClrMapping/>
  </p:clrMapOvr>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792"/>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792"/>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168822605"/>
      </p:ext>
    </p:extLst>
  </p:cSld>
  <p:clrMapOvr>
    <a:masterClrMapping/>
  </p:clrMapOvr>
  <p:timing>
    <p:tnLst>
      <p:par>
        <p:cTn xmlns:p14="http://schemas.microsoft.com/office/powerpoint/2010/mai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5" y="1923792"/>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792"/>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261813598"/>
      </p:ext>
    </p:extLst>
  </p:cSld>
  <p:clrMapOvr>
    <a:masterClrMapping/>
  </p:clrMapOvr>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8405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06915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84001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786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82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1046862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03645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19757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6608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86307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3"/>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726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89002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80727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81139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08280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70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0156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82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828"/>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37508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36607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8134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39773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8040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11891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11"/>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8276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65413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8" y="27388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08529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42871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0403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5" y="1923828"/>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828"/>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994810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04507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20292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33814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5367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7134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0191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11"/>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8963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6997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8" y="27388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74757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621178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86893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143000" y="841772"/>
            <a:ext cx="6858000" cy="1790700"/>
          </a:xfrm>
          <a:prstGeom prst="rect">
            <a:avLst/>
          </a:prstGeom>
          <a:noFill/>
          <a:ln>
            <a:noFill/>
          </a:ln>
        </p:spPr>
        <p:txBody>
          <a:bodyPr spcFirstLastPara="1" wrap="square" lIns="68569" tIns="34275" rIns="68569" bIns="34275"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2701528"/>
            <a:ext cx="6858000" cy="1241822"/>
          </a:xfrm>
          <a:prstGeom prst="rect">
            <a:avLst/>
          </a:prstGeom>
          <a:noFill/>
          <a:ln>
            <a:noFill/>
          </a:ln>
        </p:spPr>
        <p:txBody>
          <a:bodyPr spcFirstLastPara="1" wrap="square" lIns="68569" tIns="34275" rIns="68569" bIns="34275"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40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3"/>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123500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282304"/>
            <a:ext cx="7886700" cy="2139553"/>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3442098"/>
            <a:ext cx="7886700" cy="1125140"/>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40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4"/>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2220148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369219"/>
            <a:ext cx="38862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369219"/>
            <a:ext cx="38862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8681659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260872"/>
            <a:ext cx="3868340" cy="617934"/>
          </a:xfrm>
          <a:prstGeom prst="rect">
            <a:avLst/>
          </a:prstGeom>
          <a:noFill/>
          <a:ln>
            <a:noFill/>
          </a:ln>
        </p:spPr>
        <p:txBody>
          <a:bodyPr spcFirstLastPara="1" wrap="square" lIns="68569" tIns="34275" rIns="68569" bIns="34275"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6"/>
          <p:cNvSpPr txBox="1">
            <a:spLocks noGrp="1"/>
          </p:cNvSpPr>
          <p:nvPr>
            <p:ph type="body" idx="2"/>
          </p:nvPr>
        </p:nvSpPr>
        <p:spPr>
          <a:xfrm>
            <a:off x="629842" y="1878806"/>
            <a:ext cx="3868340" cy="2763441"/>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260872"/>
            <a:ext cx="3887391" cy="617934"/>
          </a:xfrm>
          <a:prstGeom prst="rect">
            <a:avLst/>
          </a:prstGeom>
          <a:noFill/>
          <a:ln>
            <a:noFill/>
          </a:ln>
        </p:spPr>
        <p:txBody>
          <a:bodyPr spcFirstLastPara="1" wrap="square" lIns="68569" tIns="34275" rIns="68569" bIns="34275"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6"/>
          <p:cNvSpPr txBox="1">
            <a:spLocks noGrp="1"/>
          </p:cNvSpPr>
          <p:nvPr>
            <p:ph type="body" idx="4"/>
          </p:nvPr>
        </p:nvSpPr>
        <p:spPr>
          <a:xfrm>
            <a:off x="4629150" y="1878806"/>
            <a:ext cx="3887391" cy="2763441"/>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6464021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1839925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342900"/>
            <a:ext cx="2949178" cy="1200150"/>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740569"/>
            <a:ext cx="4629150" cy="3655219"/>
          </a:xfrm>
          <a:prstGeom prst="rect">
            <a:avLst/>
          </a:prstGeom>
          <a:noFill/>
          <a:ln>
            <a:noFill/>
          </a:ln>
        </p:spPr>
        <p:txBody>
          <a:bodyPr spcFirstLastPara="1" wrap="square" lIns="68569" tIns="34275" rIns="68569" bIns="34275"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9"/>
          <p:cNvSpPr txBox="1">
            <a:spLocks noGrp="1"/>
          </p:cNvSpPr>
          <p:nvPr>
            <p:ph type="body" idx="2"/>
          </p:nvPr>
        </p:nvSpPr>
        <p:spPr>
          <a:xfrm>
            <a:off x="629841" y="1543050"/>
            <a:ext cx="2949178" cy="2858691"/>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62" name="Google Shape;62;p9"/>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6299999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42900"/>
            <a:ext cx="2949178" cy="1200150"/>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740569"/>
            <a:ext cx="4629150" cy="3655219"/>
          </a:xfrm>
          <a:prstGeom prst="rect">
            <a:avLst/>
          </a:prstGeom>
          <a:noFill/>
          <a:ln>
            <a:noFill/>
          </a:ln>
        </p:spPr>
      </p:sp>
      <p:sp>
        <p:nvSpPr>
          <p:cNvPr id="68" name="Google Shape;68;p10"/>
          <p:cNvSpPr txBox="1">
            <a:spLocks noGrp="1"/>
          </p:cNvSpPr>
          <p:nvPr>
            <p:ph type="body" idx="1"/>
          </p:nvPr>
        </p:nvSpPr>
        <p:spPr>
          <a:xfrm>
            <a:off x="629841" y="1543050"/>
            <a:ext cx="2949178" cy="2858691"/>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69" name="Google Shape;69;p10"/>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314042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940248" y="-942380"/>
            <a:ext cx="3263504" cy="7886700"/>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8378156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350073" y="1467446"/>
            <a:ext cx="4358879" cy="1971675"/>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349573" y="-447080"/>
            <a:ext cx="4358879" cy="5800725"/>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875371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5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1924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3622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83235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11676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0048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67842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7732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52602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57666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6067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01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860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6963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327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6781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435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654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532877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363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785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0704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935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049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579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517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5731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4716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26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58958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628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560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70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146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1025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5589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6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2979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898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017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90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t>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19981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2717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7018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9"/>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73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6174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0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0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893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4985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569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0357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0324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72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t>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65873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9969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7141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0638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3963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9908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3528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362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6532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615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16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t>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499075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4598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8601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4764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573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5231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1051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4218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6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3380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3469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94615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3220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676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6869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288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976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788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930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77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5419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440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85782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4409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1140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1284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4288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64458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21907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0610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5319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30866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454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2.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3.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4.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5.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6.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 Id="rId11" Type="http://schemas.openxmlformats.org/officeDocument/2006/relationships/theme" Target="../theme/theme17.xml"/><Relationship Id="rId1" Type="http://schemas.openxmlformats.org/officeDocument/2006/relationships/slideLayout" Target="../slideLayouts/slideLayout176.xml"/><Relationship Id="rId2"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theme" Target="../theme/theme18.xml"/><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theme" Target="../theme/theme19.xml"/><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8.xml"/><Relationship Id="rId12" Type="http://schemas.openxmlformats.org/officeDocument/2006/relationships/theme" Target="../theme/theme20.xml"/><Relationship Id="rId1" Type="http://schemas.openxmlformats.org/officeDocument/2006/relationships/slideLayout" Target="../slideLayouts/slideLayout208.xml"/><Relationship Id="rId2" Type="http://schemas.openxmlformats.org/officeDocument/2006/relationships/slideLayout" Target="../slideLayouts/slideLayout209.xml"/><Relationship Id="rId3" Type="http://schemas.openxmlformats.org/officeDocument/2006/relationships/slideLayout" Target="../slideLayouts/slideLayout210.xml"/><Relationship Id="rId4" Type="http://schemas.openxmlformats.org/officeDocument/2006/relationships/slideLayout" Target="../slideLayouts/slideLayout211.xml"/><Relationship Id="rId5" Type="http://schemas.openxmlformats.org/officeDocument/2006/relationships/slideLayout" Target="../slideLayouts/slideLayout212.xml"/><Relationship Id="rId6" Type="http://schemas.openxmlformats.org/officeDocument/2006/relationships/slideLayout" Target="../slideLayouts/slideLayout213.xml"/><Relationship Id="rId7" Type="http://schemas.openxmlformats.org/officeDocument/2006/relationships/slideLayout" Target="../slideLayouts/slideLayout214.xml"/><Relationship Id="rId8" Type="http://schemas.openxmlformats.org/officeDocument/2006/relationships/slideLayout" Target="../slideLayouts/slideLayout215.xml"/><Relationship Id="rId9" Type="http://schemas.openxmlformats.org/officeDocument/2006/relationships/slideLayout" Target="../slideLayouts/slideLayout216.xml"/><Relationship Id="rId10"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 Id="rId11" Type="http://schemas.openxmlformats.org/officeDocument/2006/relationships/theme" Target="../theme/theme21.xml"/><Relationship Id="rId1" Type="http://schemas.openxmlformats.org/officeDocument/2006/relationships/slideLayout" Target="../slideLayouts/slideLayout219.xml"/><Relationship Id="rId2"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22.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t>1/11/24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t>‹#›</a:t>
            </a:fld>
            <a:endParaRPr lang="en-US"/>
          </a:p>
        </p:txBody>
      </p:sp>
    </p:spTree>
    <p:extLst>
      <p:ext uri="{BB962C8B-B14F-4D97-AF65-F5344CB8AC3E}">
        <p14:creationId xmlns:p14="http://schemas.microsoft.com/office/powerpoint/2010/main" val="6227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490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620806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4570568"/>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713101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346414"/>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97866"/>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580024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F253E"/>
        </a:solidFill>
        <a:effectLst/>
      </p:bgPr>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48" bIns="4112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7584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Lst>
  <p:timing>
    <p:tnLst>
      <p:par>
        <p:cTn xmlns:p14="http://schemas.microsoft.com/office/powerpoint/2010/main" id="1" dur="indefinite" restart="never" nodeType="tmRoot"/>
      </p:par>
    </p:tnLst>
  </p:timing>
  <p:txStyles>
    <p:titleStyle>
      <a:lvl1pPr algn="l" defTabSz="380765" rtl="0" eaLnBrk="1" latinLnBrk="0" hangingPunct="1">
        <a:spcBef>
          <a:spcPct val="0"/>
        </a:spcBef>
        <a:buNone/>
        <a:defRPr sz="2700" b="1" kern="1200">
          <a:solidFill>
            <a:schemeClr val="tx1"/>
          </a:solidFill>
          <a:latin typeface="Arial"/>
          <a:ea typeface="+mj-ea"/>
          <a:cs typeface="Arial"/>
        </a:defRPr>
      </a:lvl1pPr>
    </p:titleStyle>
    <p:bodyStyle>
      <a:lvl1pPr marL="285569" indent="-285569" algn="l" defTabSz="380765" rtl="0" eaLnBrk="1" latinLnBrk="0" hangingPunct="1">
        <a:spcBef>
          <a:spcPct val="20000"/>
        </a:spcBef>
        <a:buFont typeface="Arial"/>
        <a:buChar char="•"/>
        <a:defRPr sz="2000" kern="1200">
          <a:solidFill>
            <a:schemeClr val="tx1"/>
          </a:solidFill>
          <a:latin typeface="Arial"/>
          <a:ea typeface="+mn-ea"/>
          <a:cs typeface="Arial"/>
        </a:defRPr>
      </a:lvl1pPr>
      <a:lvl2pPr marL="618734" indent="-237969" algn="l" defTabSz="380765" rtl="0" eaLnBrk="1" latinLnBrk="0" hangingPunct="1">
        <a:spcBef>
          <a:spcPct val="20000"/>
        </a:spcBef>
        <a:buFont typeface="Arial"/>
        <a:buChar char="–"/>
        <a:defRPr sz="1700" kern="1200">
          <a:solidFill>
            <a:schemeClr val="tx1"/>
          </a:solidFill>
          <a:latin typeface="Arial"/>
          <a:ea typeface="+mn-ea"/>
          <a:cs typeface="Arial"/>
        </a:defRPr>
      </a:lvl2pPr>
      <a:lvl3pPr marL="951878" indent="-190382" algn="l" defTabSz="380765" rtl="0" eaLnBrk="1" latinLnBrk="0" hangingPunct="1">
        <a:spcBef>
          <a:spcPct val="20000"/>
        </a:spcBef>
        <a:buFont typeface="Arial"/>
        <a:buChar char="•"/>
        <a:defRPr sz="1500" kern="1200">
          <a:solidFill>
            <a:schemeClr val="tx1"/>
          </a:solidFill>
          <a:latin typeface="Arial"/>
          <a:ea typeface="+mn-ea"/>
          <a:cs typeface="Arial"/>
        </a:defRPr>
      </a:lvl3pPr>
      <a:lvl4pPr marL="1332642" indent="-190382" algn="l" defTabSz="380765" rtl="0" eaLnBrk="1" latinLnBrk="0" hangingPunct="1">
        <a:spcBef>
          <a:spcPct val="20000"/>
        </a:spcBef>
        <a:buFont typeface="Arial"/>
        <a:buChar char="–"/>
        <a:defRPr sz="1300" kern="1200">
          <a:solidFill>
            <a:schemeClr val="tx1"/>
          </a:solidFill>
          <a:latin typeface="Arial"/>
          <a:ea typeface="+mn-ea"/>
          <a:cs typeface="Arial"/>
        </a:defRPr>
      </a:lvl4pPr>
      <a:lvl5pPr marL="1713404" indent="-190382" algn="l" defTabSz="380765" rtl="0" eaLnBrk="1" latinLnBrk="0" hangingPunct="1">
        <a:spcBef>
          <a:spcPct val="20000"/>
        </a:spcBef>
        <a:buFont typeface="Arial"/>
        <a:buChar char="»"/>
        <a:defRPr sz="1200" kern="1200">
          <a:solidFill>
            <a:schemeClr val="tx1"/>
          </a:solidFill>
          <a:latin typeface="Arial"/>
          <a:ea typeface="+mn-ea"/>
          <a:cs typeface="Arial"/>
        </a:defRPr>
      </a:lvl5pPr>
      <a:lvl6pPr marL="2094144" indent="-190382" algn="l" defTabSz="380765" rtl="0" eaLnBrk="1" latinLnBrk="0" hangingPunct="1">
        <a:spcBef>
          <a:spcPct val="20000"/>
        </a:spcBef>
        <a:buFont typeface="Arial"/>
        <a:buChar char="•"/>
        <a:defRPr sz="1700" kern="1200">
          <a:solidFill>
            <a:schemeClr val="tx1"/>
          </a:solidFill>
          <a:latin typeface="+mn-lt"/>
          <a:ea typeface="+mn-ea"/>
          <a:cs typeface="+mn-cs"/>
        </a:defRPr>
      </a:lvl6pPr>
      <a:lvl7pPr marL="2474888" indent="-190382" algn="l" defTabSz="380765" rtl="0" eaLnBrk="1" latinLnBrk="0" hangingPunct="1">
        <a:spcBef>
          <a:spcPct val="20000"/>
        </a:spcBef>
        <a:buFont typeface="Arial"/>
        <a:buChar char="•"/>
        <a:defRPr sz="1700" kern="1200">
          <a:solidFill>
            <a:schemeClr val="tx1"/>
          </a:solidFill>
          <a:latin typeface="+mn-lt"/>
          <a:ea typeface="+mn-ea"/>
          <a:cs typeface="+mn-cs"/>
        </a:defRPr>
      </a:lvl7pPr>
      <a:lvl8pPr marL="2855630" indent="-190382" algn="l" defTabSz="380765" rtl="0" eaLnBrk="1" latinLnBrk="0" hangingPunct="1">
        <a:spcBef>
          <a:spcPct val="20000"/>
        </a:spcBef>
        <a:buFont typeface="Arial"/>
        <a:buChar char="•"/>
        <a:defRPr sz="1700" kern="1200">
          <a:solidFill>
            <a:schemeClr val="tx1"/>
          </a:solidFill>
          <a:latin typeface="+mn-lt"/>
          <a:ea typeface="+mn-ea"/>
          <a:cs typeface="+mn-cs"/>
        </a:defRPr>
      </a:lvl8pPr>
      <a:lvl9pPr marL="3236394" indent="-190382" algn="l" defTabSz="38076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765" rtl="0" eaLnBrk="1" latinLnBrk="0" hangingPunct="1">
        <a:defRPr sz="1500" kern="1200">
          <a:solidFill>
            <a:schemeClr val="tx1"/>
          </a:solidFill>
          <a:latin typeface="+mn-lt"/>
          <a:ea typeface="+mn-ea"/>
          <a:cs typeface="+mn-cs"/>
        </a:defRPr>
      </a:lvl1pPr>
      <a:lvl2pPr marL="380765" algn="l" defTabSz="380765" rtl="0" eaLnBrk="1" latinLnBrk="0" hangingPunct="1">
        <a:defRPr sz="1500" kern="1200">
          <a:solidFill>
            <a:schemeClr val="tx1"/>
          </a:solidFill>
          <a:latin typeface="+mn-lt"/>
          <a:ea typeface="+mn-ea"/>
          <a:cs typeface="+mn-cs"/>
        </a:defRPr>
      </a:lvl2pPr>
      <a:lvl3pPr marL="761507" algn="l" defTabSz="380765" rtl="0" eaLnBrk="1" latinLnBrk="0" hangingPunct="1">
        <a:defRPr sz="1500" kern="1200">
          <a:solidFill>
            <a:schemeClr val="tx1"/>
          </a:solidFill>
          <a:latin typeface="+mn-lt"/>
          <a:ea typeface="+mn-ea"/>
          <a:cs typeface="+mn-cs"/>
        </a:defRPr>
      </a:lvl3pPr>
      <a:lvl4pPr marL="1142258" algn="l" defTabSz="380765" rtl="0" eaLnBrk="1" latinLnBrk="0" hangingPunct="1">
        <a:defRPr sz="1500" kern="1200">
          <a:solidFill>
            <a:schemeClr val="tx1"/>
          </a:solidFill>
          <a:latin typeface="+mn-lt"/>
          <a:ea typeface="+mn-ea"/>
          <a:cs typeface="+mn-cs"/>
        </a:defRPr>
      </a:lvl4pPr>
      <a:lvl5pPr marL="1523012" algn="l" defTabSz="380765" rtl="0" eaLnBrk="1" latinLnBrk="0" hangingPunct="1">
        <a:defRPr sz="1500" kern="1200">
          <a:solidFill>
            <a:schemeClr val="tx1"/>
          </a:solidFill>
          <a:latin typeface="+mn-lt"/>
          <a:ea typeface="+mn-ea"/>
          <a:cs typeface="+mn-cs"/>
        </a:defRPr>
      </a:lvl5pPr>
      <a:lvl6pPr marL="1903754" algn="l" defTabSz="380765" rtl="0" eaLnBrk="1" latinLnBrk="0" hangingPunct="1">
        <a:defRPr sz="1500" kern="1200">
          <a:solidFill>
            <a:schemeClr val="tx1"/>
          </a:solidFill>
          <a:latin typeface="+mn-lt"/>
          <a:ea typeface="+mn-ea"/>
          <a:cs typeface="+mn-cs"/>
        </a:defRPr>
      </a:lvl6pPr>
      <a:lvl7pPr marL="2284518" algn="l" defTabSz="380765" rtl="0" eaLnBrk="1" latinLnBrk="0" hangingPunct="1">
        <a:defRPr sz="1500" kern="1200">
          <a:solidFill>
            <a:schemeClr val="tx1"/>
          </a:solidFill>
          <a:latin typeface="+mn-lt"/>
          <a:ea typeface="+mn-ea"/>
          <a:cs typeface="+mn-cs"/>
        </a:defRPr>
      </a:lvl7pPr>
      <a:lvl8pPr marL="2665283" algn="l" defTabSz="380765" rtl="0" eaLnBrk="1" latinLnBrk="0" hangingPunct="1">
        <a:defRPr sz="1500" kern="1200">
          <a:solidFill>
            <a:schemeClr val="tx1"/>
          </a:solidFill>
          <a:latin typeface="+mn-lt"/>
          <a:ea typeface="+mn-ea"/>
          <a:cs typeface="+mn-cs"/>
        </a:defRPr>
      </a:lvl8pPr>
      <a:lvl9pPr marL="3046023" algn="l" defTabSz="380765" rtl="0" eaLnBrk="1" latinLnBrk="0" hangingPunct="1">
        <a:defRPr sz="1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31488"/>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714917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48" bIns="4112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146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380765" rtl="0" eaLnBrk="1" latinLnBrk="0" hangingPunct="1">
        <a:spcBef>
          <a:spcPct val="0"/>
        </a:spcBef>
        <a:buNone/>
        <a:defRPr sz="2700" b="1" kern="1200">
          <a:solidFill>
            <a:schemeClr val="tx1"/>
          </a:solidFill>
          <a:latin typeface="Arial"/>
          <a:ea typeface="+mj-ea"/>
          <a:cs typeface="Arial"/>
        </a:defRPr>
      </a:lvl1pPr>
    </p:titleStyle>
    <p:bodyStyle>
      <a:lvl1pPr marL="285569" indent="-285569" algn="l" defTabSz="380765" rtl="0" eaLnBrk="1" latinLnBrk="0" hangingPunct="1">
        <a:spcBef>
          <a:spcPct val="20000"/>
        </a:spcBef>
        <a:buFont typeface="Arial"/>
        <a:buChar char="•"/>
        <a:defRPr sz="2000" kern="1200">
          <a:solidFill>
            <a:schemeClr val="tx1"/>
          </a:solidFill>
          <a:latin typeface="Arial"/>
          <a:ea typeface="+mn-ea"/>
          <a:cs typeface="Arial"/>
        </a:defRPr>
      </a:lvl1pPr>
      <a:lvl2pPr marL="618734" indent="-237969" algn="l" defTabSz="380765" rtl="0" eaLnBrk="1" latinLnBrk="0" hangingPunct="1">
        <a:spcBef>
          <a:spcPct val="20000"/>
        </a:spcBef>
        <a:buFont typeface="Arial"/>
        <a:buChar char="–"/>
        <a:defRPr sz="1700" kern="1200">
          <a:solidFill>
            <a:schemeClr val="tx1"/>
          </a:solidFill>
          <a:latin typeface="Arial"/>
          <a:ea typeface="+mn-ea"/>
          <a:cs typeface="Arial"/>
        </a:defRPr>
      </a:lvl2pPr>
      <a:lvl3pPr marL="951878" indent="-190382" algn="l" defTabSz="380765" rtl="0" eaLnBrk="1" latinLnBrk="0" hangingPunct="1">
        <a:spcBef>
          <a:spcPct val="20000"/>
        </a:spcBef>
        <a:buFont typeface="Arial"/>
        <a:buChar char="•"/>
        <a:defRPr sz="1500" kern="1200">
          <a:solidFill>
            <a:schemeClr val="tx1"/>
          </a:solidFill>
          <a:latin typeface="Arial"/>
          <a:ea typeface="+mn-ea"/>
          <a:cs typeface="Arial"/>
        </a:defRPr>
      </a:lvl3pPr>
      <a:lvl4pPr marL="1332642" indent="-190382" algn="l" defTabSz="380765" rtl="0" eaLnBrk="1" latinLnBrk="0" hangingPunct="1">
        <a:spcBef>
          <a:spcPct val="20000"/>
        </a:spcBef>
        <a:buFont typeface="Arial"/>
        <a:buChar char="–"/>
        <a:defRPr sz="1300" kern="1200">
          <a:solidFill>
            <a:schemeClr val="tx1"/>
          </a:solidFill>
          <a:latin typeface="Arial"/>
          <a:ea typeface="+mn-ea"/>
          <a:cs typeface="Arial"/>
        </a:defRPr>
      </a:lvl4pPr>
      <a:lvl5pPr marL="1713404" indent="-190382" algn="l" defTabSz="380765" rtl="0" eaLnBrk="1" latinLnBrk="0" hangingPunct="1">
        <a:spcBef>
          <a:spcPct val="20000"/>
        </a:spcBef>
        <a:buFont typeface="Arial"/>
        <a:buChar char="»"/>
        <a:defRPr sz="1200" kern="1200">
          <a:solidFill>
            <a:schemeClr val="tx1"/>
          </a:solidFill>
          <a:latin typeface="Arial"/>
          <a:ea typeface="+mn-ea"/>
          <a:cs typeface="Arial"/>
        </a:defRPr>
      </a:lvl5pPr>
      <a:lvl6pPr marL="2094144" indent="-190382" algn="l" defTabSz="380765" rtl="0" eaLnBrk="1" latinLnBrk="0" hangingPunct="1">
        <a:spcBef>
          <a:spcPct val="20000"/>
        </a:spcBef>
        <a:buFont typeface="Arial"/>
        <a:buChar char="•"/>
        <a:defRPr sz="1700" kern="1200">
          <a:solidFill>
            <a:schemeClr val="tx1"/>
          </a:solidFill>
          <a:latin typeface="+mn-lt"/>
          <a:ea typeface="+mn-ea"/>
          <a:cs typeface="+mn-cs"/>
        </a:defRPr>
      </a:lvl6pPr>
      <a:lvl7pPr marL="2474888" indent="-190382" algn="l" defTabSz="380765" rtl="0" eaLnBrk="1" latinLnBrk="0" hangingPunct="1">
        <a:spcBef>
          <a:spcPct val="20000"/>
        </a:spcBef>
        <a:buFont typeface="Arial"/>
        <a:buChar char="•"/>
        <a:defRPr sz="1700" kern="1200">
          <a:solidFill>
            <a:schemeClr val="tx1"/>
          </a:solidFill>
          <a:latin typeface="+mn-lt"/>
          <a:ea typeface="+mn-ea"/>
          <a:cs typeface="+mn-cs"/>
        </a:defRPr>
      </a:lvl7pPr>
      <a:lvl8pPr marL="2855630" indent="-190382" algn="l" defTabSz="380765" rtl="0" eaLnBrk="1" latinLnBrk="0" hangingPunct="1">
        <a:spcBef>
          <a:spcPct val="20000"/>
        </a:spcBef>
        <a:buFont typeface="Arial"/>
        <a:buChar char="•"/>
        <a:defRPr sz="1700" kern="1200">
          <a:solidFill>
            <a:schemeClr val="tx1"/>
          </a:solidFill>
          <a:latin typeface="+mn-lt"/>
          <a:ea typeface="+mn-ea"/>
          <a:cs typeface="+mn-cs"/>
        </a:defRPr>
      </a:lvl8pPr>
      <a:lvl9pPr marL="3236394" indent="-190382" algn="l" defTabSz="38076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765" rtl="0" eaLnBrk="1" latinLnBrk="0" hangingPunct="1">
        <a:defRPr sz="1500" kern="1200">
          <a:solidFill>
            <a:schemeClr val="tx1"/>
          </a:solidFill>
          <a:latin typeface="+mn-lt"/>
          <a:ea typeface="+mn-ea"/>
          <a:cs typeface="+mn-cs"/>
        </a:defRPr>
      </a:lvl1pPr>
      <a:lvl2pPr marL="380765" algn="l" defTabSz="380765" rtl="0" eaLnBrk="1" latinLnBrk="0" hangingPunct="1">
        <a:defRPr sz="1500" kern="1200">
          <a:solidFill>
            <a:schemeClr val="tx1"/>
          </a:solidFill>
          <a:latin typeface="+mn-lt"/>
          <a:ea typeface="+mn-ea"/>
          <a:cs typeface="+mn-cs"/>
        </a:defRPr>
      </a:lvl2pPr>
      <a:lvl3pPr marL="761507" algn="l" defTabSz="380765" rtl="0" eaLnBrk="1" latinLnBrk="0" hangingPunct="1">
        <a:defRPr sz="1500" kern="1200">
          <a:solidFill>
            <a:schemeClr val="tx1"/>
          </a:solidFill>
          <a:latin typeface="+mn-lt"/>
          <a:ea typeface="+mn-ea"/>
          <a:cs typeface="+mn-cs"/>
        </a:defRPr>
      </a:lvl3pPr>
      <a:lvl4pPr marL="1142258" algn="l" defTabSz="380765" rtl="0" eaLnBrk="1" latinLnBrk="0" hangingPunct="1">
        <a:defRPr sz="1500" kern="1200">
          <a:solidFill>
            <a:schemeClr val="tx1"/>
          </a:solidFill>
          <a:latin typeface="+mn-lt"/>
          <a:ea typeface="+mn-ea"/>
          <a:cs typeface="+mn-cs"/>
        </a:defRPr>
      </a:lvl4pPr>
      <a:lvl5pPr marL="1523012" algn="l" defTabSz="380765" rtl="0" eaLnBrk="1" latinLnBrk="0" hangingPunct="1">
        <a:defRPr sz="1500" kern="1200">
          <a:solidFill>
            <a:schemeClr val="tx1"/>
          </a:solidFill>
          <a:latin typeface="+mn-lt"/>
          <a:ea typeface="+mn-ea"/>
          <a:cs typeface="+mn-cs"/>
        </a:defRPr>
      </a:lvl5pPr>
      <a:lvl6pPr marL="1903754" algn="l" defTabSz="380765" rtl="0" eaLnBrk="1" latinLnBrk="0" hangingPunct="1">
        <a:defRPr sz="1500" kern="1200">
          <a:solidFill>
            <a:schemeClr val="tx1"/>
          </a:solidFill>
          <a:latin typeface="+mn-lt"/>
          <a:ea typeface="+mn-ea"/>
          <a:cs typeface="+mn-cs"/>
        </a:defRPr>
      </a:lvl6pPr>
      <a:lvl7pPr marL="2284518" algn="l" defTabSz="380765" rtl="0" eaLnBrk="1" latinLnBrk="0" hangingPunct="1">
        <a:defRPr sz="1500" kern="1200">
          <a:solidFill>
            <a:schemeClr val="tx1"/>
          </a:solidFill>
          <a:latin typeface="+mn-lt"/>
          <a:ea typeface="+mn-ea"/>
          <a:cs typeface="+mn-cs"/>
        </a:defRPr>
      </a:lvl7pPr>
      <a:lvl8pPr marL="2665283" algn="l" defTabSz="380765" rtl="0" eaLnBrk="1" latinLnBrk="0" hangingPunct="1">
        <a:defRPr sz="1500" kern="1200">
          <a:solidFill>
            <a:schemeClr val="tx1"/>
          </a:solidFill>
          <a:latin typeface="+mn-lt"/>
          <a:ea typeface="+mn-ea"/>
          <a:cs typeface="+mn-cs"/>
        </a:defRPr>
      </a:lvl8pPr>
      <a:lvl9pPr marL="3046023" algn="l" defTabSz="380765"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899443"/>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3" name="Google Shape;13;p1"/>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4" name="Google Shape;14;p1"/>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914400">
              <a:buClr>
                <a:srgbClr val="000000"/>
              </a:buClr>
              <a:buFont typeface="Arial"/>
              <a:buNone/>
            </a:pPr>
            <a:fld id="{00000000-1234-1234-1234-123412341234}" type="slidenum">
              <a:rPr lang="uk-UA" kern="0" smtClean="0"/>
              <a:pPr defTabSz="914400">
                <a:buClr>
                  <a:srgbClr val="000000"/>
                </a:buClr>
                <a:buFont typeface="Arial"/>
                <a:buNone/>
              </a:pPr>
              <a:t>‹#›</a:t>
            </a:fld>
            <a:endParaRPr lang="uk-UA" kern="0"/>
          </a:p>
        </p:txBody>
      </p:sp>
    </p:spTree>
    <p:extLst>
      <p:ext uri="{BB962C8B-B14F-4D97-AF65-F5344CB8AC3E}">
        <p14:creationId xmlns:p14="http://schemas.microsoft.com/office/powerpoint/2010/main" val="1852233758"/>
      </p:ext>
    </p:extLst>
  </p:cSld>
  <p:clrMap bg1="lt1" tx1="dk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7" r:id="rId7"/>
    <p:sldLayoutId id="2147484448" r:id="rId8"/>
    <p:sldLayoutId id="2147484449" r:id="rId9"/>
    <p:sldLayoutId id="214748445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A6E7FF8-1B7D-0F4C-A119-7806E1569F4A}" type="datetimeFigureOut">
              <a:rPr lang="en-US" smtClean="0">
                <a:solidFill>
                  <a:prstClr val="black">
                    <a:tint val="75000"/>
                  </a:prstClr>
                </a:solidFill>
                <a:latin typeface="Calibri"/>
              </a:rPr>
              <a:pPr defTabSz="685800"/>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D28B0ED-36E3-5E42-AAFB-C9CE5B9EC6D1}" type="slidenum">
              <a:rPr lang="en-US" smtClean="0">
                <a:solidFill>
                  <a:prstClr val="black">
                    <a:tint val="75000"/>
                  </a:prstClr>
                </a:solidFill>
                <a:latin typeface="Calibri"/>
              </a:rPr>
              <a:pPr defTabSz="685800"/>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05069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780472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62932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018052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740285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140578"/>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66243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3537469"/>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35.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microsoft.com/office/2007/relationships/hdphoto" Target="../media/hdphoto1.wdp"/><Relationship Id="rId1" Type="http://schemas.openxmlformats.org/officeDocument/2006/relationships/slideLayout" Target="../slideLayouts/slideLayout105.xml"/><Relationship Id="rId2"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0.jpg"/><Relationship Id="rId5" Type="http://schemas.openxmlformats.org/officeDocument/2006/relationships/image" Target="../media/image16.jpg"/><Relationship Id="rId1" Type="http://schemas.openxmlformats.org/officeDocument/2006/relationships/slideLayout" Target="../slideLayouts/slideLayout50.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8.png"/><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94.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1" Type="http://schemas.openxmlformats.org/officeDocument/2006/relationships/slideLayout" Target="../slideLayouts/slideLayout155.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7.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2.xml"/><Relationship Id="rId2"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187.xml"/><Relationship Id="rId2"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image" Target="../media/image15.jpg"/><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47.png"/><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49.jpg"/><Relationship Id="rId3"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image" Target="../media/image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5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2.png"/><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09.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18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image" Target="../media/image58.png"/><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2.png"/><Relationship Id="rId3"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65.png"/><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67.gif"/><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0.png"/><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gif"/><Relationship Id="rId1" Type="http://schemas.openxmlformats.org/officeDocument/2006/relationships/slideLayout" Target="../slideLayouts/slideLayout214.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16.xml"/><Relationship Id="rId2"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jpeg"/><Relationship Id="rId1" Type="http://schemas.openxmlformats.org/officeDocument/2006/relationships/slideLayout" Target="../slideLayouts/slideLayout28.xml"/><Relationship Id="rId2"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Shape 103"/>
        <p:cNvGrpSpPr/>
        <p:nvPr/>
      </p:nvGrpSpPr>
      <p:grpSpPr>
        <a:xfrm>
          <a:off x="0" y="0"/>
          <a:ext cx="0" cy="0"/>
          <a:chOff x="0" y="0"/>
          <a:chExt cx="0" cy="0"/>
        </a:xfrm>
      </p:grpSpPr>
      <p:pic>
        <p:nvPicPr>
          <p:cNvPr id="7" name="Picture 6" descr="gfs_world-ced_prcp-tcld-topo_2022-02-1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111" y="438150"/>
            <a:ext cx="5177689" cy="3666745"/>
          </a:xfrm>
          <a:prstGeom prst="rect">
            <a:avLst/>
          </a:prstGeom>
        </p:spPr>
      </p:pic>
      <p:pic>
        <p:nvPicPr>
          <p:cNvPr id="104" name="Google Shape;104;p15" descr="A logo with blue and green waves&#10;&#10;Description automatically generated"/>
          <p:cNvPicPr preferRelativeResize="0"/>
          <p:nvPr/>
        </p:nvPicPr>
        <p:blipFill rotWithShape="1">
          <a:blip r:embed="rId4">
            <a:alphaModFix/>
          </a:blip>
          <a:srcRect/>
          <a:stretch/>
        </p:blipFill>
        <p:spPr>
          <a:xfrm>
            <a:off x="7470648" y="3486150"/>
            <a:ext cx="1673352" cy="1665948"/>
          </a:xfrm>
          <a:prstGeom prst="rect">
            <a:avLst/>
          </a:prstGeom>
          <a:noFill/>
          <a:ln>
            <a:noFill/>
          </a:ln>
        </p:spPr>
      </p:pic>
      <p:sp>
        <p:nvSpPr>
          <p:cNvPr id="105" name="Google Shape;105;p15"/>
          <p:cNvSpPr txBox="1"/>
          <p:nvPr/>
        </p:nvSpPr>
        <p:spPr>
          <a:xfrm>
            <a:off x="2370098" y="-19049"/>
            <a:ext cx="4401519" cy="685800"/>
          </a:xfrm>
          <a:prstGeom prst="rect">
            <a:avLst/>
          </a:prstGeom>
          <a:noFill/>
          <a:ln>
            <a:noFill/>
          </a:ln>
        </p:spPr>
        <p:txBody>
          <a:bodyPr spcFirstLastPara="1" wrap="square" lIns="68567" tIns="34274" rIns="68567" bIns="34274" anchor="ctr" anchorCtr="0">
            <a:noAutofit/>
          </a:bodyPr>
          <a:lstStyle/>
          <a:p>
            <a:pPr algn="ctr" defTabSz="685800">
              <a:lnSpc>
                <a:spcPct val="90000"/>
              </a:lnSpc>
              <a:buClr>
                <a:srgbClr val="333333"/>
              </a:buClr>
              <a:buSzPts val="3200"/>
            </a:pPr>
            <a:r>
              <a:rPr lang="en-US" sz="2400" kern="0" dirty="0" smtClean="0">
                <a:solidFill>
                  <a:srgbClr val="333333"/>
                </a:solidFill>
                <a:latin typeface="Arial"/>
                <a:ea typeface="Arial"/>
                <a:cs typeface="Arial"/>
                <a:sym typeface="Arial"/>
              </a:rPr>
              <a:t>Climate System Overview</a:t>
            </a:r>
            <a:endParaRPr sz="1100" kern="0" dirty="0">
              <a:solidFill>
                <a:srgbClr val="000000"/>
              </a:solidFill>
              <a:latin typeface="Arial"/>
              <a:ea typeface="Arial"/>
              <a:cs typeface="Arial"/>
              <a:sym typeface="Arial"/>
            </a:endParaRPr>
          </a:p>
        </p:txBody>
      </p:sp>
      <p:sp>
        <p:nvSpPr>
          <p:cNvPr id="106" name="Google Shape;106;p15"/>
          <p:cNvSpPr txBox="1"/>
          <p:nvPr/>
        </p:nvSpPr>
        <p:spPr>
          <a:xfrm>
            <a:off x="2057400" y="3581759"/>
            <a:ext cx="5029201" cy="1580791"/>
          </a:xfrm>
          <a:prstGeom prst="rect">
            <a:avLst/>
          </a:prstGeom>
          <a:noFill/>
          <a:ln>
            <a:noFill/>
          </a:ln>
        </p:spPr>
        <p:txBody>
          <a:bodyPr spcFirstLastPara="1" wrap="square" lIns="68567" tIns="34274" rIns="68567" bIns="34274" anchor="ctr" anchorCtr="0">
            <a:noAutofit/>
          </a:bodyPr>
          <a:lstStyle/>
          <a:p>
            <a:pPr algn="ctr" defTabSz="685800">
              <a:lnSpc>
                <a:spcPct val="90000"/>
              </a:lnSpc>
              <a:buClr>
                <a:srgbClr val="333333"/>
              </a:buClr>
              <a:buSzPts val="1800"/>
            </a:pPr>
            <a:r>
              <a:rPr lang="en-US" kern="0" dirty="0" smtClean="0">
                <a:solidFill>
                  <a:srgbClr val="333333"/>
                </a:solidFill>
                <a:latin typeface="Arial"/>
                <a:ea typeface="Arial"/>
                <a:cs typeface="Arial"/>
                <a:sym typeface="Arial"/>
              </a:rPr>
              <a:t>Sean Birkel </a:t>
            </a:r>
            <a:endParaRPr sz="1100" kern="0" dirty="0">
              <a:solidFill>
                <a:srgbClr val="000000"/>
              </a:solidFill>
              <a:latin typeface="Arial"/>
              <a:ea typeface="Arial"/>
              <a:cs typeface="Arial"/>
              <a:sym typeface="Arial"/>
            </a:endParaRPr>
          </a:p>
          <a:p>
            <a:pPr algn="ctr" defTabSz="685800">
              <a:lnSpc>
                <a:spcPct val="90000"/>
              </a:lnSpc>
              <a:buClr>
                <a:srgbClr val="333333"/>
              </a:buClr>
              <a:buSzPts val="1800"/>
            </a:pPr>
            <a:r>
              <a:rPr lang="en-US" kern="0" dirty="0" smtClean="0">
                <a:solidFill>
                  <a:srgbClr val="333333"/>
                </a:solidFill>
                <a:ea typeface="Arial"/>
                <a:cs typeface="Arial"/>
                <a:sym typeface="Arial"/>
              </a:rPr>
              <a:t>Cooperative </a:t>
            </a:r>
            <a:r>
              <a:rPr lang="en-US" kern="0" dirty="0">
                <a:solidFill>
                  <a:srgbClr val="333333"/>
                </a:solidFill>
                <a:ea typeface="Arial"/>
                <a:cs typeface="Arial"/>
                <a:sym typeface="Arial"/>
              </a:rPr>
              <a:t>Extension</a:t>
            </a:r>
          </a:p>
          <a:p>
            <a:pPr algn="ctr" defTabSz="685800">
              <a:lnSpc>
                <a:spcPct val="90000"/>
              </a:lnSpc>
              <a:buClr>
                <a:srgbClr val="333333"/>
              </a:buClr>
              <a:buSzPts val="1800"/>
            </a:pPr>
            <a:r>
              <a:rPr lang="en-US" kern="0" dirty="0" smtClean="0">
                <a:solidFill>
                  <a:srgbClr val="333333"/>
                </a:solidFill>
                <a:latin typeface="Arial"/>
                <a:ea typeface="Arial"/>
                <a:cs typeface="Arial"/>
                <a:sym typeface="Arial"/>
              </a:rPr>
              <a:t>Climate Change Institute</a:t>
            </a:r>
          </a:p>
          <a:p>
            <a:pPr algn="ctr" defTabSz="685800">
              <a:lnSpc>
                <a:spcPct val="90000"/>
              </a:lnSpc>
              <a:buClr>
                <a:srgbClr val="333333"/>
              </a:buClr>
              <a:buSzPts val="1800"/>
            </a:pPr>
            <a:r>
              <a:rPr lang="en-US" kern="0" dirty="0" smtClean="0">
                <a:solidFill>
                  <a:srgbClr val="333333"/>
                </a:solidFill>
                <a:latin typeface="Arial"/>
                <a:ea typeface="Arial"/>
                <a:cs typeface="Arial"/>
                <a:sym typeface="Arial"/>
              </a:rPr>
              <a:t>University of Maine</a:t>
            </a:r>
          </a:p>
          <a:p>
            <a:pPr algn="ctr" defTabSz="685800">
              <a:lnSpc>
                <a:spcPct val="90000"/>
              </a:lnSpc>
              <a:buClr>
                <a:srgbClr val="333333"/>
              </a:buClr>
              <a:buSzPts val="1800"/>
            </a:pPr>
            <a:endParaRPr sz="1100" kern="0" dirty="0">
              <a:solidFill>
                <a:srgbClr val="000000"/>
              </a:solidFill>
              <a:latin typeface="Arial"/>
              <a:ea typeface="Arial"/>
              <a:cs typeface="Arial"/>
              <a:sym typeface="Arial"/>
            </a:endParaRPr>
          </a:p>
          <a:p>
            <a:pPr algn="ctr" defTabSz="685800">
              <a:lnSpc>
                <a:spcPct val="90000"/>
              </a:lnSpc>
              <a:buClr>
                <a:srgbClr val="333333"/>
              </a:buClr>
              <a:buSzPts val="1800"/>
            </a:pPr>
            <a:r>
              <a:rPr lang="en-US" kern="0" dirty="0" smtClean="0">
                <a:solidFill>
                  <a:srgbClr val="333333"/>
                </a:solidFill>
                <a:latin typeface="Arial"/>
                <a:ea typeface="Arial"/>
                <a:cs typeface="Arial"/>
                <a:sym typeface="Arial"/>
              </a:rPr>
              <a:t>Climate Adaptation </a:t>
            </a:r>
            <a:r>
              <a:rPr lang="en-US" kern="0" dirty="0">
                <a:solidFill>
                  <a:srgbClr val="333333"/>
                </a:solidFill>
                <a:latin typeface="Arial"/>
                <a:ea typeface="Arial"/>
                <a:cs typeface="Arial"/>
                <a:sym typeface="Arial"/>
              </a:rPr>
              <a:t>and </a:t>
            </a:r>
            <a:r>
              <a:rPr lang="en-US" kern="0" dirty="0" smtClean="0">
                <a:solidFill>
                  <a:srgbClr val="333333"/>
                </a:solidFill>
                <a:latin typeface="Arial"/>
                <a:ea typeface="Arial"/>
                <a:cs typeface="Arial"/>
                <a:sym typeface="Arial"/>
              </a:rPr>
              <a:t>Mitigation Fellowship</a:t>
            </a:r>
            <a:endParaRPr sz="1100" kern="0" dirty="0">
              <a:solidFill>
                <a:srgbClr val="000000"/>
              </a:solidFill>
              <a:latin typeface="Arial"/>
              <a:ea typeface="Arial"/>
              <a:cs typeface="Arial"/>
              <a:sym typeface="Arial"/>
            </a:endParaRPr>
          </a:p>
          <a:p>
            <a:pPr algn="ctr" defTabSz="685800">
              <a:lnSpc>
                <a:spcPct val="90000"/>
              </a:lnSpc>
              <a:buClr>
                <a:srgbClr val="333333"/>
              </a:buClr>
              <a:buSzPts val="1800"/>
            </a:pPr>
            <a:r>
              <a:rPr lang="en-US" kern="0" dirty="0" err="1">
                <a:solidFill>
                  <a:srgbClr val="333333"/>
                </a:solidFill>
                <a:latin typeface="Arial"/>
                <a:ea typeface="Arial"/>
                <a:cs typeface="Arial"/>
                <a:sym typeface="Arial"/>
              </a:rPr>
              <a:t>www.adaptationfellows.net</a:t>
            </a:r>
            <a:endParaRPr kern="0" dirty="0">
              <a:solidFill>
                <a:srgbClr val="333333"/>
              </a:solidFill>
              <a:latin typeface="Arial"/>
              <a:ea typeface="Arial"/>
              <a:cs typeface="Arial"/>
              <a:sym typeface="Arial"/>
            </a:endParaRPr>
          </a:p>
        </p:txBody>
      </p:sp>
      <p:pic>
        <p:nvPicPr>
          <p:cNvPr id="5" name="Picture 4">
            <a:extLst>
              <a:ext uri="{FF2B5EF4-FFF2-40B4-BE49-F238E27FC236}">
                <a16:creationId xmlns="" xmlns:a16="http://schemas.microsoft.com/office/drawing/2014/main" id="{6B33408B-D2AD-984A-993B-A47167787D78}"/>
              </a:ext>
            </a:extLst>
          </p:cNvPr>
          <p:cNvPicPr>
            <a:picLocks noChangeAspect="1"/>
          </p:cNvPicPr>
          <p:nvPr/>
        </p:nvPicPr>
        <p:blipFill>
          <a:blip r:embed="rId5"/>
          <a:stretch>
            <a:fillRect/>
          </a:stretch>
        </p:blipFill>
        <p:spPr>
          <a:xfrm>
            <a:off x="76200" y="4457359"/>
            <a:ext cx="1676400" cy="628991"/>
          </a:xfrm>
          <a:prstGeom prst="rect">
            <a:avLst/>
          </a:prstGeom>
        </p:spPr>
      </p:pic>
      <p:pic>
        <p:nvPicPr>
          <p:cNvPr id="6" name="Picture 5" descr="UMaine-CoopExt_logo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3771541"/>
            <a:ext cx="1676400" cy="652534"/>
          </a:xfrm>
          <a:prstGeom prst="rect">
            <a:avLst/>
          </a:prstGeom>
        </p:spPr>
      </p:pic>
    </p:spTree>
    <p:extLst>
      <p:ext uri="{BB962C8B-B14F-4D97-AF65-F5344CB8AC3E}">
        <p14:creationId xmlns:p14="http://schemas.microsoft.com/office/powerpoint/2010/main" val="2301916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C000">
                    <a:lumMod val="20000"/>
                    <a:lumOff val="80000"/>
                  </a:srgbClr>
                </a:solidFill>
                <a:latin typeface="Arial"/>
                <a:cs typeface="Arial"/>
              </a:rPr>
              <a:t>Defining Climate</a:t>
            </a:r>
            <a:endParaRPr lang="en-US" sz="3600" dirty="0">
              <a:solidFill>
                <a:srgbClr val="FFC000">
                  <a:lumMod val="20000"/>
                  <a:lumOff val="80000"/>
                </a:srgbClr>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prstClr val="black">
                    <a:lumMod val="65000"/>
                    <a:lumOff val="35000"/>
                  </a:prstClr>
                </a:solidFill>
                <a:latin typeface="Arial"/>
                <a:cs typeface="Arial"/>
              </a:rPr>
              <a:t>Climate is the statistical representation of prevailing meteorological conditions – typically over a period of 30 years.</a:t>
            </a: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595959"/>
                </a:solidFill>
                <a:latin typeface="Arial"/>
                <a:cs typeface="Arial"/>
              </a:rPr>
              <a:t>The climate system is composed of five interacting components: atmosphere, hydrosphere, cryosphere, lithosphere, biosphere.</a:t>
            </a:r>
            <a:endParaRPr lang="en-US" sz="1400" dirty="0" smtClean="0">
              <a:solidFill>
                <a:srgbClr val="595959"/>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Circulation within the climate system is driven by</a:t>
            </a:r>
            <a:br>
              <a:rPr lang="en-US" sz="1400" dirty="0" smtClean="0">
                <a:solidFill>
                  <a:srgbClr val="595959"/>
                </a:solidFill>
                <a:latin typeface="Arial"/>
                <a:cs typeface="Arial"/>
              </a:rPr>
            </a:br>
            <a:r>
              <a:rPr lang="en-US" sz="1400" dirty="0" smtClean="0">
                <a:solidFill>
                  <a:srgbClr val="595959"/>
                </a:solidFill>
                <a:latin typeface="Arial"/>
                <a:cs typeface="Arial"/>
              </a:rPr>
              <a:t>incoming solar radiation.  Greenhouse gases in the atmosphere absorb some of this radiation and warm the planet.</a:t>
            </a:r>
            <a:endParaRPr lang="en-US" sz="1400" dirty="0">
              <a:solidFill>
                <a:srgbClr val="595959"/>
              </a:solidFill>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95000"/>
                  </a:schemeClr>
                </a:solidFill>
                <a:latin typeface="Arial"/>
                <a:cs typeface="Arial"/>
              </a:rPr>
              <a:t>Changes in climate represent imbalance between incoming solar radiation and energy loss to space.</a:t>
            </a:r>
            <a:endParaRPr lang="en-US" sz="1400" dirty="0">
              <a:solidFill>
                <a:schemeClr val="bg1">
                  <a:lumMod val="95000"/>
                </a:schemeClr>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These changes occur due to internal variability and external forcing.</a:t>
            </a:r>
            <a:r>
              <a:rPr lang="en-US" sz="1400" dirty="0" smtClean="0">
                <a:solidFill>
                  <a:srgbClr val="F2F2F2"/>
                </a:solidFill>
                <a:latin typeface="Arial"/>
                <a:cs typeface="Arial"/>
              </a:rPr>
              <a:t> </a:t>
            </a:r>
            <a:endParaRPr lang="en-US" sz="1400" dirty="0">
              <a:solidFill>
                <a:prstClr val="white">
                  <a:lumMod val="85000"/>
                </a:prstClr>
              </a:solidFill>
              <a:latin typeface="Arial"/>
              <a:cs typeface="Arial"/>
            </a:endParaRPr>
          </a:p>
        </p:txBody>
      </p:sp>
      <p:pic>
        <p:nvPicPr>
          <p:cNvPr id="10" name="Picture 9"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724400" y="551118"/>
            <a:ext cx="4419600" cy="4041265"/>
          </a:xfrm>
          <a:prstGeom prst="rect">
            <a:avLst/>
          </a:prstGeom>
        </p:spPr>
      </p:pic>
    </p:spTree>
    <p:extLst>
      <p:ext uri="{BB962C8B-B14F-4D97-AF65-F5344CB8AC3E}">
        <p14:creationId xmlns:p14="http://schemas.microsoft.com/office/powerpoint/2010/main" val="12459698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2" name="Picture 1" descr="eng-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2" y="0"/>
            <a:ext cx="7320987" cy="5143500"/>
          </a:xfrm>
          <a:prstGeom prst="rect">
            <a:avLst/>
          </a:prstGeom>
        </p:spPr>
      </p:pic>
      <p:sp>
        <p:nvSpPr>
          <p:cNvPr id="3" name="Oval 2"/>
          <p:cNvSpPr/>
          <p:nvPr/>
        </p:nvSpPr>
        <p:spPr>
          <a:xfrm>
            <a:off x="460093" y="57150"/>
            <a:ext cx="1524000" cy="609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4" name="Oval 3"/>
          <p:cNvSpPr/>
          <p:nvPr/>
        </p:nvSpPr>
        <p:spPr>
          <a:xfrm>
            <a:off x="6251293" y="57150"/>
            <a:ext cx="1143000" cy="762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5" name="Oval 4"/>
          <p:cNvSpPr/>
          <p:nvPr/>
        </p:nvSpPr>
        <p:spPr>
          <a:xfrm>
            <a:off x="3657623" y="57150"/>
            <a:ext cx="1069693" cy="762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6" name="TextBox 5"/>
          <p:cNvSpPr txBox="1"/>
          <p:nvPr/>
        </p:nvSpPr>
        <p:spPr>
          <a:xfrm>
            <a:off x="7543800" y="133352"/>
            <a:ext cx="1524000" cy="2504529"/>
          </a:xfrm>
          <a:prstGeom prst="rect">
            <a:avLst/>
          </a:prstGeom>
          <a:noFill/>
        </p:spPr>
        <p:txBody>
          <a:bodyPr wrap="square" lIns="91392" tIns="45696" rIns="91392" bIns="45696" rtlCol="0">
            <a:spAutoFit/>
          </a:bodyPr>
          <a:lstStyle/>
          <a:p>
            <a:pPr algn="ctr"/>
            <a:r>
              <a:rPr lang="en-US" b="1" dirty="0">
                <a:solidFill>
                  <a:prstClr val="white"/>
                </a:solidFill>
                <a:latin typeface="Arial"/>
                <a:cs typeface="Arial"/>
              </a:rPr>
              <a:t>Equilibrium Climate</a:t>
            </a:r>
          </a:p>
          <a:p>
            <a:pPr algn="ctr"/>
            <a:endParaRPr lang="en-US" dirty="0">
              <a:solidFill>
                <a:prstClr val="white"/>
              </a:solidFill>
              <a:latin typeface="Arial"/>
              <a:cs typeface="Arial"/>
            </a:endParaRPr>
          </a:p>
          <a:p>
            <a:pPr algn="ctr"/>
            <a:r>
              <a:rPr lang="en-US" dirty="0">
                <a:solidFill>
                  <a:prstClr val="white"/>
                </a:solidFill>
                <a:latin typeface="Arial"/>
                <a:cs typeface="Arial"/>
              </a:rPr>
              <a:t>Outgoing </a:t>
            </a:r>
            <a:r>
              <a:rPr lang="en-US" dirty="0" err="1">
                <a:solidFill>
                  <a:prstClr val="white"/>
                </a:solidFill>
                <a:latin typeface="Arial"/>
                <a:cs typeface="Arial"/>
              </a:rPr>
              <a:t>Longwave</a:t>
            </a:r>
            <a:endParaRPr lang="en-US" dirty="0">
              <a:solidFill>
                <a:prstClr val="white"/>
              </a:solidFill>
              <a:latin typeface="Arial"/>
              <a:cs typeface="Arial"/>
            </a:endParaRPr>
          </a:p>
          <a:p>
            <a:pPr algn="ctr"/>
            <a:r>
              <a:rPr lang="en-US" dirty="0">
                <a:solidFill>
                  <a:prstClr val="white"/>
                </a:solidFill>
                <a:latin typeface="Arial"/>
                <a:cs typeface="Arial"/>
              </a:rPr>
              <a:t>+</a:t>
            </a:r>
          </a:p>
          <a:p>
            <a:pPr algn="ctr"/>
            <a:r>
              <a:rPr lang="en-US" dirty="0">
                <a:solidFill>
                  <a:prstClr val="white"/>
                </a:solidFill>
                <a:latin typeface="Arial"/>
                <a:cs typeface="Arial"/>
              </a:rPr>
              <a:t>Reflected</a:t>
            </a:r>
          </a:p>
          <a:p>
            <a:pPr algn="ctr"/>
            <a:r>
              <a:rPr lang="en-US" dirty="0">
                <a:solidFill>
                  <a:prstClr val="white"/>
                </a:solidFill>
                <a:latin typeface="Arial"/>
                <a:cs typeface="Arial"/>
              </a:rPr>
              <a:t>Shortwave</a:t>
            </a:r>
          </a:p>
          <a:p>
            <a:pPr algn="ctr"/>
            <a:r>
              <a:rPr lang="en-US" dirty="0">
                <a:solidFill>
                  <a:prstClr val="white"/>
                </a:solidFill>
                <a:latin typeface="Arial"/>
                <a:cs typeface="Arial"/>
              </a:rPr>
              <a:t>=</a:t>
            </a:r>
          </a:p>
          <a:p>
            <a:pPr algn="ctr"/>
            <a:r>
              <a:rPr lang="en-US" dirty="0">
                <a:solidFill>
                  <a:prstClr val="white"/>
                </a:solidFill>
                <a:latin typeface="Arial"/>
                <a:cs typeface="Arial"/>
              </a:rPr>
              <a:t>Total Incoming Solar Radiation</a:t>
            </a: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7473387" y="4855518"/>
            <a:ext cx="832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prstClr val="white">
                    <a:lumMod val="85000"/>
                  </a:prstClr>
                </a:solidFill>
                <a:latin typeface="Arial"/>
                <a:cs typeface="Arial"/>
              </a:rPr>
              <a:t>IPCC AR3</a:t>
            </a:r>
          </a:p>
        </p:txBody>
      </p:sp>
    </p:spTree>
    <p:extLst>
      <p:ext uri="{BB962C8B-B14F-4D97-AF65-F5344CB8AC3E}">
        <p14:creationId xmlns:p14="http://schemas.microsoft.com/office/powerpoint/2010/main" val="1946983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C000">
                    <a:lumMod val="20000"/>
                    <a:lumOff val="80000"/>
                  </a:srgbClr>
                </a:solidFill>
                <a:latin typeface="Arial"/>
                <a:cs typeface="Arial"/>
              </a:rPr>
              <a:t>Defining Climate</a:t>
            </a:r>
            <a:endParaRPr lang="en-US" sz="3600" dirty="0">
              <a:solidFill>
                <a:srgbClr val="FFC000">
                  <a:lumMod val="20000"/>
                  <a:lumOff val="80000"/>
                </a:srgbClr>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prstClr val="black">
                    <a:lumMod val="65000"/>
                    <a:lumOff val="35000"/>
                  </a:prstClr>
                </a:solidFill>
                <a:latin typeface="Arial"/>
                <a:cs typeface="Arial"/>
              </a:rPr>
              <a:t>Climate is the statistical representation of prevailing meteorological conditions – typically over a period of 30 years.</a:t>
            </a: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595959"/>
                </a:solidFill>
                <a:latin typeface="Arial"/>
                <a:cs typeface="Arial"/>
              </a:rPr>
              <a:t>The climate system is composed of five interacting components: atmosphere, hydrosphere, cryosphere, lithosphere, biosphere.</a:t>
            </a:r>
            <a:endParaRPr lang="en-US" sz="1400" dirty="0" smtClean="0">
              <a:solidFill>
                <a:srgbClr val="595959"/>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Circulation within the climate system is driven by</a:t>
            </a:r>
            <a:br>
              <a:rPr lang="en-US" sz="1400" dirty="0" smtClean="0">
                <a:solidFill>
                  <a:srgbClr val="595959"/>
                </a:solidFill>
                <a:latin typeface="Arial"/>
                <a:cs typeface="Arial"/>
              </a:rPr>
            </a:br>
            <a:r>
              <a:rPr lang="en-US" sz="1400" dirty="0" smtClean="0">
                <a:solidFill>
                  <a:srgbClr val="595959"/>
                </a:solidFill>
                <a:latin typeface="Arial"/>
                <a:cs typeface="Arial"/>
              </a:rPr>
              <a:t>incoming solar radiation.  Greenhouse gases in the atmosphere absorb some of this radiation and warm the planet.</a:t>
            </a:r>
            <a:endParaRPr lang="en-US" sz="1400" dirty="0">
              <a:solidFill>
                <a:srgbClr val="595959"/>
              </a:solidFill>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tx1">
                    <a:lumMod val="65000"/>
                    <a:lumOff val="35000"/>
                  </a:schemeClr>
                </a:solidFill>
                <a:latin typeface="Arial"/>
                <a:cs typeface="Arial"/>
              </a:rPr>
              <a:t>Changes in climate represent imbalance between incoming solar radiation and energy loss to space.</a:t>
            </a:r>
            <a:endParaRPr lang="en-US" sz="1400" dirty="0">
              <a:solidFill>
                <a:schemeClr val="tx1">
                  <a:lumMod val="65000"/>
                  <a:lumOff val="35000"/>
                </a:schemeClr>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95000"/>
                  </a:schemeClr>
                </a:solidFill>
                <a:latin typeface="Arial"/>
                <a:cs typeface="Arial"/>
              </a:rPr>
              <a:t>These changes occur due to internal variability and external forcing. </a:t>
            </a:r>
            <a:endParaRPr lang="en-US" sz="1400" dirty="0">
              <a:solidFill>
                <a:schemeClr val="bg1">
                  <a:lumMod val="95000"/>
                </a:schemeClr>
              </a:solidFill>
              <a:latin typeface="Arial"/>
              <a:cs typeface="Arial"/>
            </a:endParaRPr>
          </a:p>
        </p:txBody>
      </p:sp>
      <p:pic>
        <p:nvPicPr>
          <p:cNvPr id="10" name="Picture 9"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7315200" y="1711610"/>
            <a:ext cx="1524000" cy="1393540"/>
          </a:xfrm>
          <a:prstGeom prst="rect">
            <a:avLst/>
          </a:prstGeom>
        </p:spPr>
      </p:pic>
      <p:pic>
        <p:nvPicPr>
          <p:cNvPr id="11" name="Picture 10" descr="Pinatubo91eruption_plu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711610"/>
            <a:ext cx="2083426" cy="1393540"/>
          </a:xfrm>
          <a:prstGeom prst="rect">
            <a:avLst/>
          </a:prstGeom>
        </p:spPr>
      </p:pic>
      <p:pic>
        <p:nvPicPr>
          <p:cNvPr id="12" name="Picture 11" descr="sstanom_world-ced2_1997_d3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271" y="3528270"/>
            <a:ext cx="2133599" cy="1481880"/>
          </a:xfrm>
          <a:prstGeom prst="rect">
            <a:avLst/>
          </a:prstGeom>
        </p:spPr>
      </p:pic>
      <p:pic>
        <p:nvPicPr>
          <p:cNvPr id="13" name="Picture 12" descr="sstanom_world-ced2_1999_d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870" y="3528270"/>
            <a:ext cx="2133596" cy="1481880"/>
          </a:xfrm>
          <a:prstGeom prst="rect">
            <a:avLst/>
          </a:prstGeom>
        </p:spPr>
      </p:pic>
      <p:sp>
        <p:nvSpPr>
          <p:cNvPr id="14" name="Text Box 13"/>
          <p:cNvSpPr txBox="1">
            <a:spLocks noChangeArrowheads="1"/>
          </p:cNvSpPr>
          <p:nvPr/>
        </p:nvSpPr>
        <p:spPr bwMode="auto">
          <a:xfrm>
            <a:off x="4970356" y="3193811"/>
            <a:ext cx="3945044"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a:solidFill>
                  <a:srgbClr val="F2F2F2"/>
                </a:solidFill>
                <a:latin typeface="Arial"/>
                <a:cs typeface="Arial"/>
              </a:rPr>
              <a:t>El Niño-Southern Oscillation (ENSO)</a:t>
            </a:r>
          </a:p>
        </p:txBody>
      </p:sp>
      <p:sp>
        <p:nvSpPr>
          <p:cNvPr id="15" name="Text Box 13"/>
          <p:cNvSpPr txBox="1">
            <a:spLocks noChangeArrowheads="1"/>
          </p:cNvSpPr>
          <p:nvPr/>
        </p:nvSpPr>
        <p:spPr bwMode="auto">
          <a:xfrm>
            <a:off x="4953000" y="1365011"/>
            <a:ext cx="2147299"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smtClean="0">
                <a:solidFill>
                  <a:srgbClr val="F2F2F2"/>
                </a:solidFill>
                <a:latin typeface="Arial"/>
                <a:cs typeface="Arial"/>
              </a:rPr>
              <a:t>Volcanic Aerosols</a:t>
            </a:r>
            <a:endParaRPr lang="en-US" sz="1300" dirty="0">
              <a:solidFill>
                <a:srgbClr val="F2F2F2"/>
              </a:solidFill>
              <a:latin typeface="Arial"/>
              <a:cs typeface="Arial"/>
            </a:endParaRPr>
          </a:p>
        </p:txBody>
      </p:sp>
      <p:sp>
        <p:nvSpPr>
          <p:cNvPr id="16" name="Text Box 13"/>
          <p:cNvSpPr txBox="1">
            <a:spLocks noChangeArrowheads="1"/>
          </p:cNvSpPr>
          <p:nvPr/>
        </p:nvSpPr>
        <p:spPr bwMode="auto">
          <a:xfrm>
            <a:off x="7315200" y="1341626"/>
            <a:ext cx="1524000"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smtClean="0">
                <a:solidFill>
                  <a:srgbClr val="F2F2F2"/>
                </a:solidFill>
                <a:latin typeface="Arial"/>
                <a:cs typeface="Arial"/>
              </a:rPr>
              <a:t>Solar Cycle</a:t>
            </a:r>
            <a:endParaRPr lang="en-US" sz="1300" dirty="0">
              <a:solidFill>
                <a:srgbClr val="F2F2F2"/>
              </a:solidFill>
              <a:latin typeface="Arial"/>
              <a:cs typeface="Arial"/>
            </a:endParaRPr>
          </a:p>
        </p:txBody>
      </p:sp>
      <p:pic>
        <p:nvPicPr>
          <p:cNvPr id="18" name="Picture 17" descr="co2_data_ml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5414" y="67878"/>
            <a:ext cx="1604186" cy="1208472"/>
          </a:xfrm>
          <a:prstGeom prst="rect">
            <a:avLst/>
          </a:prstGeom>
          <a:ln w="6350">
            <a:solidFill>
              <a:schemeClr val="tx1">
                <a:lumMod val="95000"/>
                <a:lumOff val="5000"/>
              </a:schemeClr>
            </a:solidFill>
          </a:ln>
        </p:spPr>
      </p:pic>
      <p:sp>
        <p:nvSpPr>
          <p:cNvPr id="19" name="Text Box 13"/>
          <p:cNvSpPr txBox="1">
            <a:spLocks noChangeArrowheads="1"/>
          </p:cNvSpPr>
          <p:nvPr/>
        </p:nvSpPr>
        <p:spPr bwMode="auto">
          <a:xfrm>
            <a:off x="4572000" y="133350"/>
            <a:ext cx="1994899" cy="4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50000"/>
              </a:spcBef>
              <a:spcAft>
                <a:spcPct val="0"/>
              </a:spcAft>
            </a:pPr>
            <a:r>
              <a:rPr lang="en-US" sz="1300" dirty="0" smtClean="0">
                <a:solidFill>
                  <a:srgbClr val="F2F2F2"/>
                </a:solidFill>
                <a:latin typeface="Arial"/>
                <a:cs typeface="Arial"/>
              </a:rPr>
              <a:t>Greenhouse Gas Emissions</a:t>
            </a:r>
            <a:endParaRPr lang="en-US" sz="1300" dirty="0">
              <a:solidFill>
                <a:srgbClr val="F2F2F2"/>
              </a:solidFill>
              <a:latin typeface="Arial"/>
              <a:cs typeface="Arial"/>
            </a:endParaRPr>
          </a:p>
        </p:txBody>
      </p:sp>
    </p:spTree>
    <p:extLst>
      <p:ext uri="{BB962C8B-B14F-4D97-AF65-F5344CB8AC3E}">
        <p14:creationId xmlns:p14="http://schemas.microsoft.com/office/powerpoint/2010/main" val="5957598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grpSp>
        <p:nvGrpSpPr>
          <p:cNvPr id="13" name="Group 12"/>
          <p:cNvGrpSpPr/>
          <p:nvPr/>
        </p:nvGrpSpPr>
        <p:grpSpPr>
          <a:xfrm>
            <a:off x="152400" y="1684391"/>
            <a:ext cx="5105401" cy="3401983"/>
            <a:chOff x="3962400" y="1684367"/>
            <a:chExt cx="5105401" cy="3401983"/>
          </a:xfrm>
        </p:grpSpPr>
        <p:pic>
          <p:nvPicPr>
            <p:cNvPr id="5" name="Picture 4" descr="Vostok_stack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010" y="1684367"/>
              <a:ext cx="4931791" cy="3401983"/>
            </a:xfrm>
            <a:prstGeom prst="rect">
              <a:avLst/>
            </a:prstGeom>
          </p:spPr>
        </p:pic>
        <p:sp>
          <p:nvSpPr>
            <p:cNvPr id="6" name="TextBox 5"/>
            <p:cNvSpPr txBox="1"/>
            <p:nvPr/>
          </p:nvSpPr>
          <p:spPr>
            <a:xfrm>
              <a:off x="7010400" y="2876586"/>
              <a:ext cx="1438286" cy="276999"/>
            </a:xfrm>
            <a:prstGeom prst="rect">
              <a:avLst/>
            </a:prstGeom>
            <a:noFill/>
          </p:spPr>
          <p:txBody>
            <a:bodyPr wrap="square" rtlCol="0">
              <a:spAutoFit/>
            </a:bodyPr>
            <a:lstStyle/>
            <a:p>
              <a:pPr algn="r"/>
              <a:r>
                <a:rPr lang="en-US" sz="1200" b="1" dirty="0">
                  <a:solidFill>
                    <a:prstClr val="black"/>
                  </a:solidFill>
                  <a:latin typeface="Calibri"/>
                </a:rPr>
                <a:t>290 ppm Natural</a:t>
              </a:r>
            </a:p>
          </p:txBody>
        </p:sp>
        <p:sp>
          <p:nvSpPr>
            <p:cNvPr id="7" name="TextBox 6"/>
            <p:cNvSpPr txBox="1"/>
            <p:nvPr/>
          </p:nvSpPr>
          <p:spPr>
            <a:xfrm>
              <a:off x="6964616" y="2294787"/>
              <a:ext cx="1493605" cy="276999"/>
            </a:xfrm>
            <a:prstGeom prst="rect">
              <a:avLst/>
            </a:prstGeom>
            <a:noFill/>
          </p:spPr>
          <p:txBody>
            <a:bodyPr wrap="square" rtlCol="0">
              <a:spAutoFit/>
            </a:bodyPr>
            <a:lstStyle/>
            <a:p>
              <a:pPr algn="r"/>
              <a:r>
                <a:rPr lang="en-US" sz="1200" b="1" dirty="0">
                  <a:solidFill>
                    <a:prstClr val="black"/>
                  </a:solidFill>
                  <a:latin typeface="Calibri"/>
                </a:rPr>
                <a:t>400 ppm 2015</a:t>
              </a:r>
            </a:p>
          </p:txBody>
        </p:sp>
        <p:sp>
          <p:nvSpPr>
            <p:cNvPr id="8" name="TextBox 7"/>
            <p:cNvSpPr txBox="1"/>
            <p:nvPr/>
          </p:nvSpPr>
          <p:spPr>
            <a:xfrm>
              <a:off x="6964616" y="1837587"/>
              <a:ext cx="1493605" cy="276999"/>
            </a:xfrm>
            <a:prstGeom prst="rect">
              <a:avLst/>
            </a:prstGeom>
            <a:noFill/>
          </p:spPr>
          <p:txBody>
            <a:bodyPr wrap="square" rtlCol="0">
              <a:spAutoFit/>
            </a:bodyPr>
            <a:lstStyle/>
            <a:p>
              <a:pPr algn="r"/>
              <a:r>
                <a:rPr lang="en-US" sz="1200" b="1" dirty="0">
                  <a:solidFill>
                    <a:prstClr val="black"/>
                  </a:solidFill>
                  <a:latin typeface="Calibri"/>
                </a:rPr>
                <a:t>500 ppm 2100</a:t>
              </a:r>
            </a:p>
          </p:txBody>
        </p:sp>
        <p:sp>
          <p:nvSpPr>
            <p:cNvPr id="10" name="TextBox 9"/>
            <p:cNvSpPr txBox="1"/>
            <p:nvPr/>
          </p:nvSpPr>
          <p:spPr>
            <a:xfrm>
              <a:off x="3962400" y="3666351"/>
              <a:ext cx="762000" cy="261610"/>
            </a:xfrm>
            <a:prstGeom prst="rect">
              <a:avLst/>
            </a:prstGeom>
            <a:noFill/>
          </p:spPr>
          <p:txBody>
            <a:bodyPr wrap="square" rtlCol="0">
              <a:spAutoFit/>
            </a:bodyPr>
            <a:lstStyle/>
            <a:p>
              <a:pPr algn="ctr"/>
              <a:r>
                <a:rPr lang="en-US" sz="1100" b="1" dirty="0">
                  <a:solidFill>
                    <a:srgbClr val="FF6600"/>
                  </a:solidFill>
                  <a:latin typeface="Calibri"/>
                </a:rPr>
                <a:t>Warm</a:t>
              </a:r>
            </a:p>
          </p:txBody>
        </p:sp>
        <p:sp>
          <p:nvSpPr>
            <p:cNvPr id="11" name="TextBox 10"/>
            <p:cNvSpPr txBox="1"/>
            <p:nvPr/>
          </p:nvSpPr>
          <p:spPr>
            <a:xfrm>
              <a:off x="3962400" y="4324350"/>
              <a:ext cx="762000" cy="261610"/>
            </a:xfrm>
            <a:prstGeom prst="rect">
              <a:avLst/>
            </a:prstGeom>
            <a:noFill/>
          </p:spPr>
          <p:txBody>
            <a:bodyPr wrap="square" rtlCol="0">
              <a:spAutoFit/>
            </a:bodyPr>
            <a:lstStyle/>
            <a:p>
              <a:pPr algn="ctr"/>
              <a:r>
                <a:rPr lang="en-US" sz="1100" b="1" dirty="0">
                  <a:solidFill>
                    <a:srgbClr val="4472C4"/>
                  </a:solidFill>
                  <a:latin typeface="Calibri"/>
                </a:rPr>
                <a:t>Cold</a:t>
              </a:r>
            </a:p>
          </p:txBody>
        </p:sp>
        <p:cxnSp>
          <p:nvCxnSpPr>
            <p:cNvPr id="12" name="Straight Arrow Connector 11"/>
            <p:cNvCxnSpPr>
              <a:stCxn id="10" idx="2"/>
            </p:cNvCxnSpPr>
            <p:nvPr/>
          </p:nvCxnSpPr>
          <p:spPr>
            <a:xfrm>
              <a:off x="4343400" y="3927961"/>
              <a:ext cx="0" cy="396390"/>
            </a:xfrm>
            <a:prstGeom prst="straightConnector1">
              <a:avLst/>
            </a:prstGeom>
            <a:noFill/>
            <a:ln w="25400" cap="flat" cmpd="sng" algn="ctr">
              <a:solidFill>
                <a:sysClr val="windowText" lastClr="000000"/>
              </a:solidFill>
              <a:prstDash val="solid"/>
              <a:headEnd type="triangle" w="lg" len="med"/>
              <a:tailEnd type="triangle" w="lg" len="med"/>
            </a:ln>
            <a:effectLst>
              <a:outerShdw blurRad="40000" dist="20000" dir="5400000" rotWithShape="0">
                <a:srgbClr val="000000">
                  <a:alpha val="38000"/>
                </a:srgbClr>
              </a:outerShdw>
            </a:effectLst>
          </p:spPr>
        </p:cxnSp>
        <p:sp>
          <p:nvSpPr>
            <p:cNvPr id="14" name="Title 2"/>
            <p:cNvSpPr txBox="1">
              <a:spLocks/>
            </p:cNvSpPr>
            <p:nvPr/>
          </p:nvSpPr>
          <p:spPr>
            <a:xfrm>
              <a:off x="4648200" y="2190750"/>
              <a:ext cx="2514600" cy="6858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prstClr val="black"/>
                  </a:solidFill>
                  <a:latin typeface="Arial" panose="020B0604020202020204" pitchFamily="34" charset="0"/>
                  <a:cs typeface="Arial" panose="020B0604020202020204" pitchFamily="34" charset="0"/>
                </a:rPr>
                <a:t>Ice Core Record</a:t>
              </a:r>
              <a:br>
                <a:rPr lang="en-US" sz="1600" dirty="0">
                  <a:solidFill>
                    <a:prstClr val="black"/>
                  </a:solidFill>
                  <a:latin typeface="Arial" panose="020B0604020202020204" pitchFamily="34" charset="0"/>
                  <a:cs typeface="Arial" panose="020B0604020202020204" pitchFamily="34" charset="0"/>
                </a:rPr>
              </a:br>
              <a:r>
                <a:rPr lang="en-US" sz="1600" dirty="0" err="1">
                  <a:solidFill>
                    <a:prstClr val="black"/>
                  </a:solidFill>
                  <a:latin typeface="Arial" panose="020B0604020202020204" pitchFamily="34" charset="0"/>
                  <a:cs typeface="Arial" panose="020B0604020202020204" pitchFamily="34" charset="0"/>
                </a:rPr>
                <a:t>Vostok</a:t>
              </a:r>
              <a:r>
                <a:rPr lang="en-US" sz="1600" dirty="0">
                  <a:solidFill>
                    <a:prstClr val="black"/>
                  </a:solidFill>
                  <a:latin typeface="Arial" panose="020B0604020202020204" pitchFamily="34" charset="0"/>
                  <a:cs typeface="Arial" panose="020B0604020202020204" pitchFamily="34" charset="0"/>
                </a:rPr>
                <a:t> Station, Antarctica</a:t>
              </a:r>
            </a:p>
          </p:txBody>
        </p:sp>
      </p:grpSp>
      <p:grpSp>
        <p:nvGrpSpPr>
          <p:cNvPr id="17" name="Group 16"/>
          <p:cNvGrpSpPr/>
          <p:nvPr/>
        </p:nvGrpSpPr>
        <p:grpSpPr>
          <a:xfrm>
            <a:off x="838176" y="25185"/>
            <a:ext cx="4495800" cy="1951711"/>
            <a:chOff x="4648200" y="25161"/>
            <a:chExt cx="4495800" cy="1951711"/>
          </a:xfrm>
        </p:grpSpPr>
        <p:pic>
          <p:nvPicPr>
            <p:cNvPr id="15" name="Picture 14" descr="co2_data_m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5161"/>
              <a:ext cx="2590799" cy="1951711"/>
            </a:xfrm>
            <a:prstGeom prst="rect">
              <a:avLst/>
            </a:prstGeom>
            <a:ln w="6350">
              <a:solidFill>
                <a:schemeClr val="tx1">
                  <a:lumMod val="95000"/>
                  <a:lumOff val="5000"/>
                </a:schemeClr>
              </a:solidFill>
            </a:ln>
          </p:spPr>
        </p:pic>
        <p:sp>
          <p:nvSpPr>
            <p:cNvPr id="16" name="TextBox 15"/>
            <p:cNvSpPr txBox="1"/>
            <p:nvPr/>
          </p:nvSpPr>
          <p:spPr>
            <a:xfrm>
              <a:off x="7238999" y="99596"/>
              <a:ext cx="1905001" cy="323165"/>
            </a:xfrm>
            <a:prstGeom prst="rect">
              <a:avLst/>
            </a:prstGeom>
            <a:noFill/>
          </p:spPr>
          <p:txBody>
            <a:bodyPr wrap="square" rtlCol="0">
              <a:spAutoFit/>
            </a:bodyPr>
            <a:lstStyle/>
            <a:p>
              <a:r>
                <a:rPr lang="en-US" sz="800" dirty="0">
                  <a:solidFill>
                    <a:prstClr val="white">
                      <a:lumMod val="85000"/>
                    </a:prstClr>
                  </a:solidFill>
                  <a:latin typeface="Arial"/>
                  <a:cs typeface="Arial"/>
                </a:rPr>
                <a:t>NOAA  Global Monitoring Laboratory</a:t>
              </a:r>
            </a:p>
            <a:p>
              <a:r>
                <a:rPr lang="mr-IN" sz="700" dirty="0">
                  <a:solidFill>
                    <a:prstClr val="white">
                      <a:lumMod val="85000"/>
                    </a:prstClr>
                  </a:solidFill>
                  <a:latin typeface="Arial"/>
                  <a:cs typeface="Arial"/>
                </a:rPr>
                <a:t>https://gml.noaa.gov/ccgg/trends/mlo.html</a:t>
              </a:r>
              <a:endParaRPr lang="en-US" sz="700" dirty="0">
                <a:solidFill>
                  <a:prstClr val="white">
                    <a:lumMod val="85000"/>
                  </a:prstClr>
                </a:solidFill>
                <a:latin typeface="Arial"/>
                <a:cs typeface="Arial"/>
              </a:endParaRPr>
            </a:p>
          </p:txBody>
        </p:sp>
      </p:grpSp>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67400" y="742950"/>
            <a:ext cx="2819400" cy="409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87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grpSp>
        <p:nvGrpSpPr>
          <p:cNvPr id="11" name="Group 10"/>
          <p:cNvGrpSpPr/>
          <p:nvPr/>
        </p:nvGrpSpPr>
        <p:grpSpPr>
          <a:xfrm>
            <a:off x="76224" y="41910"/>
            <a:ext cx="3774841" cy="2682240"/>
            <a:chOff x="76200" y="41910"/>
            <a:chExt cx="3774841" cy="268224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0" y="41910"/>
              <a:ext cx="3774831" cy="2453640"/>
            </a:xfrm>
            <a:prstGeom prst="rect">
              <a:avLst/>
            </a:prstGeom>
          </p:spPr>
        </p:pic>
        <p:sp>
          <p:nvSpPr>
            <p:cNvPr id="3"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76200" y="2508706"/>
              <a:ext cx="2057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a:solidFill>
                    <a:prstClr val="white">
                      <a:lumMod val="75000"/>
                    </a:prstClr>
                  </a:solidFill>
                  <a:latin typeface="Arial"/>
                  <a:cs typeface="Arial"/>
                </a:rPr>
                <a:t>Data from Hansen et al. 2011</a:t>
              </a:r>
            </a:p>
          </p:txBody>
        </p:sp>
      </p:grpSp>
      <p:grpSp>
        <p:nvGrpSpPr>
          <p:cNvPr id="14" name="Group 13"/>
          <p:cNvGrpSpPr/>
          <p:nvPr/>
        </p:nvGrpSpPr>
        <p:grpSpPr>
          <a:xfrm>
            <a:off x="3810000" y="514386"/>
            <a:ext cx="5335992" cy="4647136"/>
            <a:chOff x="3810000" y="514386"/>
            <a:chExt cx="5335992" cy="4647136"/>
          </a:xfrm>
        </p:grpSpPr>
        <p:grpSp>
          <p:nvGrpSpPr>
            <p:cNvPr id="13" name="Group 12"/>
            <p:cNvGrpSpPr/>
            <p:nvPr/>
          </p:nvGrpSpPr>
          <p:grpSpPr>
            <a:xfrm>
              <a:off x="3810000" y="2033921"/>
              <a:ext cx="5335992" cy="3127601"/>
              <a:chOff x="3810000" y="2033921"/>
              <a:chExt cx="5335992" cy="3127601"/>
            </a:xfrm>
          </p:grpSpPr>
          <p:pic>
            <p:nvPicPr>
              <p:cNvPr id="5" name="Picture 4">
                <a:extLst>
                  <a:ext uri="{FF2B5EF4-FFF2-40B4-BE49-F238E27FC236}">
                    <a16:creationId xmlns="" xmlns:a16="http://schemas.microsoft.com/office/drawing/2014/main" id="{D672C441-0630-BC44-A0D9-5B7B2DC8A80A}"/>
                  </a:ext>
                </a:extLst>
              </p:cNvPr>
              <p:cNvPicPr>
                <a:picLocks noChangeAspect="1"/>
              </p:cNvPicPr>
              <p:nvPr/>
            </p:nvPicPr>
            <p:blipFill rotWithShape="1">
              <a:blip r:embed="rId3"/>
              <a:srcRect l="-1776" t="-2701" r="-1592" b="-2288"/>
              <a:stretch/>
            </p:blipFill>
            <p:spPr>
              <a:xfrm>
                <a:off x="3810000" y="2033921"/>
                <a:ext cx="5335992" cy="3127601"/>
              </a:xfrm>
              <a:prstGeom prst="rect">
                <a:avLst/>
              </a:prstGeom>
              <a:solidFill>
                <a:schemeClr val="bg1"/>
              </a:solidFill>
            </p:spPr>
          </p:pic>
          <p:sp>
            <p:nvSpPr>
              <p:cNvPr id="6"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grpSp>
        <p:sp>
          <p:nvSpPr>
            <p:cNvPr id="7" name="Rectangle 4">
              <a:extLst>
                <a:ext uri="{FF2B5EF4-FFF2-40B4-BE49-F238E27FC236}">
                  <a16:creationId xmlns="" xmlns:a16="http://schemas.microsoft.com/office/drawing/2014/main" id="{1FA1DD7D-6215-9840-A7D9-0902A7292C52}"/>
                </a:ext>
              </a:extLst>
            </p:cNvPr>
            <p:cNvSpPr txBox="1">
              <a:spLocks noChangeArrowheads="1"/>
            </p:cNvSpPr>
            <p:nvPr/>
          </p:nvSpPr>
          <p:spPr>
            <a:xfrm>
              <a:off x="3886200" y="514386"/>
              <a:ext cx="5181600" cy="86460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i="1" dirty="0">
                  <a:solidFill>
                    <a:schemeClr val="accent4">
                      <a:lumMod val="20000"/>
                      <a:lumOff val="80000"/>
                    </a:schemeClr>
                  </a:solidFill>
                  <a:latin typeface="Arial"/>
                  <a:ea typeface="ＭＳ Ｐゴシック" charset="0"/>
                  <a:cs typeface="Arial"/>
                </a:rPr>
                <a:t>Natural forcings cannot account for the</a:t>
              </a:r>
              <a:br>
                <a:rPr lang="en-US" sz="2200" i="1" dirty="0">
                  <a:solidFill>
                    <a:schemeClr val="accent4">
                      <a:lumMod val="20000"/>
                      <a:lumOff val="80000"/>
                    </a:schemeClr>
                  </a:solidFill>
                  <a:latin typeface="Arial"/>
                  <a:ea typeface="ＭＳ Ｐゴシック" charset="0"/>
                  <a:cs typeface="Arial"/>
                </a:rPr>
              </a:br>
              <a:r>
                <a:rPr lang="en-US" sz="2200" i="1" dirty="0">
                  <a:solidFill>
                    <a:schemeClr val="accent4">
                      <a:lumMod val="20000"/>
                      <a:lumOff val="80000"/>
                    </a:schemeClr>
                  </a:solidFill>
                  <a:latin typeface="Arial"/>
                  <a:ea typeface="ＭＳ Ｐゴシック" charset="0"/>
                  <a:cs typeface="Arial"/>
                </a:rPr>
                <a:t>observed warming since at least 1960</a:t>
              </a:r>
            </a:p>
          </p:txBody>
        </p:sp>
      </p:grpSp>
      <p:grpSp>
        <p:nvGrpSpPr>
          <p:cNvPr id="12" name="Group 11"/>
          <p:cNvGrpSpPr/>
          <p:nvPr/>
        </p:nvGrpSpPr>
        <p:grpSpPr>
          <a:xfrm>
            <a:off x="76200" y="3028951"/>
            <a:ext cx="3657606" cy="2057436"/>
            <a:chOff x="76200" y="3028950"/>
            <a:chExt cx="3657606" cy="2057436"/>
          </a:xfrm>
        </p:grpSpPr>
        <p:pic>
          <p:nvPicPr>
            <p:cNvPr id="8" name="Picture 7" descr="Pinatubo91eruption_plu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486150"/>
              <a:ext cx="1936700" cy="1295400"/>
            </a:xfrm>
            <a:prstGeom prst="rect">
              <a:avLst/>
            </a:prstGeom>
          </p:spPr>
        </p:pic>
        <p:pic>
          <p:nvPicPr>
            <p:cNvPr id="9" name="Picture 8" descr="sun.jpg"/>
            <p:cNvPicPr>
              <a:picLocks noChangeAspect="1"/>
            </p:cNvPicPr>
            <p:nvPr/>
          </p:nvPicPr>
          <p:blipFill rotWithShape="1">
            <a:blip r:embed="rId5">
              <a:extLst>
                <a:ext uri="{28A0092B-C50C-407E-A947-70E740481C1C}">
                  <a14:useLocalDpi xmlns:a14="http://schemas.microsoft.com/office/drawing/2010/main" val="0"/>
                </a:ext>
              </a:extLst>
            </a:blip>
            <a:srcRect l="-1" r="1574"/>
            <a:stretch/>
          </p:blipFill>
          <p:spPr>
            <a:xfrm>
              <a:off x="2209823" y="3486150"/>
              <a:ext cx="1416673" cy="1295400"/>
            </a:xfrm>
            <a:prstGeom prst="rect">
              <a:avLst/>
            </a:prstGeom>
          </p:spPr>
        </p:pic>
        <p:sp>
          <p:nvSpPr>
            <p:cNvPr id="4" name="Rectangle 3"/>
            <p:cNvSpPr/>
            <p:nvPr/>
          </p:nvSpPr>
          <p:spPr>
            <a:xfrm>
              <a:off x="76200" y="4778609"/>
              <a:ext cx="2057400" cy="307777"/>
            </a:xfrm>
            <a:prstGeom prst="rect">
              <a:avLst/>
            </a:prstGeom>
          </p:spPr>
          <p:txBody>
            <a:bodyPr wrap="square">
              <a:spAutoFit/>
            </a:bodyPr>
            <a:lstStyle/>
            <a:p>
              <a:r>
                <a:rPr lang="en-US" sz="700" dirty="0">
                  <a:solidFill>
                    <a:schemeClr val="bg1">
                      <a:lumMod val="75000"/>
                    </a:schemeClr>
                  </a:solidFill>
                  <a:latin typeface="Arial" panose="020B0604020202020204" pitchFamily="34" charset="0"/>
                  <a:cs typeface="Arial" panose="020B0604020202020204" pitchFamily="34" charset="0"/>
                </a:rPr>
                <a:t>Mt. Pinatubo, 1991</a:t>
              </a:r>
              <a:br>
                <a:rPr lang="en-US" sz="700" dirty="0">
                  <a:solidFill>
                    <a:schemeClr val="bg1">
                      <a:lumMod val="75000"/>
                    </a:schemeClr>
                  </a:solidFill>
                  <a:latin typeface="Arial" panose="020B0604020202020204" pitchFamily="34" charset="0"/>
                  <a:cs typeface="Arial" panose="020B0604020202020204" pitchFamily="34" charset="0"/>
                </a:rPr>
              </a:br>
              <a:r>
                <a:rPr lang="en-US" sz="700" dirty="0">
                  <a:solidFill>
                    <a:schemeClr val="bg1">
                      <a:lumMod val="75000"/>
                    </a:schemeClr>
                  </a:solidFill>
                  <a:latin typeface="Arial" panose="020B0604020202020204" pitchFamily="34" charset="0"/>
                  <a:cs typeface="Arial" panose="020B0604020202020204" pitchFamily="34" charset="0"/>
                </a:rPr>
                <a:t>USGS </a:t>
              </a:r>
              <a:r>
                <a:rPr lang="mr-IN" sz="700" dirty="0">
                  <a:solidFill>
                    <a:schemeClr val="bg1">
                      <a:lumMod val="75000"/>
                    </a:schemeClr>
                  </a:solidFill>
                  <a:latin typeface="Arial" panose="020B0604020202020204" pitchFamily="34" charset="0"/>
                  <a:cs typeface="Arial" panose="020B0604020202020204" pitchFamily="34" charset="0"/>
                </a:rPr>
                <a:t>https://pubs.usgs.gov/fs/1997/fs113-97/</a:t>
              </a:r>
              <a:endParaRPr lang="en-US" sz="700" dirty="0">
                <a:solidFill>
                  <a:schemeClr val="bg1">
                    <a:lumMod val="75000"/>
                  </a:schemeClr>
                </a:solidFill>
              </a:endParaRPr>
            </a:p>
          </p:txBody>
        </p:sp>
        <p:sp>
          <p:nvSpPr>
            <p:cNvPr id="10" name="Rectangle 9"/>
            <p:cNvSpPr/>
            <p:nvPr/>
          </p:nvSpPr>
          <p:spPr>
            <a:xfrm>
              <a:off x="76205" y="3028950"/>
              <a:ext cx="3657601" cy="400110"/>
            </a:xfrm>
            <a:prstGeom prst="rect">
              <a:avLst/>
            </a:prstGeom>
          </p:spPr>
          <p:txBody>
            <a:bodyPr wrap="square">
              <a:spAutoFit/>
            </a:bodyPr>
            <a:lstStyle/>
            <a:p>
              <a:r>
                <a:rPr lang="en-US" sz="1000" dirty="0">
                  <a:solidFill>
                    <a:srgbClr val="FFFFFF"/>
                  </a:solidFill>
                  <a:latin typeface="Arial" panose="020B0604020202020204" pitchFamily="34" charset="0"/>
                  <a:cs typeface="Arial" panose="020B0604020202020204" pitchFamily="34" charset="0"/>
                </a:rPr>
                <a:t>Volcanic aerosols and solar variability constitute the most significant natural climate perturbations</a:t>
              </a:r>
              <a:endParaRPr lang="en-US" sz="1000" dirty="0"/>
            </a:p>
          </p:txBody>
        </p:sp>
      </p:grpSp>
    </p:spTree>
    <p:extLst>
      <p:ext uri="{BB962C8B-B14F-4D97-AF65-F5344CB8AC3E}">
        <p14:creationId xmlns:p14="http://schemas.microsoft.com/office/powerpoint/2010/main" val="2254219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F964182-707B-0B4C-AF4E-31AA3D1EB8E8}"/>
              </a:ext>
            </a:extLst>
          </p:cNvPr>
          <p:cNvSpPr txBox="1">
            <a:spLocks/>
          </p:cNvSpPr>
          <p:nvPr/>
        </p:nvSpPr>
        <p:spPr>
          <a:xfrm>
            <a:off x="228600" y="76200"/>
            <a:ext cx="4800600" cy="1123950"/>
          </a:xfrm>
          <a:prstGeom prst="rect">
            <a:avLst/>
          </a:prstGeom>
        </p:spPr>
        <p:txBody>
          <a:bodyPr lIns="91392" tIns="45696" rIns="91392" bIns="45696"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6914">
              <a:defRPr/>
            </a:pPr>
            <a:r>
              <a:rPr lang="en-US" sz="2400" dirty="0">
                <a:solidFill>
                  <a:srgbClr val="FFEFCB"/>
                </a:solidFill>
                <a:latin typeface="Arial"/>
                <a:ea typeface="ＭＳ Ｐゴシック" charset="0"/>
                <a:cs typeface="Arial"/>
              </a:rPr>
              <a:t>Warming Oceans, Water Vapor Feedback, and Intensifying 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 xmlns:a16="http://schemas.microsoft.com/office/drawing/2014/main" id="{A4A63A32-AB9E-EC42-8C6E-0D619C28674B}"/>
              </a:ext>
            </a:extLst>
          </p:cNvPr>
          <p:cNvSpPr txBox="1"/>
          <p:nvPr/>
        </p:nvSpPr>
        <p:spPr>
          <a:xfrm>
            <a:off x="6172224" y="2647950"/>
            <a:ext cx="2807671" cy="230832"/>
          </a:xfrm>
          <a:prstGeom prst="rect">
            <a:avLst/>
          </a:prstGeom>
          <a:noFill/>
        </p:spPr>
        <p:txBody>
          <a:bodyPr wrap="square" lIns="91392" tIns="45696" rIns="91392" bIns="45696" rtlCol="0">
            <a:spAutoFit/>
          </a:bodyPr>
          <a:lstStyle/>
          <a:p>
            <a:pPr algn="r"/>
            <a:r>
              <a:rPr lang="en-US" sz="900" dirty="0">
                <a:solidFill>
                  <a:srgbClr val="BFBFBF"/>
                </a:solidFill>
                <a:latin typeface="Arial"/>
                <a:cs typeface="Arial"/>
              </a:rPr>
              <a:t>Trenberth et al. (2007), Huntington (2010)</a:t>
            </a:r>
          </a:p>
        </p:txBody>
      </p:sp>
      <p:sp>
        <p:nvSpPr>
          <p:cNvPr id="9" name="Content Placeholder 7">
            <a:extLst>
              <a:ext uri="{FF2B5EF4-FFF2-40B4-BE49-F238E27FC236}">
                <a16:creationId xmlns="" xmlns:a16="http://schemas.microsoft.com/office/drawing/2014/main" id="{EE8CE96C-3711-5C41-B3D8-D8222AEE0CFA}"/>
              </a:ext>
            </a:extLst>
          </p:cNvPr>
          <p:cNvSpPr txBox="1">
            <a:spLocks/>
          </p:cNvSpPr>
          <p:nvPr/>
        </p:nvSpPr>
        <p:spPr>
          <a:xfrm>
            <a:off x="5334000" y="3257574"/>
            <a:ext cx="3581400" cy="1524001"/>
          </a:xfrm>
          <a:prstGeom prst="rect">
            <a:avLst/>
          </a:prstGeom>
        </p:spPr>
        <p:txBody>
          <a:bodyPr lIns="91392" tIns="45696" rIns="91392" bIns="45696">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a:solidFill>
                  <a:srgbClr val="FFFFFF"/>
                </a:solidFill>
                <a:latin typeface="Arial"/>
                <a:cs typeface="Arial"/>
              </a:rPr>
              <a:t>Warming drives increased evaporation, atmospheric water-vapor content, and potential for greater extremes (e.g., heavy precipitation, drought)</a:t>
            </a: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4" y="1352550"/>
            <a:ext cx="4876803" cy="3733800"/>
          </a:xfrm>
          <a:prstGeom prst="rect">
            <a:avLst/>
          </a:prstGeom>
        </p:spPr>
      </p:pic>
    </p:spTree>
    <p:extLst>
      <p:ext uri="{BB962C8B-B14F-4D97-AF65-F5344CB8AC3E}">
        <p14:creationId xmlns:p14="http://schemas.microsoft.com/office/powerpoint/2010/main" val="17290418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55" y="590550"/>
            <a:ext cx="3977144" cy="4419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502" y="590550"/>
            <a:ext cx="3977144" cy="4419600"/>
          </a:xfrm>
          <a:prstGeom prst="rect">
            <a:avLst/>
          </a:prstGeom>
        </p:spPr>
      </p:pic>
      <p:sp>
        <p:nvSpPr>
          <p:cNvPr id="5" name="Title 1"/>
          <p:cNvSpPr txBox="1">
            <a:spLocks/>
          </p:cNvSpPr>
          <p:nvPr/>
        </p:nvSpPr>
        <p:spPr bwMode="auto">
          <a:xfrm>
            <a:off x="476866" y="2"/>
            <a:ext cx="8190272" cy="5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2" tIns="45696" rIns="91392" bIns="4569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3860">
              <a:defRPr/>
            </a:pPr>
            <a:r>
              <a:rPr lang="en-US" sz="3000" kern="0" dirty="0">
                <a:solidFill>
                  <a:srgbClr val="000000">
                    <a:lumMod val="95000"/>
                    <a:lumOff val="5000"/>
                  </a:srgbClr>
                </a:solidFill>
                <a:latin typeface="Arial"/>
                <a:ea typeface="ＭＳ Ｐゴシック" charset="0"/>
                <a:cs typeface="Arial"/>
              </a:rPr>
              <a:t>Sea Ice Decline &amp; Arctic Amplification</a:t>
            </a:r>
          </a:p>
        </p:txBody>
      </p:sp>
    </p:spTree>
    <p:extLst>
      <p:ext uri="{BB962C8B-B14F-4D97-AF65-F5344CB8AC3E}">
        <p14:creationId xmlns:p14="http://schemas.microsoft.com/office/powerpoint/2010/main" val="2765359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13B674E-3E9D-BC48-99F3-C510F6581C3E}"/>
              </a:ext>
            </a:extLst>
          </p:cNvPr>
          <p:cNvPicPr>
            <a:picLocks noChangeAspect="1"/>
          </p:cNvPicPr>
          <p:nvPr/>
        </p:nvPicPr>
        <p:blipFill>
          <a:blip r:embed="rId2"/>
          <a:stretch>
            <a:fillRect/>
          </a:stretch>
        </p:blipFill>
        <p:spPr>
          <a:xfrm>
            <a:off x="5105424" y="24"/>
            <a:ext cx="3855721" cy="2142067"/>
          </a:xfrm>
          <a:prstGeom prst="rect">
            <a:avLst/>
          </a:prstGeom>
        </p:spPr>
      </p:pic>
      <p:sp>
        <p:nvSpPr>
          <p:cNvPr id="6" name="Rectangle 5"/>
          <p:cNvSpPr/>
          <p:nvPr/>
        </p:nvSpPr>
        <p:spPr>
          <a:xfrm>
            <a:off x="25" y="1564241"/>
            <a:ext cx="9143999" cy="3579283"/>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lIns="91392" tIns="45696" rIns="91392" bIns="45696" rtlCol="0" anchor="ctr"/>
          <a:lstStyle/>
          <a:p>
            <a:pPr algn="ctr" defTabSz="913860">
              <a:defRPr/>
            </a:pPr>
            <a:endParaRPr lang="en-US" sz="1800" kern="0">
              <a:solidFill>
                <a:sysClr val="window" lastClr="FFFFFF"/>
              </a:solidFill>
              <a:latin typeface="Calibri"/>
            </a:endParaRPr>
          </a:p>
        </p:txBody>
      </p:sp>
      <p:pic>
        <p:nvPicPr>
          <p:cNvPr id="7" name="Picture 6">
            <a:extLst>
              <a:ext uri="{FF2B5EF4-FFF2-40B4-BE49-F238E27FC236}">
                <a16:creationId xmlns="" xmlns:a16="http://schemas.microsoft.com/office/drawing/2014/main" id="{BE05607B-43CC-0246-A149-CB0C25530008}"/>
              </a:ext>
            </a:extLst>
          </p:cNvPr>
          <p:cNvPicPr>
            <a:picLocks noChangeAspect="1"/>
          </p:cNvPicPr>
          <p:nvPr/>
        </p:nvPicPr>
        <p:blipFill>
          <a:blip r:embed="rId3"/>
          <a:stretch>
            <a:fillRect/>
          </a:stretch>
        </p:blipFill>
        <p:spPr>
          <a:xfrm>
            <a:off x="12" y="1672466"/>
            <a:ext cx="2971799" cy="33546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656" y="1672487"/>
            <a:ext cx="3017144" cy="33528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693" y="1672617"/>
            <a:ext cx="3017006" cy="3352648"/>
          </a:xfrm>
          <a:prstGeom prst="rect">
            <a:avLst/>
          </a:prstGeom>
        </p:spPr>
      </p:pic>
      <p:sp>
        <p:nvSpPr>
          <p:cNvPr id="11" name="Title 1"/>
          <p:cNvSpPr txBox="1">
            <a:spLocks/>
          </p:cNvSpPr>
          <p:nvPr/>
        </p:nvSpPr>
        <p:spPr>
          <a:xfrm>
            <a:off x="0" y="209550"/>
            <a:ext cx="5105400" cy="1143000"/>
          </a:xfrm>
          <a:prstGeom prst="rect">
            <a:avLst/>
          </a:prstGeom>
        </p:spPr>
        <p:txBody>
          <a:bodyPr lIns="91392" tIns="45696" rIns="91392" bIns="45696">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a:solidFill>
                  <a:srgbClr val="FFEFCB"/>
                </a:solidFill>
                <a:latin typeface="Arial"/>
                <a:cs typeface="Arial"/>
              </a:rPr>
              <a:t>What is driving extreme weather events?</a:t>
            </a:r>
            <a:endParaRPr lang="en-US" sz="3000" dirty="0">
              <a:solidFill>
                <a:srgbClr val="FFEFCB"/>
              </a:solidFill>
              <a:latin typeface="Arial"/>
              <a:cs typeface="Arial"/>
            </a:endParaRPr>
          </a:p>
        </p:txBody>
      </p:sp>
    </p:spTree>
    <p:extLst>
      <p:ext uri="{BB962C8B-B14F-4D97-AF65-F5344CB8AC3E}">
        <p14:creationId xmlns:p14="http://schemas.microsoft.com/office/powerpoint/2010/main" val="34446578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DC52BB-A6AA-094C-A046-FAE0178C8BFC}"/>
              </a:ext>
            </a:extLst>
          </p:cNvPr>
          <p:cNvPicPr>
            <a:picLocks noChangeAspect="1"/>
          </p:cNvPicPr>
          <p:nvPr/>
        </p:nvPicPr>
        <p:blipFill>
          <a:blip r:embed="rId2"/>
          <a:stretch>
            <a:fillRect/>
          </a:stretch>
        </p:blipFill>
        <p:spPr>
          <a:xfrm>
            <a:off x="283870" y="0"/>
            <a:ext cx="6421730" cy="5143500"/>
          </a:xfrm>
          <a:prstGeom prst="rect">
            <a:avLst/>
          </a:prstGeom>
        </p:spPr>
      </p:pic>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6716236" y="285754"/>
            <a:ext cx="2427764" cy="212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dirty="0">
                <a:solidFill>
                  <a:srgbClr val="FFC000">
                    <a:lumMod val="20000"/>
                    <a:lumOff val="80000"/>
                  </a:srgbClr>
                </a:solidFill>
                <a:latin typeface="Arial"/>
                <a:cs typeface="Arial"/>
              </a:rPr>
              <a:t>Connecting Extremes via the Jetstream</a:t>
            </a:r>
          </a:p>
          <a:p>
            <a:pPr algn="ctr" defTabSz="913860" eaLnBrk="1" fontAlgn="base" hangingPunct="1">
              <a:spcBef>
                <a:spcPct val="0"/>
              </a:spcBef>
              <a:spcAft>
                <a:spcPct val="0"/>
              </a:spcAft>
              <a:defRPr/>
            </a:pPr>
            <a:endParaRPr lang="en-US" sz="1500" dirty="0">
              <a:solidFill>
                <a:srgbClr val="FFFFFF"/>
              </a:solidFill>
              <a:latin typeface="Arial"/>
              <a:cs typeface="Arial"/>
            </a:endParaRPr>
          </a:p>
          <a:p>
            <a:pPr algn="ctr" defTabSz="913860" eaLnBrk="1" fontAlgn="base" hangingPunct="1">
              <a:spcBef>
                <a:spcPct val="0"/>
              </a:spcBef>
              <a:spcAft>
                <a:spcPct val="0"/>
              </a:spcAft>
              <a:defRPr/>
            </a:pPr>
            <a:r>
              <a:rPr lang="en-US" sz="1500" dirty="0">
                <a:solidFill>
                  <a:srgbClr val="FFFFFF"/>
                </a:solidFill>
                <a:latin typeface="Arial"/>
                <a:cs typeface="Arial"/>
              </a:rPr>
              <a:t>Late October /</a:t>
            </a:r>
          </a:p>
          <a:p>
            <a:pPr algn="ctr" defTabSz="913860" eaLnBrk="1" fontAlgn="base" hangingPunct="1">
              <a:spcBef>
                <a:spcPct val="0"/>
              </a:spcBef>
              <a:spcAft>
                <a:spcPct val="0"/>
              </a:spcAft>
              <a:defRPr/>
            </a:pPr>
            <a:r>
              <a:rPr lang="en-US" sz="1500" dirty="0">
                <a:solidFill>
                  <a:srgbClr val="FFFFFF"/>
                </a:solidFill>
                <a:latin typeface="Arial"/>
                <a:cs typeface="Arial"/>
              </a:rPr>
              <a:t>Early November</a:t>
            </a:r>
          </a:p>
          <a:p>
            <a:pPr algn="ctr" defTabSz="913860" eaLnBrk="1" fontAlgn="base" hangingPunct="1">
              <a:spcBef>
                <a:spcPct val="0"/>
              </a:spcBef>
              <a:spcAft>
                <a:spcPct val="0"/>
              </a:spcAft>
              <a:defRPr/>
            </a:pPr>
            <a:r>
              <a:rPr lang="en-US" sz="1500" dirty="0">
                <a:solidFill>
                  <a:srgbClr val="FFFFFF"/>
                </a:solidFill>
                <a:latin typeface="Arial"/>
                <a:cs typeface="Arial"/>
              </a:rPr>
              <a:t>2019</a:t>
            </a:r>
          </a:p>
        </p:txBody>
      </p:sp>
      <p:pic>
        <p:nvPicPr>
          <p:cNvPr id="2" name="Picture 1" descr="santa-ana-wi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9" y="2768755"/>
            <a:ext cx="1958842" cy="2057400"/>
          </a:xfrm>
          <a:prstGeom prst="rect">
            <a:avLst/>
          </a:prstGeom>
          <a:ln>
            <a:solidFill>
              <a:schemeClr val="tx1">
                <a:lumMod val="50000"/>
                <a:lumOff val="50000"/>
              </a:schemeClr>
            </a:solidFill>
          </a:ln>
        </p:spPr>
      </p:pic>
      <p:pic>
        <p:nvPicPr>
          <p:cNvPr id="6" name="Picture 5">
            <a:extLst>
              <a:ext uri="{FF2B5EF4-FFF2-40B4-BE49-F238E27FC236}">
                <a16:creationId xmlns="" xmlns:a16="http://schemas.microsoft.com/office/drawing/2014/main" id="{A751AD60-6EF7-CA45-B075-DB51A26071C3}"/>
              </a:ext>
            </a:extLst>
          </p:cNvPr>
          <p:cNvPicPr>
            <a:picLocks noChangeAspect="1"/>
          </p:cNvPicPr>
          <p:nvPr/>
        </p:nvPicPr>
        <p:blipFill>
          <a:blip r:embed="rId4"/>
          <a:stretch>
            <a:fillRect/>
          </a:stretch>
        </p:blipFill>
        <p:spPr>
          <a:xfrm>
            <a:off x="5280326" y="2022022"/>
            <a:ext cx="2130567" cy="2789826"/>
          </a:xfrm>
          <a:prstGeom prst="rect">
            <a:avLst/>
          </a:prstGeom>
          <a:ln>
            <a:solidFill>
              <a:schemeClr val="tx1"/>
            </a:solidFill>
          </a:ln>
        </p:spPr>
      </p:pic>
      <p:sp>
        <p:nvSpPr>
          <p:cNvPr id="4" name="TextBox 3"/>
          <p:cNvSpPr txBox="1"/>
          <p:nvPr/>
        </p:nvSpPr>
        <p:spPr>
          <a:xfrm>
            <a:off x="177672" y="4095774"/>
            <a:ext cx="838200" cy="307777"/>
          </a:xfrm>
          <a:prstGeom prst="rect">
            <a:avLst/>
          </a:prstGeom>
          <a:noFill/>
        </p:spPr>
        <p:txBody>
          <a:bodyPr wrap="square" lIns="91392" tIns="45696" rIns="91392" bIns="45696" rtlCol="0">
            <a:spAutoFit/>
          </a:bodyPr>
          <a:lstStyle/>
          <a:p>
            <a:r>
              <a:rPr lang="en-US" sz="700" dirty="0">
                <a:solidFill>
                  <a:prstClr val="white"/>
                </a:solidFill>
                <a:latin typeface="Calibri"/>
              </a:rPr>
              <a:t>The Guardian</a:t>
            </a:r>
            <a:br>
              <a:rPr lang="en-US" sz="700" dirty="0">
                <a:solidFill>
                  <a:prstClr val="white"/>
                </a:solidFill>
                <a:latin typeface="Calibri"/>
              </a:rPr>
            </a:br>
            <a:r>
              <a:rPr lang="en-US" sz="700" dirty="0">
                <a:solidFill>
                  <a:prstClr val="white"/>
                </a:solidFill>
                <a:latin typeface="Calibri"/>
              </a:rPr>
              <a:t>10/26/2019</a:t>
            </a:r>
          </a:p>
        </p:txBody>
      </p:sp>
    </p:spTree>
    <p:extLst>
      <p:ext uri="{BB962C8B-B14F-4D97-AF65-F5344CB8AC3E}">
        <p14:creationId xmlns:p14="http://schemas.microsoft.com/office/powerpoint/2010/main" val="2926363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5207967" y="99280"/>
            <a:ext cx="3853456" cy="1024670"/>
          </a:xfrm>
          <a:prstGeom prst="rect">
            <a:avLst/>
          </a:prstGeom>
        </p:spPr>
        <p:txBody>
          <a:bodyPr lIns="91392" tIns="45696" rIns="91392" bIns="45696"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400" dirty="0">
                <a:solidFill>
                  <a:srgbClr val="EED7AB"/>
                </a:solidFill>
                <a:latin typeface="Arial"/>
                <a:cs typeface="Arial"/>
              </a:rPr>
              <a:t>Heavy Rainfall</a:t>
            </a:r>
            <a:br>
              <a:rPr lang="en-US" sz="2400" dirty="0">
                <a:solidFill>
                  <a:srgbClr val="EED7AB"/>
                </a:solidFill>
                <a:latin typeface="Arial"/>
                <a:cs typeface="Arial"/>
              </a:rPr>
            </a:br>
            <a:r>
              <a:rPr lang="en-US" sz="2400" dirty="0">
                <a:solidFill>
                  <a:srgbClr val="EED7AB"/>
                </a:solidFill>
                <a:latin typeface="Arial"/>
                <a:cs typeface="Arial"/>
              </a:rPr>
              <a:t>October 14–15, 2022</a:t>
            </a:r>
            <a:endParaRPr lang="en-US" sz="2200" dirty="0">
              <a:solidFill>
                <a:srgbClr val="EED7AB"/>
              </a:solidFill>
              <a:latin typeface="Arial"/>
              <a:cs typeface="Arial"/>
            </a:endParaRPr>
          </a:p>
        </p:txBody>
      </p:sp>
      <p:pic>
        <p:nvPicPr>
          <p:cNvPr id="12" name="Picture 11"/>
          <p:cNvPicPr>
            <a:picLocks noChangeAspect="1"/>
          </p:cNvPicPr>
          <p:nvPr/>
        </p:nvPicPr>
        <p:blipFill>
          <a:blip r:embed="rId2"/>
          <a:stretch>
            <a:fillRect/>
          </a:stretch>
        </p:blipFill>
        <p:spPr>
          <a:xfrm>
            <a:off x="76224" y="247650"/>
            <a:ext cx="5196241" cy="4648200"/>
          </a:xfrm>
          <a:prstGeom prst="rect">
            <a:avLst/>
          </a:prstGeom>
        </p:spPr>
      </p:pic>
      <p:pic>
        <p:nvPicPr>
          <p:cNvPr id="13" name="Picture 12" descr="r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370" y="2419374"/>
            <a:ext cx="3724052" cy="2253925"/>
          </a:xfrm>
          <a:prstGeom prst="rect">
            <a:avLst/>
          </a:prstGeom>
        </p:spPr>
      </p:pic>
      <p:pic>
        <p:nvPicPr>
          <p:cNvPr id="14" name="Picture 13" descr="ppressherald_2022-1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393" y="1362670"/>
            <a:ext cx="3750419" cy="904280"/>
          </a:xfrm>
          <a:prstGeom prst="rect">
            <a:avLst/>
          </a:prstGeom>
        </p:spPr>
      </p:pic>
      <p:sp>
        <p:nvSpPr>
          <p:cNvPr id="2" name="TextBox 1"/>
          <p:cNvSpPr txBox="1"/>
          <p:nvPr/>
        </p:nvSpPr>
        <p:spPr>
          <a:xfrm>
            <a:off x="7848624" y="1623280"/>
            <a:ext cx="1191007" cy="200055"/>
          </a:xfrm>
          <a:prstGeom prst="rect">
            <a:avLst/>
          </a:prstGeom>
          <a:noFill/>
        </p:spPr>
        <p:txBody>
          <a:bodyPr wrap="square" lIns="91392" tIns="45696" rIns="91392" bIns="45696" rtlCol="0">
            <a:spAutoFit/>
          </a:bodyPr>
          <a:lstStyle/>
          <a:p>
            <a:pPr algn="r"/>
            <a:r>
              <a:rPr lang="en-US" sz="700" i="1" dirty="0">
                <a:solidFill>
                  <a:prstClr val="black">
                    <a:lumMod val="65000"/>
                    <a:lumOff val="35000"/>
                  </a:prstClr>
                </a:solidFill>
                <a:latin typeface="Arial"/>
              </a:rPr>
              <a:t>Portland Press Herald</a:t>
            </a:r>
          </a:p>
        </p:txBody>
      </p:sp>
    </p:spTree>
    <p:extLst>
      <p:ext uri="{BB962C8B-B14F-4D97-AF65-F5344CB8AC3E}">
        <p14:creationId xmlns:p14="http://schemas.microsoft.com/office/powerpoint/2010/main" val="541147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D5AC0-A3CB-E94E-8715-EBF1CADAD5A3}"/>
              </a:ext>
            </a:extLst>
          </p:cNvPr>
          <p:cNvSpPr txBox="1">
            <a:spLocks/>
          </p:cNvSpPr>
          <p:nvPr/>
        </p:nvSpPr>
        <p:spPr>
          <a:xfrm>
            <a:off x="381000" y="381000"/>
            <a:ext cx="4800600" cy="666750"/>
          </a:xfrm>
          <a:prstGeom prst="rect">
            <a:avLst/>
          </a:prstGeom>
        </p:spPr>
        <p:txBody>
          <a:bodyPr lIns="91392" tIns="45696" rIns="91392" bIns="45696">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chemeClr val="accent4">
                    <a:lumMod val="20000"/>
                    <a:lumOff val="80000"/>
                  </a:schemeClr>
                </a:solidFill>
                <a:latin typeface="Arial"/>
                <a:cs typeface="Arial"/>
              </a:rPr>
              <a:t>Presentation Outline</a:t>
            </a:r>
          </a:p>
        </p:txBody>
      </p:sp>
      <p:sp>
        <p:nvSpPr>
          <p:cNvPr id="3" name="Content Placeholder 2">
            <a:extLst>
              <a:ext uri="{FF2B5EF4-FFF2-40B4-BE49-F238E27FC236}">
                <a16:creationId xmlns="" xmlns:a16="http://schemas.microsoft.com/office/drawing/2014/main" id="{896BE7D2-E247-0A49-B13B-9E0F5914157C}"/>
              </a:ext>
            </a:extLst>
          </p:cNvPr>
          <p:cNvSpPr txBox="1">
            <a:spLocks/>
          </p:cNvSpPr>
          <p:nvPr/>
        </p:nvSpPr>
        <p:spPr>
          <a:xfrm>
            <a:off x="457200" y="1200150"/>
            <a:ext cx="4800600" cy="3505200"/>
          </a:xfrm>
          <a:prstGeom prst="rect">
            <a:avLst/>
          </a:prstGeom>
        </p:spPr>
        <p:txBody>
          <a:bodyPr lIns="91392" tIns="45696" rIns="91392" bIns="45696">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sz="2000" dirty="0" smtClean="0">
                <a:solidFill>
                  <a:srgbClr val="F2F2F2"/>
                </a:solidFill>
                <a:latin typeface="Arial"/>
                <a:cs typeface="Arial"/>
              </a:rPr>
              <a:t>View from Space</a:t>
            </a:r>
            <a:endParaRPr lang="en-US" sz="2000" dirty="0">
              <a:solidFill>
                <a:srgbClr val="F2F2F2"/>
              </a:solidFill>
              <a:latin typeface="Arial"/>
              <a:cs typeface="Arial"/>
            </a:endParaRPr>
          </a:p>
          <a:p>
            <a:pPr>
              <a:lnSpc>
                <a:spcPct val="150000"/>
              </a:lnSpc>
            </a:pPr>
            <a:r>
              <a:rPr lang="en-US" sz="2000" dirty="0">
                <a:solidFill>
                  <a:srgbClr val="F2F2F2"/>
                </a:solidFill>
                <a:latin typeface="Arial"/>
                <a:cs typeface="Arial"/>
              </a:rPr>
              <a:t>Temperature and precipitation trends and projections</a:t>
            </a:r>
          </a:p>
          <a:p>
            <a:pPr>
              <a:lnSpc>
                <a:spcPct val="150000"/>
              </a:lnSpc>
            </a:pPr>
            <a:r>
              <a:rPr lang="en-US" sz="2000" dirty="0">
                <a:solidFill>
                  <a:srgbClr val="F2F2F2"/>
                </a:solidFill>
                <a:latin typeface="Arial"/>
                <a:cs typeface="Arial"/>
              </a:rPr>
              <a:t>Enhanced hydrologic cycle and extreme events</a:t>
            </a:r>
          </a:p>
          <a:p>
            <a:pPr>
              <a:lnSpc>
                <a:spcPct val="150000"/>
              </a:lnSpc>
            </a:pPr>
            <a:r>
              <a:rPr lang="en-US" sz="2000" dirty="0">
                <a:solidFill>
                  <a:srgbClr val="F2F2F2"/>
                </a:solidFill>
                <a:latin typeface="Arial"/>
                <a:cs typeface="Arial"/>
              </a:rPr>
              <a:t>Sea level rise</a:t>
            </a:r>
          </a:p>
        </p:txBody>
      </p:sp>
      <p:pic>
        <p:nvPicPr>
          <p:cNvPr id="4" name="Picture 3" descr="IndianPoint_004.jpg">
            <a:extLst>
              <a:ext uri="{FF2B5EF4-FFF2-40B4-BE49-F238E27FC236}">
                <a16:creationId xmlns="" xmlns:a16="http://schemas.microsoft.com/office/drawing/2014/main" id="{B2FA0C35-2A7C-124B-A568-273983AB3276}"/>
              </a:ext>
            </a:extLst>
          </p:cNvPr>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5595690" y="0"/>
            <a:ext cx="3548310" cy="5143500"/>
          </a:xfrm>
          <a:prstGeom prst="rect">
            <a:avLst/>
          </a:prstGeom>
        </p:spPr>
      </p:pic>
    </p:spTree>
    <p:extLst>
      <p:ext uri="{BB962C8B-B14F-4D97-AF65-F5344CB8AC3E}">
        <p14:creationId xmlns:p14="http://schemas.microsoft.com/office/powerpoint/2010/main" val="32211833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descr="SBP_TracyPond_004i.jpg"/>
          <p:cNvPicPr>
            <a:picLocks noChangeAspect="1"/>
          </p:cNvPicPr>
          <p:nvPr/>
        </p:nvPicPr>
        <p:blipFill rotWithShape="1">
          <a:blip r:embed="rId2">
            <a:extLst>
              <a:ext uri="{28A0092B-C50C-407E-A947-70E740481C1C}">
                <a14:useLocalDpi xmlns:a14="http://schemas.microsoft.com/office/drawing/2010/main" val="0"/>
              </a:ext>
            </a:extLst>
          </a:blip>
          <a:srcRect l="-5" t="4896" r="-5" b="10405"/>
          <a:stretch/>
        </p:blipFill>
        <p:spPr>
          <a:xfrm>
            <a:off x="0" y="0"/>
            <a:ext cx="9144000" cy="5143500"/>
          </a:xfrm>
          <a:prstGeom prst="rect">
            <a:avLst/>
          </a:prstGeom>
          <a:noFill/>
          <a:ln>
            <a:noFill/>
          </a:ln>
        </p:spPr>
      </p:pic>
      <p:sp>
        <p:nvSpPr>
          <p:cNvPr id="4" name="Title 1"/>
          <p:cNvSpPr txBox="1">
            <a:spLocks/>
          </p:cNvSpPr>
          <p:nvPr/>
        </p:nvSpPr>
        <p:spPr>
          <a:xfrm>
            <a:off x="2590800" y="0"/>
            <a:ext cx="3962400" cy="971550"/>
          </a:xfrm>
          <a:prstGeom prst="rect">
            <a:avLst/>
          </a:prstGeom>
        </p:spPr>
        <p:txBody>
          <a:bodyPr lIns="91392" tIns="45696" rIns="91392" bIns="45696"/>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6914">
              <a:defRPr/>
            </a:pPr>
            <a:r>
              <a:rPr lang="en-US" sz="5400" dirty="0">
                <a:solidFill>
                  <a:schemeClr val="bg1"/>
                </a:solidFill>
                <a:effectLst>
                  <a:outerShdw blurRad="50800" dist="76200" dir="2700000" algn="tl" rotWithShape="0">
                    <a:prstClr val="black">
                      <a:alpha val="40000"/>
                    </a:prstClr>
                  </a:outerShdw>
                </a:effectLst>
                <a:latin typeface="Arial"/>
                <a:ea typeface="ＭＳ Ｐゴシック" charset="0"/>
                <a:cs typeface="Arial"/>
              </a:rPr>
              <a:t>Questions?</a:t>
            </a:r>
          </a:p>
        </p:txBody>
      </p:sp>
      <p:sp>
        <p:nvSpPr>
          <p:cNvPr id="2" name="TextBox 1"/>
          <p:cNvSpPr txBox="1"/>
          <p:nvPr/>
        </p:nvSpPr>
        <p:spPr>
          <a:xfrm>
            <a:off x="6400800" y="133352"/>
            <a:ext cx="2590800" cy="969492"/>
          </a:xfrm>
          <a:prstGeom prst="rect">
            <a:avLst/>
          </a:prstGeom>
          <a:noFill/>
        </p:spPr>
        <p:txBody>
          <a:bodyPr wrap="square" lIns="91392" tIns="45696" rIns="91392" bIns="45696" rtlCol="0">
            <a:spAutoFit/>
          </a:bodyPr>
          <a:lstStyle/>
          <a:p>
            <a:pPr algn="r"/>
            <a:r>
              <a:rPr lang="en-US" dirty="0">
                <a:solidFill>
                  <a:schemeClr val="bg1"/>
                </a:solidFill>
                <a:latin typeface="Arial"/>
                <a:cs typeface="Arial"/>
              </a:rPr>
              <a:t>Sean Birkel</a:t>
            </a:r>
          </a:p>
          <a:p>
            <a:pPr algn="r"/>
            <a:r>
              <a:rPr lang="en-US" dirty="0">
                <a:solidFill>
                  <a:schemeClr val="bg1"/>
                </a:solidFill>
                <a:latin typeface="Arial"/>
                <a:cs typeface="Arial"/>
              </a:rPr>
              <a:t>Assistant Professor</a:t>
            </a:r>
          </a:p>
          <a:p>
            <a:pPr algn="r"/>
            <a:r>
              <a:rPr lang="en-US" dirty="0">
                <a:solidFill>
                  <a:schemeClr val="bg1"/>
                </a:solidFill>
                <a:latin typeface="Arial"/>
                <a:cs typeface="Arial"/>
              </a:rPr>
              <a:t>Maine State Climatologist</a:t>
            </a:r>
          </a:p>
          <a:p>
            <a:pPr algn="r"/>
            <a:r>
              <a:rPr lang="en-US" dirty="0">
                <a:solidFill>
                  <a:schemeClr val="bg1"/>
                </a:solidFill>
                <a:latin typeface="Arial"/>
                <a:cs typeface="Arial"/>
              </a:rPr>
              <a:t>birkel@maine.edu</a:t>
            </a:r>
          </a:p>
        </p:txBody>
      </p:sp>
      <p:pic>
        <p:nvPicPr>
          <p:cNvPr id="7" name="Picture 6">
            <a:extLst>
              <a:ext uri="{FF2B5EF4-FFF2-40B4-BE49-F238E27FC236}">
                <a16:creationId xmlns="" xmlns:a16="http://schemas.microsoft.com/office/drawing/2014/main" id="{6B33408B-D2AD-984A-993B-A47167787D78}"/>
              </a:ext>
            </a:extLst>
          </p:cNvPr>
          <p:cNvPicPr>
            <a:picLocks noChangeAspect="1"/>
          </p:cNvPicPr>
          <p:nvPr/>
        </p:nvPicPr>
        <p:blipFill>
          <a:blip r:embed="rId3"/>
          <a:stretch>
            <a:fillRect/>
          </a:stretch>
        </p:blipFill>
        <p:spPr>
          <a:xfrm>
            <a:off x="1905000" y="4324428"/>
            <a:ext cx="1676400" cy="628991"/>
          </a:xfrm>
          <a:prstGeom prst="rect">
            <a:avLst/>
          </a:prstGeom>
        </p:spPr>
      </p:pic>
      <p:pic>
        <p:nvPicPr>
          <p:cNvPr id="8" name="Picture 7" descr="UMaine-CoopExt_logo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4324410"/>
            <a:ext cx="1615964" cy="629009"/>
          </a:xfrm>
          <a:prstGeom prst="rect">
            <a:avLst/>
          </a:prstGeom>
        </p:spPr>
      </p:pic>
    </p:spTree>
    <p:extLst>
      <p:ext uri="{BB962C8B-B14F-4D97-AF65-F5344CB8AC3E}">
        <p14:creationId xmlns:p14="http://schemas.microsoft.com/office/powerpoint/2010/main" val="41731601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652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 y="-19050"/>
            <a:ext cx="5029176" cy="773906"/>
          </a:xfrm>
        </p:spPr>
        <p:txBody>
          <a:bodyPr>
            <a:normAutofit/>
          </a:bodyPr>
          <a:lstStyle/>
          <a:p>
            <a:pPr algn="ctr"/>
            <a:r>
              <a:rPr lang="en-US" sz="2100" dirty="0">
                <a:latin typeface="Arial"/>
                <a:cs typeface="Arial"/>
              </a:rPr>
              <a:t>El Niño-Southern Oscillation (ENSO)</a:t>
            </a:r>
          </a:p>
        </p:txBody>
      </p:sp>
      <p:sp>
        <p:nvSpPr>
          <p:cNvPr id="3" name="Content Placeholder 2"/>
          <p:cNvSpPr>
            <a:spLocks noGrp="1"/>
          </p:cNvSpPr>
          <p:nvPr>
            <p:ph idx="1"/>
          </p:nvPr>
        </p:nvSpPr>
        <p:spPr>
          <a:xfrm>
            <a:off x="152400" y="666774"/>
            <a:ext cx="5029200" cy="1165081"/>
          </a:xfrm>
        </p:spPr>
        <p:txBody>
          <a:bodyPr>
            <a:normAutofit fontScale="55000" lnSpcReduction="20000"/>
          </a:bodyPr>
          <a:lstStyle/>
          <a:p>
            <a:pPr>
              <a:lnSpc>
                <a:spcPct val="120000"/>
              </a:lnSpc>
            </a:pPr>
            <a:r>
              <a:rPr lang="en-US" dirty="0" smtClean="0">
                <a:solidFill>
                  <a:srgbClr val="404040"/>
                </a:solidFill>
                <a:latin typeface="Arial"/>
                <a:cs typeface="Arial"/>
              </a:rPr>
              <a:t>Coupled ocean-atmosphere response with irregular period of 2–7 years between El Niño (warm) and </a:t>
            </a:r>
            <a:r>
              <a:rPr lang="en-US" dirty="0">
                <a:solidFill>
                  <a:srgbClr val="404040"/>
                </a:solidFill>
                <a:latin typeface="Arial"/>
                <a:cs typeface="Arial"/>
              </a:rPr>
              <a:t>La Niña </a:t>
            </a:r>
            <a:r>
              <a:rPr lang="en-US" dirty="0" smtClean="0">
                <a:solidFill>
                  <a:srgbClr val="404040"/>
                </a:solidFill>
                <a:latin typeface="Arial"/>
                <a:cs typeface="Arial"/>
              </a:rPr>
              <a:t>(cool) phases.</a:t>
            </a:r>
          </a:p>
          <a:p>
            <a:pPr>
              <a:lnSpc>
                <a:spcPct val="120000"/>
              </a:lnSpc>
            </a:pPr>
            <a:r>
              <a:rPr lang="en-US" dirty="0" smtClean="0">
                <a:solidFill>
                  <a:srgbClr val="404040"/>
                </a:solidFill>
                <a:latin typeface="Arial"/>
                <a:cs typeface="Arial"/>
              </a:rPr>
              <a:t>ENSO impacts weather worldwide, particularly during boreal winter.</a:t>
            </a:r>
          </a:p>
          <a:p>
            <a:pPr>
              <a:lnSpc>
                <a:spcPct val="120000"/>
              </a:lnSpc>
            </a:pPr>
            <a:r>
              <a:rPr lang="en-US" dirty="0" smtClean="0">
                <a:solidFill>
                  <a:srgbClr val="404040"/>
                </a:solidFill>
                <a:latin typeface="Arial"/>
                <a:cs typeface="Arial"/>
              </a:rPr>
              <a:t>Atmospheric response known as Walker circulation.</a:t>
            </a:r>
          </a:p>
        </p:txBody>
      </p:sp>
      <p:sp>
        <p:nvSpPr>
          <p:cNvPr id="11" name="TextBox 10">
            <a:extLst>
              <a:ext uri="{FF2B5EF4-FFF2-40B4-BE49-F238E27FC236}">
                <a16:creationId xmlns:a16="http://schemas.microsoft.com/office/drawing/2014/main" xmlns="" id="{7C5F935B-9E34-5741-B37B-FAF82B7B9B62}"/>
              </a:ext>
            </a:extLst>
          </p:cNvPr>
          <p:cNvSpPr txBox="1">
            <a:spLocks noChangeArrowheads="1"/>
          </p:cNvSpPr>
          <p:nvPr/>
        </p:nvSpPr>
        <p:spPr bwMode="auto">
          <a:xfrm>
            <a:off x="2971800" y="4834869"/>
            <a:ext cx="1981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srgbClr val="404040"/>
                </a:solidFill>
                <a:latin typeface="Arial"/>
                <a:cs typeface="Arial"/>
              </a:rPr>
              <a:t>https://</a:t>
            </a:r>
            <a:r>
              <a:rPr lang="en-US" sz="900" dirty="0" err="1">
                <a:solidFill>
                  <a:srgbClr val="404040"/>
                </a:solidFill>
                <a:latin typeface="Arial"/>
                <a:cs typeface="Arial"/>
              </a:rPr>
              <a:t>www.climate.gov</a:t>
            </a:r>
            <a:r>
              <a:rPr lang="en-US" sz="900" dirty="0">
                <a:solidFill>
                  <a:srgbClr val="404040"/>
                </a:solidFill>
                <a:latin typeface="Arial"/>
                <a:cs typeface="Arial"/>
              </a:rPr>
              <a:t>/</a:t>
            </a:r>
            <a:r>
              <a:rPr lang="en-US" sz="900" dirty="0" err="1">
                <a:solidFill>
                  <a:srgbClr val="404040"/>
                </a:solidFill>
                <a:latin typeface="Arial"/>
                <a:cs typeface="Arial"/>
              </a:rPr>
              <a:t>enso</a:t>
            </a:r>
            <a:endParaRPr lang="en-US" sz="900" dirty="0">
              <a:solidFill>
                <a:srgbClr val="404040"/>
              </a:solidFill>
              <a:latin typeface="Arial"/>
              <a:cs typeface="Arial"/>
            </a:endParaRPr>
          </a:p>
        </p:txBody>
      </p:sp>
      <p:grpSp>
        <p:nvGrpSpPr>
          <p:cNvPr id="8" name="Group 7"/>
          <p:cNvGrpSpPr/>
          <p:nvPr/>
        </p:nvGrpSpPr>
        <p:grpSpPr>
          <a:xfrm>
            <a:off x="5029200" y="0"/>
            <a:ext cx="4114800" cy="5143500"/>
            <a:chOff x="4724400" y="0"/>
            <a:chExt cx="4114800" cy="5143500"/>
          </a:xfrm>
        </p:grpSpPr>
        <p:sp>
          <p:nvSpPr>
            <p:cNvPr id="9" name="Rectangle 8"/>
            <p:cNvSpPr/>
            <p:nvPr/>
          </p:nvSpPr>
          <p:spPr>
            <a:xfrm>
              <a:off x="4724400" y="0"/>
              <a:ext cx="41148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WalkerElNino_2colorSSTA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57150"/>
              <a:ext cx="3962400" cy="1981200"/>
            </a:xfrm>
            <a:prstGeom prst="rect">
              <a:avLst/>
            </a:prstGeom>
          </p:spPr>
        </p:pic>
        <p:pic>
          <p:nvPicPr>
            <p:cNvPr id="13" name="Picture 12" descr="WalkerNeutral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57350"/>
              <a:ext cx="3962400" cy="1981200"/>
            </a:xfrm>
            <a:prstGeom prst="rect">
              <a:avLst/>
            </a:prstGeom>
          </p:spPr>
        </p:pic>
        <p:pic>
          <p:nvPicPr>
            <p:cNvPr id="14" name="Picture 13" descr="WalkerLaNina_2colorSSTA_large.jpg"/>
            <p:cNvPicPr>
              <a:picLocks noChangeAspect="1"/>
            </p:cNvPicPr>
            <p:nvPr/>
          </p:nvPicPr>
          <p:blipFill rotWithShape="1">
            <a:blip r:embed="rId4">
              <a:extLst>
                <a:ext uri="{28A0092B-C50C-407E-A947-70E740481C1C}">
                  <a14:useLocalDpi xmlns:a14="http://schemas.microsoft.com/office/drawing/2010/main" val="0"/>
                </a:ext>
              </a:extLst>
            </a:blip>
            <a:srcRect b="4808"/>
            <a:stretch/>
          </p:blipFill>
          <p:spPr>
            <a:xfrm>
              <a:off x="4800600" y="3257550"/>
              <a:ext cx="3962400" cy="1885950"/>
            </a:xfrm>
            <a:prstGeom prst="rect">
              <a:avLst/>
            </a:prstGeom>
          </p:spPr>
        </p:pic>
      </p:grpSp>
      <p:pic>
        <p:nvPicPr>
          <p:cNvPr id="15" name="Picture 14" descr="globes_paired_6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831855"/>
            <a:ext cx="4578300" cy="3049739"/>
          </a:xfrm>
          <a:prstGeom prst="rect">
            <a:avLst/>
          </a:prstGeom>
        </p:spPr>
      </p:pic>
    </p:spTree>
    <p:extLst>
      <p:ext uri="{BB962C8B-B14F-4D97-AF65-F5344CB8AC3E}">
        <p14:creationId xmlns:p14="http://schemas.microsoft.com/office/powerpoint/2010/main" val="38156358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ASA-announces-NOAA’s-GOES-16-Satellite-takes-First-Photos-of-Earth-1.jpg"/>
          <p:cNvPicPr>
            <a:picLocks noChangeAspect="1"/>
          </p:cNvPicPr>
          <p:nvPr/>
        </p:nvPicPr>
        <p:blipFill rotWithShape="1">
          <a:blip r:embed="rId2">
            <a:extLst>
              <a:ext uri="{28A0092B-C50C-407E-A947-70E740481C1C}">
                <a14:useLocalDpi xmlns:a14="http://schemas.microsoft.com/office/drawing/2010/main" val="0"/>
              </a:ext>
            </a:extLst>
          </a:blip>
          <a:srcRect l="9972" r="10017"/>
          <a:stretch/>
        </p:blipFill>
        <p:spPr>
          <a:xfrm>
            <a:off x="1885950" y="90283"/>
            <a:ext cx="5372100" cy="5035595"/>
          </a:xfrm>
          <a:prstGeom prst="rect">
            <a:avLst/>
          </a:prstGeom>
        </p:spPr>
      </p:pic>
      <p:pic>
        <p:nvPicPr>
          <p:cNvPr id="6" name="Picture 5" descr="atm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3350"/>
            <a:ext cx="1981200" cy="1319829"/>
          </a:xfrm>
          <a:prstGeom prst="rect">
            <a:avLst/>
          </a:prstGeom>
          <a:ln>
            <a:solidFill>
              <a:schemeClr val="bg1"/>
            </a:solidFill>
          </a:ln>
        </p:spPr>
      </p:pic>
    </p:spTree>
    <p:extLst>
      <p:ext uri="{BB962C8B-B14F-4D97-AF65-F5344CB8AC3E}">
        <p14:creationId xmlns:p14="http://schemas.microsoft.com/office/powerpoint/2010/main" val="2670063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tm_layers_1-2946657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788" y="209550"/>
            <a:ext cx="3684124" cy="4572000"/>
          </a:xfrm>
          <a:prstGeom prst="rect">
            <a:avLst/>
          </a:prstGeom>
        </p:spPr>
      </p:pic>
      <p:sp>
        <p:nvSpPr>
          <p:cNvPr id="3" name="TextBox 2"/>
          <p:cNvSpPr txBox="1"/>
          <p:nvPr/>
        </p:nvSpPr>
        <p:spPr>
          <a:xfrm>
            <a:off x="2667000" y="4781550"/>
            <a:ext cx="3695700" cy="215444"/>
          </a:xfrm>
          <a:prstGeom prst="rect">
            <a:avLst/>
          </a:prstGeom>
          <a:noFill/>
        </p:spPr>
        <p:txBody>
          <a:bodyPr wrap="square" rtlCol="0">
            <a:spAutoFit/>
          </a:bodyPr>
          <a:lstStyle/>
          <a:p>
            <a:pPr algn="ctr"/>
            <a:r>
              <a:rPr lang="en-US" sz="800" dirty="0">
                <a:solidFill>
                  <a:schemeClr val="bg1">
                    <a:lumMod val="75000"/>
                  </a:schemeClr>
                </a:solidFill>
              </a:rPr>
              <a:t>https://</a:t>
            </a:r>
            <a:r>
              <a:rPr lang="en-US" sz="800" dirty="0" err="1">
                <a:solidFill>
                  <a:schemeClr val="bg1">
                    <a:lumMod val="75000"/>
                  </a:schemeClr>
                </a:solidFill>
              </a:rPr>
              <a:t>ghsearth.weebly.com</a:t>
            </a:r>
            <a:r>
              <a:rPr lang="en-US" sz="800" dirty="0">
                <a:solidFill>
                  <a:schemeClr val="bg1">
                    <a:lumMod val="75000"/>
                  </a:schemeClr>
                </a:solidFill>
              </a:rPr>
              <a:t>/uploads/2/3/2/8/23284064/atm_layers_1.jpg</a:t>
            </a:r>
          </a:p>
        </p:txBody>
      </p:sp>
    </p:spTree>
    <p:extLst>
      <p:ext uri="{BB962C8B-B14F-4D97-AF65-F5344CB8AC3E}">
        <p14:creationId xmlns:p14="http://schemas.microsoft.com/office/powerpoint/2010/main" val="16438759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6" name="TextBox 5"/>
          <p:cNvSpPr txBox="1"/>
          <p:nvPr/>
        </p:nvSpPr>
        <p:spPr>
          <a:xfrm>
            <a:off x="7543800" y="133352"/>
            <a:ext cx="1524000" cy="2504529"/>
          </a:xfrm>
          <a:prstGeom prst="rect">
            <a:avLst/>
          </a:prstGeom>
          <a:noFill/>
        </p:spPr>
        <p:txBody>
          <a:bodyPr wrap="square" lIns="91392" tIns="45696" rIns="91392" bIns="45696" rtlCol="0">
            <a:spAutoFit/>
          </a:bodyPr>
          <a:lstStyle/>
          <a:p>
            <a:pPr algn="ctr"/>
            <a:r>
              <a:rPr lang="en-US" b="1" dirty="0">
                <a:solidFill>
                  <a:prstClr val="white"/>
                </a:solidFill>
                <a:latin typeface="Arial"/>
                <a:cs typeface="Arial"/>
              </a:rPr>
              <a:t>Equilibrium Climate</a:t>
            </a:r>
          </a:p>
          <a:p>
            <a:pPr algn="ctr"/>
            <a:endParaRPr lang="en-US" dirty="0">
              <a:solidFill>
                <a:prstClr val="white"/>
              </a:solidFill>
              <a:latin typeface="Arial"/>
              <a:cs typeface="Arial"/>
            </a:endParaRPr>
          </a:p>
          <a:p>
            <a:pPr algn="ctr"/>
            <a:r>
              <a:rPr lang="en-US" dirty="0">
                <a:solidFill>
                  <a:prstClr val="white"/>
                </a:solidFill>
                <a:latin typeface="Arial"/>
                <a:cs typeface="Arial"/>
              </a:rPr>
              <a:t>Outgoing </a:t>
            </a:r>
            <a:r>
              <a:rPr lang="en-US" dirty="0" err="1">
                <a:solidFill>
                  <a:prstClr val="white"/>
                </a:solidFill>
                <a:latin typeface="Arial"/>
                <a:cs typeface="Arial"/>
              </a:rPr>
              <a:t>Longwave</a:t>
            </a:r>
            <a:endParaRPr lang="en-US" dirty="0">
              <a:solidFill>
                <a:prstClr val="white"/>
              </a:solidFill>
              <a:latin typeface="Arial"/>
              <a:cs typeface="Arial"/>
            </a:endParaRPr>
          </a:p>
          <a:p>
            <a:pPr algn="ctr"/>
            <a:r>
              <a:rPr lang="en-US" dirty="0">
                <a:solidFill>
                  <a:prstClr val="white"/>
                </a:solidFill>
                <a:latin typeface="Arial"/>
                <a:cs typeface="Arial"/>
              </a:rPr>
              <a:t>+</a:t>
            </a:r>
          </a:p>
          <a:p>
            <a:pPr algn="ctr"/>
            <a:r>
              <a:rPr lang="en-US" dirty="0">
                <a:solidFill>
                  <a:prstClr val="white"/>
                </a:solidFill>
                <a:latin typeface="Arial"/>
                <a:cs typeface="Arial"/>
              </a:rPr>
              <a:t>Reflected</a:t>
            </a:r>
          </a:p>
          <a:p>
            <a:pPr algn="ctr"/>
            <a:r>
              <a:rPr lang="en-US" dirty="0">
                <a:solidFill>
                  <a:prstClr val="white"/>
                </a:solidFill>
                <a:latin typeface="Arial"/>
                <a:cs typeface="Arial"/>
              </a:rPr>
              <a:t>Shortwave</a:t>
            </a:r>
          </a:p>
          <a:p>
            <a:pPr algn="ctr"/>
            <a:r>
              <a:rPr lang="en-US" dirty="0">
                <a:solidFill>
                  <a:prstClr val="white"/>
                </a:solidFill>
                <a:latin typeface="Arial"/>
                <a:cs typeface="Arial"/>
              </a:rPr>
              <a:t>=</a:t>
            </a:r>
          </a:p>
          <a:p>
            <a:pPr algn="ctr"/>
            <a:r>
              <a:rPr lang="en-US" dirty="0">
                <a:solidFill>
                  <a:prstClr val="white"/>
                </a:solidFill>
                <a:latin typeface="Arial"/>
                <a:cs typeface="Arial"/>
              </a:rPr>
              <a:t>Total Incoming Solar Radiation</a:t>
            </a: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6019800" y="971550"/>
            <a:ext cx="832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prstClr val="white">
                    <a:lumMod val="85000"/>
                  </a:prstClr>
                </a:solidFill>
                <a:latin typeface="Arial"/>
                <a:cs typeface="Arial"/>
              </a:rPr>
              <a:t>IPCC AR3</a:t>
            </a:r>
          </a:p>
        </p:txBody>
      </p:sp>
      <p:pic>
        <p:nvPicPr>
          <p:cNvPr id="10" name="Picture 9"/>
          <p:cNvPicPr>
            <a:picLocks noChangeAspect="1"/>
          </p:cNvPicPr>
          <p:nvPr/>
        </p:nvPicPr>
        <p:blipFill>
          <a:blip r:embed="rId2"/>
          <a:stretch>
            <a:fillRect/>
          </a:stretch>
        </p:blipFill>
        <p:spPr>
          <a:xfrm>
            <a:off x="76200" y="57150"/>
            <a:ext cx="3886200" cy="2975372"/>
          </a:xfrm>
          <a:prstGeom prst="rect">
            <a:avLst/>
          </a:prstGeom>
        </p:spPr>
      </p:pic>
      <p:pic>
        <p:nvPicPr>
          <p:cNvPr id="12" name="Picture 11" descr="1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38350"/>
            <a:ext cx="5852575" cy="2963684"/>
          </a:xfrm>
          <a:prstGeom prst="rect">
            <a:avLst/>
          </a:prstGeom>
        </p:spPr>
      </p:pic>
    </p:spTree>
    <p:extLst>
      <p:ext uri="{BB962C8B-B14F-4D97-AF65-F5344CB8AC3E}">
        <p14:creationId xmlns:p14="http://schemas.microsoft.com/office/powerpoint/2010/main" val="332749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28650" y="57151"/>
            <a:ext cx="7886700" cy="621506"/>
          </a:xfrm>
          <a:prstGeom prst="rect">
            <a:avLst/>
          </a:prstGeom>
        </p:spPr>
        <p:txBody>
          <a:bodyPr lIns="91392" tIns="45696" rIns="91392" bIns="45696"/>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latin typeface="Calibri Light"/>
              </a:rPr>
              <a:t>Atmospheric Circulation</a:t>
            </a:r>
            <a:endParaRPr lang="en-US" dirty="0">
              <a:latin typeface="Calibri Light"/>
            </a:endParaRPr>
          </a:p>
        </p:txBody>
      </p:sp>
      <p:pic>
        <p:nvPicPr>
          <p:cNvPr id="4" name="Picture 3" descr="FIG07_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80381"/>
            <a:ext cx="4264104" cy="3609474"/>
          </a:xfrm>
          <a:prstGeom prst="rect">
            <a:avLst/>
          </a:prstGeom>
        </p:spPr>
      </p:pic>
      <p:pic>
        <p:nvPicPr>
          <p:cNvPr id="5" name="Picture 4" descr="FIG07_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24" y="780381"/>
            <a:ext cx="4114801" cy="3609474"/>
          </a:xfrm>
          <a:prstGeom prst="rect">
            <a:avLst/>
          </a:prstGeom>
        </p:spPr>
      </p:pic>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0" y="4717018"/>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Figure 7.5 in </a:t>
            </a:r>
            <a:r>
              <a:rPr lang="en-US" sz="900" i="1" dirty="0">
                <a:solidFill>
                  <a:srgbClr val="404040"/>
                </a:solidFill>
                <a:latin typeface="Arial"/>
                <a:cs typeface="Arial"/>
              </a:rPr>
              <a:t>The Atmosphere</a:t>
            </a:r>
            <a:r>
              <a:rPr lang="en-US" sz="900" dirty="0">
                <a:solidFill>
                  <a:srgbClr val="404040"/>
                </a:solidFill>
                <a:latin typeface="Arial"/>
                <a:cs typeface="Arial"/>
              </a:rPr>
              <a:t>, 8th edition, </a:t>
            </a:r>
            <a:r>
              <a:rPr lang="en-US" sz="900" dirty="0" err="1">
                <a:solidFill>
                  <a:srgbClr val="404040"/>
                </a:solidFill>
                <a:latin typeface="Arial"/>
                <a:cs typeface="Arial"/>
              </a:rPr>
              <a:t>Lutgens</a:t>
            </a:r>
            <a:r>
              <a:rPr lang="en-US" sz="900" dirty="0">
                <a:solidFill>
                  <a:srgbClr val="404040"/>
                </a:solidFill>
                <a:latin typeface="Arial"/>
                <a:cs typeface="Arial"/>
              </a:rPr>
              <a:t> and </a:t>
            </a:r>
            <a:r>
              <a:rPr lang="en-US" sz="900" dirty="0" err="1">
                <a:solidFill>
                  <a:srgbClr val="404040"/>
                </a:solidFill>
                <a:latin typeface="Arial"/>
                <a:cs typeface="Arial"/>
              </a:rPr>
              <a:t>Tarbuck</a:t>
            </a:r>
            <a:r>
              <a:rPr lang="en-US" sz="900" dirty="0">
                <a:solidFill>
                  <a:srgbClr val="404040"/>
                </a:solidFill>
                <a:latin typeface="Arial"/>
                <a:cs typeface="Arial"/>
              </a:rPr>
              <a:t>, 8th edition, 2001</a:t>
            </a:r>
          </a:p>
          <a:p>
            <a:pPr defTabSz="913860" eaLnBrk="1" fontAlgn="base" hangingPunct="1">
              <a:spcBef>
                <a:spcPct val="0"/>
              </a:spcBef>
              <a:spcAft>
                <a:spcPct val="0"/>
              </a:spcAft>
              <a:defRPr/>
            </a:pPr>
            <a:r>
              <a:rPr lang="en-US" sz="900" dirty="0">
                <a:solidFill>
                  <a:srgbClr val="404040"/>
                </a:solidFill>
                <a:latin typeface="Arial"/>
                <a:cs typeface="Arial"/>
              </a:rPr>
              <a:t>Downloaded from https://www.ux1.eiu.edu/~</a:t>
            </a:r>
            <a:r>
              <a:rPr lang="en-US" sz="900" dirty="0" err="1">
                <a:solidFill>
                  <a:srgbClr val="404040"/>
                </a:solidFill>
                <a:latin typeface="Arial"/>
                <a:cs typeface="Arial"/>
              </a:rPr>
              <a:t>jpstimac</a:t>
            </a:r>
            <a:r>
              <a:rPr lang="en-US" sz="900" dirty="0">
                <a:solidFill>
                  <a:srgbClr val="404040"/>
                </a:solidFill>
                <a:latin typeface="Arial"/>
                <a:cs typeface="Arial"/>
              </a:rPr>
              <a:t>/1400/</a:t>
            </a:r>
            <a:r>
              <a:rPr lang="en-US" sz="900" dirty="0" err="1">
                <a:solidFill>
                  <a:srgbClr val="404040"/>
                </a:solidFill>
                <a:latin typeface="Arial"/>
                <a:cs typeface="Arial"/>
              </a:rPr>
              <a:t>circulation.html</a:t>
            </a:r>
            <a:endParaRPr lang="en-US" sz="900" dirty="0">
              <a:solidFill>
                <a:srgbClr val="404040"/>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95941" y="4404886"/>
            <a:ext cx="41236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Idealized single-cell atmospheric convection.</a:t>
            </a: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4572000" y="4400551"/>
            <a:ext cx="4264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Three-cell atmospheric convection on rotating frame of reference.  Wind deflections in each cell N &amp; S of the equator due to the Coriolis force.</a:t>
            </a:r>
          </a:p>
        </p:txBody>
      </p:sp>
    </p:spTree>
    <p:extLst>
      <p:ext uri="{BB962C8B-B14F-4D97-AF65-F5344CB8AC3E}">
        <p14:creationId xmlns:p14="http://schemas.microsoft.com/office/powerpoint/2010/main" val="4288672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descr="gfs_world-ced_prcp-tcld-topo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041" y="0"/>
            <a:ext cx="7262965" cy="5143500"/>
          </a:xfrm>
          <a:prstGeom prst="rect">
            <a:avLst/>
          </a:prstGeom>
        </p:spPr>
      </p:pic>
      <p:sp>
        <p:nvSpPr>
          <p:cNvPr id="7" name="TextBox 6"/>
          <p:cNvSpPr txBox="1"/>
          <p:nvPr/>
        </p:nvSpPr>
        <p:spPr>
          <a:xfrm>
            <a:off x="152400" y="11239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Westerlies</a:t>
            </a:r>
          </a:p>
        </p:txBody>
      </p:sp>
      <p:sp>
        <p:nvSpPr>
          <p:cNvPr id="9" name="TextBox 8"/>
          <p:cNvSpPr txBox="1"/>
          <p:nvPr/>
        </p:nvSpPr>
        <p:spPr>
          <a:xfrm>
            <a:off x="152400" y="16573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Subtropical High</a:t>
            </a:r>
          </a:p>
        </p:txBody>
      </p:sp>
      <p:sp>
        <p:nvSpPr>
          <p:cNvPr id="10" name="TextBox 9"/>
          <p:cNvSpPr txBox="1"/>
          <p:nvPr/>
        </p:nvSpPr>
        <p:spPr>
          <a:xfrm>
            <a:off x="23" y="2266950"/>
            <a:ext cx="1881035" cy="400110"/>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Intertropical Convergence Zone (ITCZ)</a:t>
            </a:r>
          </a:p>
        </p:txBody>
      </p:sp>
      <p:sp>
        <p:nvSpPr>
          <p:cNvPr id="11" name="TextBox 10"/>
          <p:cNvSpPr txBox="1"/>
          <p:nvPr/>
        </p:nvSpPr>
        <p:spPr>
          <a:xfrm>
            <a:off x="152400" y="29527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Subtropical High</a:t>
            </a:r>
          </a:p>
        </p:txBody>
      </p:sp>
      <p:sp>
        <p:nvSpPr>
          <p:cNvPr id="12" name="TextBox 11"/>
          <p:cNvSpPr txBox="1"/>
          <p:nvPr/>
        </p:nvSpPr>
        <p:spPr>
          <a:xfrm>
            <a:off x="152400" y="3544753"/>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Westerlies</a:t>
            </a:r>
          </a:p>
        </p:txBody>
      </p:sp>
    </p:spTree>
    <p:extLst>
      <p:ext uri="{BB962C8B-B14F-4D97-AF65-F5344CB8AC3E}">
        <p14:creationId xmlns:p14="http://schemas.microsoft.com/office/powerpoint/2010/main" val="34531288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descr="gfs_world-ced_t2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7239000" cy="5027814"/>
          </a:xfrm>
          <a:prstGeom prst="rect">
            <a:avLst/>
          </a:prstGeom>
        </p:spPr>
      </p:pic>
      <p:sp>
        <p:nvSpPr>
          <p:cNvPr id="4" name="TextBox 3"/>
          <p:cNvSpPr txBox="1"/>
          <p:nvPr/>
        </p:nvSpPr>
        <p:spPr>
          <a:xfrm>
            <a:off x="152400" y="11239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Westerlies</a:t>
            </a:r>
          </a:p>
        </p:txBody>
      </p:sp>
      <p:sp>
        <p:nvSpPr>
          <p:cNvPr id="5" name="TextBox 4"/>
          <p:cNvSpPr txBox="1"/>
          <p:nvPr/>
        </p:nvSpPr>
        <p:spPr>
          <a:xfrm>
            <a:off x="152400" y="16573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Subtropical High</a:t>
            </a:r>
          </a:p>
        </p:txBody>
      </p:sp>
      <p:sp>
        <p:nvSpPr>
          <p:cNvPr id="6" name="TextBox 5"/>
          <p:cNvSpPr txBox="1"/>
          <p:nvPr/>
        </p:nvSpPr>
        <p:spPr>
          <a:xfrm>
            <a:off x="152400" y="2952774"/>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Subtropical High</a:t>
            </a:r>
          </a:p>
        </p:txBody>
      </p:sp>
      <p:sp>
        <p:nvSpPr>
          <p:cNvPr id="7" name="TextBox 6"/>
          <p:cNvSpPr txBox="1"/>
          <p:nvPr/>
        </p:nvSpPr>
        <p:spPr>
          <a:xfrm>
            <a:off x="152400" y="3544753"/>
            <a:ext cx="1524000" cy="246221"/>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Westerlies</a:t>
            </a:r>
          </a:p>
        </p:txBody>
      </p:sp>
      <p:sp>
        <p:nvSpPr>
          <p:cNvPr id="8" name="TextBox 7"/>
          <p:cNvSpPr txBox="1"/>
          <p:nvPr/>
        </p:nvSpPr>
        <p:spPr>
          <a:xfrm>
            <a:off x="23" y="2266950"/>
            <a:ext cx="1881035" cy="400110"/>
          </a:xfrm>
          <a:prstGeom prst="rect">
            <a:avLst/>
          </a:prstGeom>
          <a:noFill/>
        </p:spPr>
        <p:txBody>
          <a:bodyPr wrap="square" lIns="91392" tIns="45696" rIns="91392" bIns="45696" rtlCol="0">
            <a:spAutoFit/>
          </a:bodyPr>
          <a:lstStyle/>
          <a:p>
            <a:pPr algn="ctr"/>
            <a:r>
              <a:rPr lang="en-US" sz="1000" dirty="0">
                <a:solidFill>
                  <a:prstClr val="white"/>
                </a:solidFill>
                <a:latin typeface="Arial"/>
                <a:cs typeface="Arial"/>
              </a:rPr>
              <a:t>Intertropical Convergence Zone (ITCZ)</a:t>
            </a:r>
          </a:p>
        </p:txBody>
      </p:sp>
    </p:spTree>
    <p:extLst>
      <p:ext uri="{BB962C8B-B14F-4D97-AF65-F5344CB8AC3E}">
        <p14:creationId xmlns:p14="http://schemas.microsoft.com/office/powerpoint/2010/main" val="15985547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7748" y="0"/>
            <a:ext cx="6026252" cy="5143500"/>
          </a:xfrm>
          <a:prstGeom prst="rect">
            <a:avLst/>
          </a:prstGeom>
        </p:spPr>
      </p:pic>
      <p:pic>
        <p:nvPicPr>
          <p:cNvPr id="5" name="Picture 4" descr="era5-0p5deg_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1657350"/>
            <a:ext cx="4184822" cy="2615514"/>
          </a:xfrm>
          <a:prstGeom prst="rect">
            <a:avLst/>
          </a:prstGeom>
          <a:effectLst>
            <a:outerShdw blurRad="50800" dist="38100" dir="2700000" algn="tl" rotWithShape="0">
              <a:srgbClr val="000000">
                <a:alpha val="40000"/>
              </a:srgbClr>
            </a:outerShdw>
          </a:effectLst>
        </p:spPr>
      </p:pic>
      <p:cxnSp>
        <p:nvCxnSpPr>
          <p:cNvPr id="8" name="Straight Arrow Connector 7"/>
          <p:cNvCxnSpPr>
            <a:stCxn id="6" idx="1"/>
          </p:cNvCxnSpPr>
          <p:nvPr/>
        </p:nvCxnSpPr>
        <p:spPr>
          <a:xfrm flipH="1">
            <a:off x="4163288" y="1809750"/>
            <a:ext cx="1551712" cy="4640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715000" y="1581150"/>
            <a:ext cx="457200" cy="457200"/>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7" name="Title 1">
            <a:extLst>
              <a:ext uri="{FF2B5EF4-FFF2-40B4-BE49-F238E27FC236}">
                <a16:creationId xmlns:a16="http://schemas.microsoft.com/office/drawing/2014/main" xmlns="" id="{D39D5AC0-A3CB-E94E-8715-EBF1CADAD5A3}"/>
              </a:ext>
            </a:extLst>
          </p:cNvPr>
          <p:cNvSpPr txBox="1">
            <a:spLocks/>
          </p:cNvSpPr>
          <p:nvPr/>
        </p:nvSpPr>
        <p:spPr>
          <a:xfrm>
            <a:off x="76224" y="209550"/>
            <a:ext cx="2971801" cy="838200"/>
          </a:xfrm>
          <a:prstGeom prst="rect">
            <a:avLst/>
          </a:prstGeom>
        </p:spPr>
        <p:txBody>
          <a:bodyPr lIns="91392" tIns="45696" rIns="91392" bIns="45696"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a:solidFill>
                  <a:srgbClr val="FFC000">
                    <a:lumMod val="20000"/>
                    <a:lumOff val="80000"/>
                  </a:srgbClr>
                </a:solidFill>
                <a:latin typeface="Arial"/>
                <a:cs typeface="Arial"/>
              </a:rPr>
              <a:t>2023 Extremes</a:t>
            </a:r>
          </a:p>
        </p:txBody>
      </p:sp>
    </p:spTree>
    <p:extLst>
      <p:ext uri="{BB962C8B-B14F-4D97-AF65-F5344CB8AC3E}">
        <p14:creationId xmlns:p14="http://schemas.microsoft.com/office/powerpoint/2010/main" val="108486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38150"/>
            <a:ext cx="2895600" cy="1752600"/>
          </a:xfrm>
        </p:spPr>
        <p:txBody>
          <a:bodyPr>
            <a:normAutofit/>
          </a:bodyPr>
          <a:lstStyle/>
          <a:p>
            <a:r>
              <a:rPr lang="en-US" sz="1000" b="1" dirty="0">
                <a:latin typeface="Arial"/>
                <a:cs typeface="Arial"/>
              </a:rPr>
              <a:t>Gridded data</a:t>
            </a:r>
            <a:r>
              <a:rPr lang="en-US" sz="1000" dirty="0">
                <a:latin typeface="Arial"/>
                <a:cs typeface="Arial"/>
              </a:rPr>
              <a:t> products place point-based or spatially discontinuous observations of Earth's climate (e.g., temperature, precipitation, wind, and sea surface temperature) onto time-registered grids and fill in data gaps using methods of interpolation. Gridded datasets are useful for climate study in areas that may not have direct observations, but where the intersection of surrounding input data can provide meaningful information</a:t>
            </a:r>
            <a:r>
              <a:rPr lang="en-US" sz="1000" b="1" dirty="0">
                <a:latin typeface="Arial"/>
                <a:cs typeface="Arial"/>
              </a:rPr>
              <a:t>.</a:t>
            </a:r>
          </a:p>
        </p:txBody>
      </p:sp>
      <p:pic>
        <p:nvPicPr>
          <p:cNvPr id="4" name="Picture 3" descr="era5_conus-lc_t2_ann_2001-2005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3" y="2571751"/>
            <a:ext cx="2855956" cy="2133600"/>
          </a:xfrm>
          <a:prstGeom prst="rect">
            <a:avLst/>
          </a:prstGeom>
        </p:spPr>
      </p:pic>
      <p:pic>
        <p:nvPicPr>
          <p:cNvPr id="5" name="Picture 4" descr="nclimgrid_conus-lc_t2_ann_2001-2005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46" y="2571750"/>
            <a:ext cx="2855954" cy="2133600"/>
          </a:xfrm>
          <a:prstGeom prst="rect">
            <a:avLst/>
          </a:prstGeom>
        </p:spPr>
      </p:pic>
      <p:sp>
        <p:nvSpPr>
          <p:cNvPr id="6" name="Content Placeholder 2"/>
          <p:cNvSpPr txBox="1">
            <a:spLocks/>
          </p:cNvSpPr>
          <p:nvPr/>
        </p:nvSpPr>
        <p:spPr>
          <a:xfrm>
            <a:off x="3048001" y="438151"/>
            <a:ext cx="2905760" cy="1892300"/>
          </a:xfrm>
          <a:prstGeom prst="rect">
            <a:avLst/>
          </a:prstGeom>
        </p:spPr>
        <p:txBody>
          <a:bodyPr vert="horz" lIns="91392" tIns="45696" rIns="91392" bIns="45696"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solidFill>
                  <a:prstClr val="black"/>
                </a:solidFill>
                <a:latin typeface="Arial"/>
                <a:cs typeface="Arial"/>
              </a:rPr>
              <a:t>Reanalysis</a:t>
            </a:r>
            <a:r>
              <a:rPr lang="en-US" sz="1000" dirty="0">
                <a:solidFill>
                  <a:prstClr val="black"/>
                </a:solidFill>
                <a:latin typeface="Arial"/>
                <a:cs typeface="Arial"/>
              </a:rPr>
              <a:t> refers to physically-based numerical frameworks that simulate the state Earth's climate through time, guided by frequent input of real-world observations (e.g., weather stations, </a:t>
            </a:r>
            <a:r>
              <a:rPr lang="en-US" sz="1000" dirty="0" err="1">
                <a:solidFill>
                  <a:prstClr val="black"/>
                </a:solidFill>
                <a:latin typeface="Arial"/>
                <a:cs typeface="Arial"/>
              </a:rPr>
              <a:t>radiosonde</a:t>
            </a:r>
            <a:r>
              <a:rPr lang="en-US" sz="1000" dirty="0">
                <a:solidFill>
                  <a:prstClr val="black"/>
                </a:solidFill>
                <a:latin typeface="Arial"/>
                <a:cs typeface="Arial"/>
              </a:rPr>
              <a:t>, satellite, and ocean buoys). Reanalysis products are used for understanding climate variability and change, including across areas where direct observations are not available.</a:t>
            </a:r>
          </a:p>
        </p:txBody>
      </p:sp>
      <p:sp>
        <p:nvSpPr>
          <p:cNvPr id="7" name="Content Placeholder 2"/>
          <p:cNvSpPr txBox="1">
            <a:spLocks/>
          </p:cNvSpPr>
          <p:nvPr/>
        </p:nvSpPr>
        <p:spPr>
          <a:xfrm>
            <a:off x="5867400" y="344172"/>
            <a:ext cx="3200400" cy="1986280"/>
          </a:xfrm>
          <a:prstGeom prst="rect">
            <a:avLst/>
          </a:prstGeom>
        </p:spPr>
        <p:txBody>
          <a:bodyPr vert="horz" lIns="91392" tIns="45696" rIns="91392" bIns="45696"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solidFill>
                  <a:prstClr val="black"/>
                </a:solidFill>
                <a:latin typeface="Arial"/>
                <a:cs typeface="Arial"/>
              </a:rPr>
              <a:t>Climate models</a:t>
            </a:r>
            <a:r>
              <a:rPr lang="en-US" sz="1000" dirty="0">
                <a:solidFill>
                  <a:prstClr val="black"/>
                </a:solidFill>
                <a:latin typeface="Arial"/>
                <a:cs typeface="Arial"/>
              </a:rPr>
              <a:t> afford physically-based simulations of energy and material flows through the atmosphere, ocean, and other parts of the earth system. The most complex of these frameworks are </a:t>
            </a:r>
            <a:r>
              <a:rPr lang="en-US" sz="1000" b="1" dirty="0">
                <a:solidFill>
                  <a:prstClr val="black"/>
                </a:solidFill>
                <a:latin typeface="Arial"/>
                <a:cs typeface="Arial"/>
              </a:rPr>
              <a:t>earth system models</a:t>
            </a:r>
            <a:r>
              <a:rPr lang="en-US" sz="1000" dirty="0">
                <a:solidFill>
                  <a:prstClr val="black"/>
                </a:solidFill>
                <a:latin typeface="Arial"/>
                <a:cs typeface="Arial"/>
              </a:rPr>
              <a:t>, where multiple systems are coupled and yield dynamic interactions. Climate and earth system models are used for investigating past, present, and future climate evolution based on changes in </a:t>
            </a:r>
            <a:r>
              <a:rPr lang="en-US" sz="1000" dirty="0" err="1">
                <a:solidFill>
                  <a:prstClr val="black"/>
                </a:solidFill>
                <a:latin typeface="Arial"/>
                <a:cs typeface="Arial"/>
              </a:rPr>
              <a:t>radiative</a:t>
            </a:r>
            <a:r>
              <a:rPr lang="en-US" sz="1000" dirty="0">
                <a:solidFill>
                  <a:prstClr val="black"/>
                </a:solidFill>
                <a:latin typeface="Arial"/>
                <a:cs typeface="Arial"/>
              </a:rPr>
              <a:t> forcing, such as from greenhouse-gas emissions.</a:t>
            </a:r>
          </a:p>
          <a:p>
            <a:pPr lvl="1"/>
            <a:r>
              <a:rPr lang="en-US" sz="800" dirty="0">
                <a:solidFill>
                  <a:prstClr val="black"/>
                </a:solidFill>
                <a:latin typeface="Arial"/>
                <a:cs typeface="Arial"/>
              </a:rPr>
              <a:t>Coupled Model </a:t>
            </a:r>
            <a:r>
              <a:rPr lang="en-US" sz="800" dirty="0" err="1">
                <a:solidFill>
                  <a:prstClr val="black"/>
                </a:solidFill>
                <a:latin typeface="Arial"/>
                <a:cs typeface="Arial"/>
              </a:rPr>
              <a:t>Intercomparison</a:t>
            </a:r>
            <a:r>
              <a:rPr lang="en-US" sz="800" dirty="0">
                <a:solidFill>
                  <a:prstClr val="black"/>
                </a:solidFill>
                <a:latin typeface="Arial"/>
                <a:cs typeface="Arial"/>
              </a:rPr>
              <a:t> Project (CMIP) 5 and 6</a:t>
            </a:r>
          </a:p>
          <a:p>
            <a:pPr lvl="1"/>
            <a:r>
              <a:rPr lang="en-US" sz="800" dirty="0">
                <a:solidFill>
                  <a:prstClr val="black"/>
                </a:solidFill>
                <a:latin typeface="Arial"/>
                <a:cs typeface="Arial"/>
              </a:rPr>
              <a:t>Representative Concentration Pathways (RCPs) and Shared Socioeconomic Pathways (SSPs)</a:t>
            </a:r>
          </a:p>
        </p:txBody>
      </p:sp>
      <p:pic>
        <p:nvPicPr>
          <p:cNvPr id="8" name="Picture 7" descr="cmip5-rcp45-ensavg-1mem_conus-lc_t2_ann_2001-2005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23" y="2571750"/>
            <a:ext cx="2855957" cy="2133600"/>
          </a:xfrm>
          <a:prstGeom prst="rect">
            <a:avLst/>
          </a:prstGeom>
        </p:spPr>
      </p:pic>
    </p:spTree>
    <p:extLst>
      <p:ext uri="{BB962C8B-B14F-4D97-AF65-F5344CB8AC3E}">
        <p14:creationId xmlns:p14="http://schemas.microsoft.com/office/powerpoint/2010/main" val="165558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88" y="18676"/>
            <a:ext cx="2929112" cy="571874"/>
          </a:xfrm>
        </p:spPr>
        <p:txBody>
          <a:bodyPr>
            <a:normAutofit/>
          </a:bodyPr>
          <a:lstStyle/>
          <a:p>
            <a:pPr algn="ctr"/>
            <a:r>
              <a:rPr lang="en-US" sz="2800" dirty="0">
                <a:solidFill>
                  <a:srgbClr val="000000"/>
                </a:solidFill>
                <a:latin typeface="Arial"/>
                <a:cs typeface="Arial"/>
              </a:rPr>
              <a:t>Teleconnections</a:t>
            </a:r>
          </a:p>
        </p:txBody>
      </p:sp>
      <p:pic>
        <p:nvPicPr>
          <p:cNvPr id="7" name="Picture 6"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43" y="1036945"/>
            <a:ext cx="2074760" cy="1441014"/>
          </a:xfrm>
          <a:prstGeom prst="rect">
            <a:avLst/>
          </a:prstGeom>
        </p:spPr>
      </p:pic>
      <p:pic>
        <p:nvPicPr>
          <p:cNvPr id="10" name="Picture 9"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42" y="1036945"/>
            <a:ext cx="2074758" cy="1441014"/>
          </a:xfrm>
          <a:prstGeom prst="rect">
            <a:avLst/>
          </a:prstGeom>
        </p:spPr>
      </p:pic>
      <p:sp>
        <p:nvSpPr>
          <p:cNvPr id="8" name="Text Box 13"/>
          <p:cNvSpPr txBox="1">
            <a:spLocks noChangeArrowheads="1"/>
          </p:cNvSpPr>
          <p:nvPr/>
        </p:nvSpPr>
        <p:spPr bwMode="auto">
          <a:xfrm>
            <a:off x="914400" y="666774"/>
            <a:ext cx="38100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chemeClr val="tx1">
                    <a:lumMod val="75000"/>
                    <a:lumOff val="25000"/>
                  </a:schemeClr>
                </a:solidFill>
                <a:latin typeface="Arial"/>
                <a:cs typeface="Arial"/>
              </a:rPr>
              <a:t>El Niño-Southern Oscillation (ENSO)</a:t>
            </a:r>
            <a:endParaRPr lang="en-US" sz="1500" dirty="0">
              <a:solidFill>
                <a:schemeClr val="tx1">
                  <a:lumMod val="75000"/>
                  <a:lumOff val="25000"/>
                </a:schemeClr>
              </a:solidFill>
              <a:latin typeface="Arial"/>
              <a:cs typeface="Arial"/>
            </a:endParaRPr>
          </a:p>
        </p:txBody>
      </p:sp>
      <p:sp>
        <p:nvSpPr>
          <p:cNvPr id="9" name="Text Box 13"/>
          <p:cNvSpPr txBox="1">
            <a:spLocks noChangeArrowheads="1"/>
          </p:cNvSpPr>
          <p:nvPr/>
        </p:nvSpPr>
        <p:spPr bwMode="auto">
          <a:xfrm>
            <a:off x="5257800" y="57174"/>
            <a:ext cx="32004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Pacific Decadal Oscillation (PDO)</a:t>
            </a:r>
            <a:endParaRPr lang="en-US" sz="1500" dirty="0">
              <a:solidFill>
                <a:srgbClr val="404040"/>
              </a:solidFill>
              <a:latin typeface="Arial"/>
              <a:cs typeface="Arial"/>
            </a:endParaRPr>
          </a:p>
        </p:txBody>
      </p:sp>
      <p:sp>
        <p:nvSpPr>
          <p:cNvPr id="12" name="Text Box 13"/>
          <p:cNvSpPr txBox="1">
            <a:spLocks noChangeArrowheads="1"/>
          </p:cNvSpPr>
          <p:nvPr/>
        </p:nvSpPr>
        <p:spPr bwMode="auto">
          <a:xfrm>
            <a:off x="76200" y="2647956"/>
            <a:ext cx="27432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North Atlantic Oscillation (NAO)</a:t>
            </a:r>
            <a:endParaRPr lang="en-US" sz="1500" dirty="0">
              <a:solidFill>
                <a:srgbClr val="404040"/>
              </a:solidFill>
              <a:latin typeface="Arial"/>
              <a:cs typeface="Arial"/>
            </a:endParaRPr>
          </a:p>
        </p:txBody>
      </p:sp>
      <p:sp>
        <p:nvSpPr>
          <p:cNvPr id="13" name="Text Box 13"/>
          <p:cNvSpPr txBox="1">
            <a:spLocks noChangeArrowheads="1"/>
          </p:cNvSpPr>
          <p:nvPr/>
        </p:nvSpPr>
        <p:spPr bwMode="auto">
          <a:xfrm>
            <a:off x="6248400" y="2505743"/>
            <a:ext cx="27432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Atlantic Multidecadal Oscillation/Variability (AMO/AMV)</a:t>
            </a:r>
            <a:endParaRPr lang="en-US" sz="1500" dirty="0">
              <a:solidFill>
                <a:srgbClr val="404040"/>
              </a:solidFill>
              <a:latin typeface="Arial"/>
              <a:cs typeface="Arial"/>
            </a:endParaRPr>
          </a:p>
        </p:txBody>
      </p:sp>
      <p:pic>
        <p:nvPicPr>
          <p:cNvPr id="6" name="Picture 5" descr="correl_19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8152"/>
            <a:ext cx="2438400" cy="1997049"/>
          </a:xfrm>
          <a:prstGeom prst="rect">
            <a:avLst/>
          </a:prstGeom>
        </p:spPr>
      </p:pic>
      <p:pic>
        <p:nvPicPr>
          <p:cNvPr id="14" name="Picture 13" descr="correl_158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015818"/>
            <a:ext cx="2286000" cy="1989886"/>
          </a:xfrm>
          <a:prstGeom prst="rect">
            <a:avLst/>
          </a:prstGeom>
        </p:spPr>
      </p:pic>
      <p:pic>
        <p:nvPicPr>
          <p:cNvPr id="15" name="Picture 14" descr="correl_19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24" y="3015818"/>
            <a:ext cx="2499857" cy="1989886"/>
          </a:xfrm>
          <a:prstGeom prst="rect">
            <a:avLst/>
          </a:prstGeom>
        </p:spPr>
      </p:pic>
      <p:pic>
        <p:nvPicPr>
          <p:cNvPr id="16" name="Picture 15" descr="correl_117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3015818"/>
            <a:ext cx="2338236" cy="2035356"/>
          </a:xfrm>
          <a:prstGeom prst="rect">
            <a:avLst/>
          </a:prstGeom>
        </p:spPr>
      </p:pic>
      <p:sp>
        <p:nvSpPr>
          <p:cNvPr id="17" name="Text Box 13"/>
          <p:cNvSpPr txBox="1">
            <a:spLocks noChangeArrowheads="1"/>
          </p:cNvSpPr>
          <p:nvPr/>
        </p:nvSpPr>
        <p:spPr bwMode="auto">
          <a:xfrm>
            <a:off x="3048000" y="2647956"/>
            <a:ext cx="28194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Greenland Blocking Index (GBI)</a:t>
            </a:r>
            <a:endParaRPr lang="en-US" sz="1500" dirty="0">
              <a:solidFill>
                <a:srgbClr val="404040"/>
              </a:solidFill>
              <a:latin typeface="Arial"/>
              <a:cs typeface="Arial"/>
            </a:endParaRPr>
          </a:p>
        </p:txBody>
      </p:sp>
    </p:spTree>
    <p:extLst>
      <p:ext uri="{BB962C8B-B14F-4D97-AF65-F5344CB8AC3E}">
        <p14:creationId xmlns:p14="http://schemas.microsoft.com/office/powerpoint/2010/main" val="39396230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4876800" y="110520"/>
            <a:ext cx="2286000" cy="784830"/>
          </a:xfrm>
          <a:prstGeom prst="rect">
            <a:avLst/>
          </a:prstGeom>
          <a:noFill/>
        </p:spPr>
        <p:txBody>
          <a:bodyPr wrap="square" lIns="91392" tIns="45696" rIns="91392" bIns="45696" rtlCol="0">
            <a:spAutoFit/>
          </a:bodyPr>
          <a:lstStyle/>
          <a:p>
            <a:pPr algn="ctr"/>
            <a:r>
              <a:rPr lang="en-US" sz="1500" dirty="0">
                <a:solidFill>
                  <a:prstClr val="black"/>
                </a:solidFill>
                <a:latin typeface="Arial"/>
                <a:cs typeface="Arial"/>
              </a:rPr>
              <a:t>Global Historical Climatology Network (GHCN)</a:t>
            </a:r>
          </a:p>
        </p:txBody>
      </p:sp>
      <p:pic>
        <p:nvPicPr>
          <p:cNvPr id="2" name="Picture 1" descr="ghcnd-figs-for-cd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
            <a:ext cx="4724400" cy="5059832"/>
          </a:xfrm>
          <a:prstGeom prst="rect">
            <a:avLst/>
          </a:prstGeom>
        </p:spPr>
      </p:pic>
      <p:pic>
        <p:nvPicPr>
          <p:cNvPr id="3" name="Picture 2" descr="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24" y="2266950"/>
            <a:ext cx="3763237" cy="2647950"/>
          </a:xfrm>
          <a:prstGeom prst="rect">
            <a:avLst/>
          </a:prstGeom>
        </p:spPr>
      </p:pic>
      <p:sp>
        <p:nvSpPr>
          <p:cNvPr id="11" name="TextBox 10"/>
          <p:cNvSpPr txBox="1"/>
          <p:nvPr/>
        </p:nvSpPr>
        <p:spPr>
          <a:xfrm>
            <a:off x="5867400" y="1657350"/>
            <a:ext cx="2438400" cy="553998"/>
          </a:xfrm>
          <a:prstGeom prst="rect">
            <a:avLst/>
          </a:prstGeom>
          <a:noFill/>
        </p:spPr>
        <p:txBody>
          <a:bodyPr wrap="square" lIns="91392" tIns="45696" rIns="91392" bIns="45696" rtlCol="0">
            <a:spAutoFit/>
          </a:bodyPr>
          <a:lstStyle/>
          <a:p>
            <a:pPr algn="ctr"/>
            <a:r>
              <a:rPr lang="en-US" sz="1500" dirty="0">
                <a:solidFill>
                  <a:prstClr val="black"/>
                </a:solidFill>
                <a:latin typeface="Arial"/>
                <a:cs typeface="Arial"/>
              </a:rPr>
              <a:t>Un-Restricted </a:t>
            </a:r>
            <a:r>
              <a:rPr lang="en-US" sz="1500" dirty="0" err="1">
                <a:solidFill>
                  <a:prstClr val="black"/>
                </a:solidFill>
                <a:latin typeface="Arial"/>
                <a:cs typeface="Arial"/>
              </a:rPr>
              <a:t>Mesoscale</a:t>
            </a:r>
            <a:r>
              <a:rPr lang="en-US" sz="1500" dirty="0">
                <a:solidFill>
                  <a:prstClr val="black"/>
                </a:solidFill>
                <a:latin typeface="Arial"/>
                <a:cs typeface="Arial"/>
              </a:rPr>
              <a:t> Analysis (URMA)</a:t>
            </a:r>
          </a:p>
        </p:txBody>
      </p:sp>
      <p:sp>
        <p:nvSpPr>
          <p:cNvPr id="12" name="TextBox 11"/>
          <p:cNvSpPr txBox="1"/>
          <p:nvPr/>
        </p:nvSpPr>
        <p:spPr>
          <a:xfrm>
            <a:off x="152400" y="4888413"/>
            <a:ext cx="2438400" cy="246221"/>
          </a:xfrm>
          <a:prstGeom prst="rect">
            <a:avLst/>
          </a:prstGeom>
          <a:noFill/>
        </p:spPr>
        <p:txBody>
          <a:bodyPr wrap="square" lIns="91392" tIns="45696" rIns="91392" bIns="45696" rtlCol="0">
            <a:spAutoFit/>
          </a:bodyPr>
          <a:lstStyle/>
          <a:p>
            <a:pPr algn="ctr"/>
            <a:r>
              <a:rPr lang="en-US" sz="1000" dirty="0">
                <a:solidFill>
                  <a:prstClr val="black">
                    <a:lumMod val="65000"/>
                    <a:lumOff val="35000"/>
                  </a:prstClr>
                </a:solidFill>
                <a:latin typeface="Arial"/>
                <a:cs typeface="Arial"/>
              </a:rPr>
              <a:t>NCAR Climate Data Guide</a:t>
            </a:r>
          </a:p>
        </p:txBody>
      </p:sp>
    </p:spTree>
    <p:extLst>
      <p:ext uri="{BB962C8B-B14F-4D97-AF65-F5344CB8AC3E}">
        <p14:creationId xmlns:p14="http://schemas.microsoft.com/office/powerpoint/2010/main" val="29458854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8" name="Picture 7" descr="cmip5_me-tas_1880-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66" y="133350"/>
            <a:ext cx="6852139" cy="4453890"/>
          </a:xfrm>
          <a:prstGeom prst="rect">
            <a:avLst/>
          </a:prstGeom>
        </p:spPr>
      </p:pic>
      <p:sp>
        <p:nvSpPr>
          <p:cNvPr id="3" name="TextBox 2">
            <a:extLst>
              <a:ext uri="{FF2B5EF4-FFF2-40B4-BE49-F238E27FC236}">
                <a16:creationId xmlns="" xmlns:a16="http://schemas.microsoft.com/office/drawing/2014/main" id="{7EAA8BAB-FE0D-874E-B7F8-770A64D39F6D}"/>
              </a:ext>
            </a:extLst>
          </p:cNvPr>
          <p:cNvSpPr txBox="1"/>
          <p:nvPr/>
        </p:nvSpPr>
        <p:spPr>
          <a:xfrm>
            <a:off x="1145945" y="4610040"/>
            <a:ext cx="4111879" cy="400110"/>
          </a:xfrm>
          <a:prstGeom prst="rect">
            <a:avLst/>
          </a:prstGeom>
          <a:noFill/>
        </p:spPr>
        <p:txBody>
          <a:bodyPr wrap="square" lIns="91392" tIns="45696" rIns="91392" bIns="45696" rtlCol="0">
            <a:spAutoFit/>
          </a:bodyPr>
          <a:lstStyle/>
          <a:p>
            <a:r>
              <a:rPr lang="en-US" sz="1000" dirty="0">
                <a:solidFill>
                  <a:schemeClr val="bg1"/>
                </a:solidFill>
                <a:latin typeface="Arial"/>
                <a:cs typeface="Arial"/>
              </a:rPr>
              <a:t>Maine’s Climate Future 2020 Update</a:t>
            </a:r>
          </a:p>
          <a:p>
            <a:r>
              <a:rPr lang="en-US" sz="1000" dirty="0">
                <a:solidFill>
                  <a:schemeClr val="bg1"/>
                </a:solidFill>
                <a:latin typeface="Arial"/>
                <a:cs typeface="Arial"/>
              </a:rPr>
              <a:t>Maine Climate Council STS Report, 2020</a:t>
            </a:r>
          </a:p>
        </p:txBody>
      </p:sp>
      <p:sp>
        <p:nvSpPr>
          <p:cNvPr id="2" name="TextBox 1">
            <a:extLst>
              <a:ext uri="{FF2B5EF4-FFF2-40B4-BE49-F238E27FC236}">
                <a16:creationId xmlns="" xmlns:a16="http://schemas.microsoft.com/office/drawing/2014/main" id="{89B9B599-2814-7149-9B5E-7142B0D6CA1F}"/>
              </a:ext>
            </a:extLst>
          </p:cNvPr>
          <p:cNvSpPr txBox="1"/>
          <p:nvPr/>
        </p:nvSpPr>
        <p:spPr>
          <a:xfrm>
            <a:off x="2895600" y="971574"/>
            <a:ext cx="3352800" cy="646331"/>
          </a:xfrm>
          <a:prstGeom prst="rect">
            <a:avLst/>
          </a:prstGeom>
          <a:solidFill>
            <a:schemeClr val="bg1"/>
          </a:solidFill>
          <a:ln>
            <a:solidFill>
              <a:schemeClr val="tx1"/>
            </a:solidFill>
          </a:ln>
        </p:spPr>
        <p:txBody>
          <a:bodyPr wrap="square" lIns="91392" tIns="45696" rIns="91392" bIns="45696" rtlCol="0">
            <a:spAutoFit/>
          </a:bodyPr>
          <a:lstStyle/>
          <a:p>
            <a:pPr algn="ctr"/>
            <a:r>
              <a:rPr lang="en-US" sz="1800" dirty="0">
                <a:solidFill>
                  <a:srgbClr val="C00000"/>
                </a:solidFill>
                <a:latin typeface="Arial"/>
                <a:cs typeface="Arial"/>
              </a:rPr>
              <a:t>Warming of 2-10°F by 2100 depending on future scenario</a:t>
            </a:r>
          </a:p>
        </p:txBody>
      </p:sp>
      <p:sp>
        <p:nvSpPr>
          <p:cNvPr id="14" name="TextBox 13">
            <a:extLst>
              <a:ext uri="{FF2B5EF4-FFF2-40B4-BE49-F238E27FC236}">
                <a16:creationId xmlns="" xmlns:a16="http://schemas.microsoft.com/office/drawing/2014/main" id="{AB10F9D3-F257-2D4C-8954-596CE0A50BB4}"/>
              </a:ext>
            </a:extLst>
          </p:cNvPr>
          <p:cNvSpPr txBox="1"/>
          <p:nvPr/>
        </p:nvSpPr>
        <p:spPr>
          <a:xfrm rot="19078043">
            <a:off x="6182834" y="1109771"/>
            <a:ext cx="1747809" cy="311619"/>
          </a:xfrm>
          <a:prstGeom prst="rect">
            <a:avLst/>
          </a:prstGeom>
          <a:noFill/>
        </p:spPr>
        <p:txBody>
          <a:bodyPr wrap="square" lIns="91392" tIns="45696" rIns="91392" bIns="45696" rtlCol="0">
            <a:spAutoFit/>
          </a:bodyPr>
          <a:lstStyle/>
          <a:p>
            <a:pPr algn="ctr"/>
            <a:r>
              <a:rPr lang="en-US" b="1" dirty="0"/>
              <a:t>High GHG Emissions</a:t>
            </a:r>
          </a:p>
        </p:txBody>
      </p:sp>
      <p:sp>
        <p:nvSpPr>
          <p:cNvPr id="15" name="TextBox 14">
            <a:extLst>
              <a:ext uri="{FF2B5EF4-FFF2-40B4-BE49-F238E27FC236}">
                <a16:creationId xmlns="" xmlns:a16="http://schemas.microsoft.com/office/drawing/2014/main" id="{0CC0F83F-CB47-704B-90F9-DD4E14640097}"/>
              </a:ext>
            </a:extLst>
          </p:cNvPr>
          <p:cNvSpPr txBox="1"/>
          <p:nvPr/>
        </p:nvSpPr>
        <p:spPr>
          <a:xfrm>
            <a:off x="6096000" y="2647952"/>
            <a:ext cx="1752600" cy="311619"/>
          </a:xfrm>
          <a:prstGeom prst="rect">
            <a:avLst/>
          </a:prstGeom>
          <a:noFill/>
        </p:spPr>
        <p:txBody>
          <a:bodyPr wrap="square" lIns="91392" tIns="45696" rIns="91392" bIns="45696" rtlCol="0">
            <a:spAutoFit/>
          </a:bodyPr>
          <a:lstStyle/>
          <a:p>
            <a:pPr algn="ctr"/>
            <a:r>
              <a:rPr lang="en-US" b="1" dirty="0"/>
              <a:t>Low GHG Emissions</a:t>
            </a:r>
          </a:p>
        </p:txBody>
      </p:sp>
    </p:spTree>
    <p:extLst>
      <p:ext uri="{BB962C8B-B14F-4D97-AF65-F5344CB8AC3E}">
        <p14:creationId xmlns:p14="http://schemas.microsoft.com/office/powerpoint/2010/main" val="5029692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3" name="Content Placeholder 4">
            <a:extLst>
              <a:ext uri="{FF2B5EF4-FFF2-40B4-BE49-F238E27FC236}">
                <a16:creationId xmlns="" xmlns:a16="http://schemas.microsoft.com/office/drawing/2014/main" id="{662FA76C-D564-EC45-9333-8C52CF73A3BF}"/>
              </a:ext>
            </a:extLst>
          </p:cNvPr>
          <p:cNvSpPr txBox="1">
            <a:spLocks/>
          </p:cNvSpPr>
          <p:nvPr/>
        </p:nvSpPr>
        <p:spPr>
          <a:xfrm>
            <a:off x="457200" y="4297007"/>
            <a:ext cx="4114800" cy="789367"/>
          </a:xfrm>
          <a:prstGeom prst="rect">
            <a:avLst/>
          </a:prstGeom>
        </p:spPr>
        <p:txBody>
          <a:bodyPr lIns="91392" tIns="45696" rIns="91392" bIns="45696">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500" dirty="0">
                <a:solidFill>
                  <a:srgbClr val="FFFFFF"/>
                </a:solidFill>
                <a:latin typeface="Arial"/>
                <a:cs typeface="Arial"/>
              </a:rPr>
              <a:t>The warm season has increased and snow season has decreased by about 2 weeks over the past century.</a:t>
            </a:r>
          </a:p>
        </p:txBody>
      </p:sp>
      <p:sp>
        <p:nvSpPr>
          <p:cNvPr id="5" name="Title 4">
            <a:extLst>
              <a:ext uri="{FF2B5EF4-FFF2-40B4-BE49-F238E27FC236}">
                <a16:creationId xmlns="" xmlns:a16="http://schemas.microsoft.com/office/drawing/2014/main" id="{8B4CFEF7-67E7-8E4D-9C28-94361F813D51}"/>
              </a:ext>
            </a:extLst>
          </p:cNvPr>
          <p:cNvSpPr>
            <a:spLocks noGrp="1"/>
          </p:cNvSpPr>
          <p:nvPr>
            <p:ph type="title"/>
          </p:nvPr>
        </p:nvSpPr>
        <p:spPr>
          <a:xfrm>
            <a:off x="76200" y="3611207"/>
            <a:ext cx="4876800" cy="636967"/>
          </a:xfrm>
        </p:spPr>
        <p:txBody>
          <a:bodyPr>
            <a:normAutofit/>
          </a:bodyPr>
          <a:lstStyle/>
          <a:p>
            <a:pPr algn="ctr"/>
            <a:r>
              <a:rPr lang="en-US" sz="2400" dirty="0">
                <a:solidFill>
                  <a:schemeClr val="accent2">
                    <a:lumMod val="40000"/>
                    <a:lumOff val="60000"/>
                  </a:schemeClr>
                </a:solidFill>
                <a:latin typeface="Arial" panose="020B0604020202020204" pitchFamily="34" charset="0"/>
                <a:cs typeface="Arial" panose="020B0604020202020204" pitchFamily="34" charset="0"/>
              </a:rPr>
              <a:t>Season Lengths are Changing</a:t>
            </a:r>
          </a:p>
        </p:txBody>
      </p:sp>
      <p:grpSp>
        <p:nvGrpSpPr>
          <p:cNvPr id="6" name="Group 5"/>
          <p:cNvGrpSpPr/>
          <p:nvPr/>
        </p:nvGrpSpPr>
        <p:grpSpPr>
          <a:xfrm>
            <a:off x="1805829" y="73530"/>
            <a:ext cx="5532391" cy="3488820"/>
            <a:chOff x="1805805" y="0"/>
            <a:chExt cx="5532391" cy="3488820"/>
          </a:xfrm>
        </p:grpSpPr>
        <p:pic>
          <p:nvPicPr>
            <p:cNvPr id="8" name="Picture 7" descr="ME_Tcycle_past-pres-future.png">
              <a:extLst>
                <a:ext uri="{FF2B5EF4-FFF2-40B4-BE49-F238E27FC236}">
                  <a16:creationId xmlns="" xmlns:a16="http://schemas.microsoft.com/office/drawing/2014/main" id="{B283DB99-8695-FB4E-B4BD-D1F9D2BFB583}"/>
                </a:ext>
              </a:extLst>
            </p:cNvPr>
            <p:cNvPicPr>
              <a:picLocks noChangeAspect="1"/>
            </p:cNvPicPr>
            <p:nvPr/>
          </p:nvPicPr>
          <p:blipFill rotWithShape="1">
            <a:blip r:embed="rId2">
              <a:extLst>
                <a:ext uri="{28A0092B-C50C-407E-A947-70E740481C1C}">
                  <a14:useLocalDpi xmlns:a14="http://schemas.microsoft.com/office/drawing/2010/main" val="0"/>
                </a:ext>
              </a:extLst>
            </a:blip>
            <a:srcRect l="9126" t="6306" b="16410"/>
            <a:stretch/>
          </p:blipFill>
          <p:spPr>
            <a:xfrm>
              <a:off x="1805805" y="0"/>
              <a:ext cx="5532391" cy="3488820"/>
            </a:xfrm>
            <a:prstGeom prst="rect">
              <a:avLst/>
            </a:prstGeom>
          </p:spPr>
        </p:pic>
        <p:sp>
          <p:nvSpPr>
            <p:cNvPr id="4" name="TextBox 3">
              <a:extLst>
                <a:ext uri="{FF2B5EF4-FFF2-40B4-BE49-F238E27FC236}">
                  <a16:creationId xmlns="" xmlns:a16="http://schemas.microsoft.com/office/drawing/2014/main" id="{A4A63A32-AB9E-EC42-8C6E-0D619C28674B}"/>
                </a:ext>
              </a:extLst>
            </p:cNvPr>
            <p:cNvSpPr txBox="1"/>
            <p:nvPr/>
          </p:nvSpPr>
          <p:spPr>
            <a:xfrm>
              <a:off x="5867400" y="268129"/>
              <a:ext cx="1219200" cy="246221"/>
            </a:xfrm>
            <a:prstGeom prst="rect">
              <a:avLst/>
            </a:prstGeom>
            <a:solidFill>
              <a:schemeClr val="bg1"/>
            </a:solidFill>
          </p:spPr>
          <p:txBody>
            <a:bodyPr wrap="square" rtlCol="0">
              <a:spAutoFit/>
            </a:bodyPr>
            <a:lstStyle/>
            <a:p>
              <a:pPr algn="ctr"/>
              <a:r>
                <a:rPr lang="en-US" sz="1000" dirty="0">
                  <a:solidFill>
                    <a:schemeClr val="tx1">
                      <a:lumMod val="85000"/>
                      <a:lumOff val="15000"/>
                    </a:schemeClr>
                  </a:solidFill>
                  <a:latin typeface="Arial"/>
                  <a:cs typeface="Arial"/>
                </a:rPr>
                <a:t>MCF 2015 Update</a:t>
              </a:r>
            </a:p>
          </p:txBody>
        </p:sp>
        <p:sp>
          <p:nvSpPr>
            <p:cNvPr id="10" name="TextBox 9">
              <a:extLst>
                <a:ext uri="{FF2B5EF4-FFF2-40B4-BE49-F238E27FC236}">
                  <a16:creationId xmlns="" xmlns:a16="http://schemas.microsoft.com/office/drawing/2014/main" id="{24F3787B-44B8-E543-95DB-0456B2A182A0}"/>
                </a:ext>
              </a:extLst>
            </p:cNvPr>
            <p:cNvSpPr txBox="1"/>
            <p:nvPr/>
          </p:nvSpPr>
          <p:spPr>
            <a:xfrm>
              <a:off x="2286000" y="281285"/>
              <a:ext cx="1828800" cy="461665"/>
            </a:xfrm>
            <a:prstGeom prst="rect">
              <a:avLst/>
            </a:prstGeom>
            <a:solidFill>
              <a:schemeClr val="bg1"/>
            </a:solidFill>
          </p:spPr>
          <p:txBody>
            <a:bodyPr wrap="square" rtlCol="0">
              <a:spAutoFit/>
            </a:bodyPr>
            <a:lstStyle/>
            <a:p>
              <a:r>
                <a:rPr lang="en-US" sz="1200" dirty="0">
                  <a:latin typeface="Arial"/>
                  <a:cs typeface="Arial"/>
                </a:rPr>
                <a:t>Statewide Mean Annual Temperature (°F)</a:t>
              </a:r>
            </a:p>
          </p:txBody>
        </p:sp>
      </p:grpSp>
      <p:sp>
        <p:nvSpPr>
          <p:cNvPr id="11" name="Content Placeholder 4">
            <a:extLst>
              <a:ext uri="{FF2B5EF4-FFF2-40B4-BE49-F238E27FC236}">
                <a16:creationId xmlns="" xmlns:a16="http://schemas.microsoft.com/office/drawing/2014/main" id="{662FA76C-D564-EC45-9333-8C52CF73A3BF}"/>
              </a:ext>
            </a:extLst>
          </p:cNvPr>
          <p:cNvSpPr txBox="1">
            <a:spLocks/>
          </p:cNvSpPr>
          <p:nvPr/>
        </p:nvSpPr>
        <p:spPr>
          <a:xfrm>
            <a:off x="4953000" y="3714750"/>
            <a:ext cx="3962400" cy="1371600"/>
          </a:xfrm>
          <a:prstGeom prst="rect">
            <a:avLst/>
          </a:prstGeom>
        </p:spPr>
        <p:txBody>
          <a:bodyPr lIns="91392" tIns="45696" rIns="91392" bIns="45696">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n-US" sz="1500" dirty="0">
                <a:solidFill>
                  <a:srgbClr val="FFFFFF"/>
                </a:solidFill>
                <a:latin typeface="Arial"/>
                <a:cs typeface="Arial"/>
              </a:rPr>
              <a:t>Summer weather and growing season extension mostly into fall.</a:t>
            </a:r>
          </a:p>
          <a:p>
            <a:pPr>
              <a:spcAft>
                <a:spcPts val="600"/>
              </a:spcAft>
            </a:pPr>
            <a:r>
              <a:rPr lang="en-US" sz="1500" dirty="0">
                <a:solidFill>
                  <a:srgbClr val="FFFFFF"/>
                </a:solidFill>
                <a:latin typeface="Arial"/>
                <a:cs typeface="Arial"/>
              </a:rPr>
              <a:t>Trends projected to continue, but some years will bring unexpected late spring or early fall frosts.</a:t>
            </a:r>
          </a:p>
        </p:txBody>
      </p:sp>
    </p:spTree>
    <p:extLst>
      <p:ext uri="{BB962C8B-B14F-4D97-AF65-F5344CB8AC3E}">
        <p14:creationId xmlns:p14="http://schemas.microsoft.com/office/powerpoint/2010/main" val="1781269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A4A63A32-AB9E-EC42-8C6E-0D619C28674B}"/>
              </a:ext>
            </a:extLst>
          </p:cNvPr>
          <p:cNvSpPr txBox="1"/>
          <p:nvPr/>
        </p:nvSpPr>
        <p:spPr>
          <a:xfrm>
            <a:off x="5867400" y="424779"/>
            <a:ext cx="2971800" cy="1408075"/>
          </a:xfrm>
          <a:prstGeom prst="rect">
            <a:avLst/>
          </a:prstGeom>
          <a:noFill/>
        </p:spPr>
        <p:txBody>
          <a:bodyPr wrap="square" lIns="91392" tIns="45696" rIns="91392" bIns="45696" rtlCol="0">
            <a:spAutoFit/>
          </a:bodyPr>
          <a:lstStyle/>
          <a:p>
            <a:pPr algn="r"/>
            <a:r>
              <a:rPr lang="en-US" sz="2000" dirty="0">
                <a:solidFill>
                  <a:schemeClr val="accent4">
                    <a:lumMod val="20000"/>
                    <a:lumOff val="80000"/>
                  </a:schemeClr>
                </a:solidFill>
                <a:latin typeface="Arial" panose="020B0604020202020204" pitchFamily="34" charset="0"/>
                <a:cs typeface="Arial" panose="020B0604020202020204" pitchFamily="34" charset="0"/>
              </a:rPr>
              <a:t>Northward Shift of Plant Hardiness Zones</a:t>
            </a:r>
            <a:endParaRPr lang="en-US" sz="2000" dirty="0">
              <a:solidFill>
                <a:srgbClr val="FFFFFF"/>
              </a:solidFill>
              <a:latin typeface="Arial"/>
              <a:cs typeface="Arial"/>
            </a:endParaRPr>
          </a:p>
          <a:p>
            <a:pPr algn="r"/>
            <a:endParaRPr lang="en-US" sz="1100" dirty="0">
              <a:solidFill>
                <a:srgbClr val="FFFFFF"/>
              </a:solidFill>
              <a:latin typeface="Arial"/>
              <a:cs typeface="Arial"/>
            </a:endParaRPr>
          </a:p>
          <a:p>
            <a:pPr algn="r"/>
            <a:r>
              <a:rPr lang="en-US" sz="1100" dirty="0">
                <a:solidFill>
                  <a:schemeClr val="bg1">
                    <a:lumMod val="65000"/>
                  </a:schemeClr>
                </a:solidFill>
                <a:latin typeface="Arial"/>
                <a:cs typeface="Arial"/>
              </a:rPr>
              <a:t>Based on PRISM annual extreme minimum temperatures and USDA key</a:t>
            </a:r>
          </a:p>
          <a:p>
            <a:pPr algn="r"/>
            <a:r>
              <a:rPr lang="en-US" sz="1100" dirty="0">
                <a:solidFill>
                  <a:srgbClr val="FFFFFF"/>
                </a:solidFill>
                <a:latin typeface="Arial"/>
                <a:cs typeface="Arial"/>
              </a:rPr>
              <a:t> </a:t>
            </a:r>
          </a:p>
        </p:txBody>
      </p:sp>
      <p:grpSp>
        <p:nvGrpSpPr>
          <p:cNvPr id="19" name="Group 18"/>
          <p:cNvGrpSpPr/>
          <p:nvPr/>
        </p:nvGrpSpPr>
        <p:grpSpPr>
          <a:xfrm>
            <a:off x="838200" y="133373"/>
            <a:ext cx="4953000" cy="4841935"/>
            <a:chOff x="990600" y="133349"/>
            <a:chExt cx="4953000" cy="4841935"/>
          </a:xfrm>
        </p:grpSpPr>
        <p:grpSp>
          <p:nvGrpSpPr>
            <p:cNvPr id="16" name="Group 15"/>
            <p:cNvGrpSpPr/>
            <p:nvPr/>
          </p:nvGrpSpPr>
          <p:grpSpPr>
            <a:xfrm>
              <a:off x="990600" y="133349"/>
              <a:ext cx="4953000" cy="4841935"/>
              <a:chOff x="2095500" y="133349"/>
              <a:chExt cx="4953000" cy="4841935"/>
            </a:xfrm>
          </p:grpSpPr>
          <p:grpSp>
            <p:nvGrpSpPr>
              <p:cNvPr id="15" name="Group 14"/>
              <p:cNvGrpSpPr/>
              <p:nvPr/>
            </p:nvGrpSpPr>
            <p:grpSpPr>
              <a:xfrm>
                <a:off x="2095500" y="133349"/>
                <a:ext cx="4953000" cy="4841935"/>
                <a:chOff x="2095500" y="133349"/>
                <a:chExt cx="4953000" cy="4841935"/>
              </a:xfrm>
            </p:grpSpPr>
            <p:grpSp>
              <p:nvGrpSpPr>
                <p:cNvPr id="13" name="Group 12"/>
                <p:cNvGrpSpPr/>
                <p:nvPr/>
              </p:nvGrpSpPr>
              <p:grpSpPr>
                <a:xfrm>
                  <a:off x="2095500" y="133349"/>
                  <a:ext cx="4953000" cy="4841935"/>
                  <a:chOff x="2095500" y="133349"/>
                  <a:chExt cx="4953000" cy="4841935"/>
                </a:xfrm>
              </p:grpSpPr>
              <p:pic>
                <p:nvPicPr>
                  <p:cNvPr id="4" name="Picture 3" descr="Fig2_usne_mintmp_l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133349"/>
                    <a:ext cx="3695700" cy="4841935"/>
                  </a:xfrm>
                  <a:prstGeom prst="rect">
                    <a:avLst/>
                  </a:prstGeom>
                </p:spPr>
              </p:pic>
              <p:pic>
                <p:nvPicPr>
                  <p:cNvPr id="5" name="Picture 4" descr="All_states_halfzones_poster_300dpi.jpg"/>
                  <p:cNvPicPr>
                    <a:picLocks noChangeAspect="1"/>
                  </p:cNvPicPr>
                  <p:nvPr/>
                </p:nvPicPr>
                <p:blipFill rotWithShape="1">
                  <a:blip r:embed="rId3" cstate="print">
                    <a:extLst>
                      <a:ext uri="{28A0092B-C50C-407E-A947-70E740481C1C}">
                        <a14:useLocalDpi xmlns:a14="http://schemas.microsoft.com/office/drawing/2010/main" val="0"/>
                      </a:ext>
                    </a:extLst>
                  </a:blip>
                  <a:srcRect l="88611" t="35834" r="1621" b="2112"/>
                  <a:stretch/>
                </p:blipFill>
                <p:spPr>
                  <a:xfrm>
                    <a:off x="5905500" y="133350"/>
                    <a:ext cx="1143000" cy="4841074"/>
                  </a:xfrm>
                  <a:prstGeom prst="rect">
                    <a:avLst/>
                  </a:prstGeom>
                </p:spPr>
              </p:pic>
            </p:grpSp>
            <p:cxnSp>
              <p:nvCxnSpPr>
                <p:cNvPr id="6" name="Straight Arrow Connector 5"/>
                <p:cNvCxnSpPr/>
                <p:nvPr/>
              </p:nvCxnSpPr>
              <p:spPr>
                <a:xfrm flipH="1">
                  <a:off x="5562600" y="2190750"/>
                  <a:ext cx="762000" cy="9906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flipH="1" flipV="1">
                <a:off x="5562600" y="971550"/>
                <a:ext cx="762000" cy="12192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 xmlns:a16="http://schemas.microsoft.com/office/drawing/2014/main" id="{EBFB929E-6579-6942-A27A-765ECC9CF430}"/>
                </a:ext>
              </a:extLst>
            </p:cNvPr>
            <p:cNvSpPr txBox="1"/>
            <p:nvPr/>
          </p:nvSpPr>
          <p:spPr>
            <a:xfrm>
              <a:off x="2582403" y="438150"/>
              <a:ext cx="1303797" cy="338554"/>
            </a:xfrm>
            <a:prstGeom prst="rect">
              <a:avLst/>
            </a:prstGeom>
            <a:solidFill>
              <a:srgbClr val="B2B2B2"/>
            </a:solidFill>
          </p:spPr>
          <p:txBody>
            <a:bodyPr wrap="square" rtlCol="0">
              <a:spAutoFit/>
            </a:bodyPr>
            <a:lstStyle/>
            <a:p>
              <a:pPr algn="ctr"/>
              <a:r>
                <a:rPr lang="en-US" sz="1600" dirty="0">
                  <a:latin typeface="Arial"/>
                  <a:cs typeface="Arial"/>
                </a:rPr>
                <a:t>1981-2000</a:t>
              </a:r>
            </a:p>
          </p:txBody>
        </p:sp>
        <p:sp>
          <p:nvSpPr>
            <p:cNvPr id="18" name="TextBox 17">
              <a:extLst>
                <a:ext uri="{FF2B5EF4-FFF2-40B4-BE49-F238E27FC236}">
                  <a16:creationId xmlns="" xmlns:a16="http://schemas.microsoft.com/office/drawing/2014/main" id="{EBFB929E-6579-6942-A27A-765ECC9CF430}"/>
                </a:ext>
              </a:extLst>
            </p:cNvPr>
            <p:cNvSpPr txBox="1"/>
            <p:nvPr/>
          </p:nvSpPr>
          <p:spPr>
            <a:xfrm>
              <a:off x="2590800" y="2766596"/>
              <a:ext cx="1303797" cy="338554"/>
            </a:xfrm>
            <a:prstGeom prst="rect">
              <a:avLst/>
            </a:prstGeom>
            <a:solidFill>
              <a:srgbClr val="B2B2B2"/>
            </a:solidFill>
          </p:spPr>
          <p:txBody>
            <a:bodyPr wrap="square" rtlCol="0">
              <a:spAutoFit/>
            </a:bodyPr>
            <a:lstStyle/>
            <a:p>
              <a:pPr algn="ctr"/>
              <a:r>
                <a:rPr lang="en-US" sz="1600" dirty="0">
                  <a:latin typeface="Arial"/>
                  <a:cs typeface="Arial"/>
                </a:rPr>
                <a:t>2001-2020</a:t>
              </a:r>
            </a:p>
          </p:txBody>
        </p:sp>
      </p:grpSp>
    </p:spTree>
    <p:extLst>
      <p:ext uri="{BB962C8B-B14F-4D97-AF65-F5344CB8AC3E}">
        <p14:creationId xmlns:p14="http://schemas.microsoft.com/office/powerpoint/2010/main" val="42708504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2" name="Picture 1" descr="USW00014606_2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364" y="0"/>
            <a:ext cx="6503276" cy="5143500"/>
          </a:xfrm>
          <a:prstGeom prst="rect">
            <a:avLst/>
          </a:prstGeom>
        </p:spPr>
      </p:pic>
      <p:cxnSp>
        <p:nvCxnSpPr>
          <p:cNvPr id="7" name="Straight Arrow Connector 6"/>
          <p:cNvCxnSpPr/>
          <p:nvPr/>
        </p:nvCxnSpPr>
        <p:spPr>
          <a:xfrm>
            <a:off x="6141101" y="3483164"/>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722833" y="3039365"/>
            <a:ext cx="8364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1000" dirty="0">
                <a:solidFill>
                  <a:srgbClr val="000000"/>
                </a:solidFill>
                <a:latin typeface="Arial"/>
                <a:cs typeface="Arial"/>
              </a:rPr>
              <a:t>Oct 14–15</a:t>
            </a:r>
          </a:p>
          <a:p>
            <a:pPr algn="ctr" defTabSz="913860" eaLnBrk="1" fontAlgn="base" hangingPunct="1">
              <a:spcBef>
                <a:spcPct val="0"/>
              </a:spcBef>
              <a:spcAft>
                <a:spcPct val="0"/>
              </a:spcAft>
              <a:defRPr/>
            </a:pPr>
            <a:r>
              <a:rPr lang="en-US" sz="1000" dirty="0">
                <a:solidFill>
                  <a:srgbClr val="000000"/>
                </a:solidFill>
                <a:latin typeface="Arial"/>
                <a:cs typeface="Arial"/>
              </a:rPr>
              <a:t>5”</a:t>
            </a:r>
          </a:p>
        </p:txBody>
      </p:sp>
      <p:sp>
        <p:nvSpPr>
          <p:cNvPr id="10"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807096" y="4379754"/>
            <a:ext cx="419913" cy="2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1.8”</a:t>
            </a:r>
          </a:p>
        </p:txBody>
      </p:sp>
      <p:sp>
        <p:nvSpPr>
          <p:cNvPr id="11"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6072158" y="3907392"/>
            <a:ext cx="419913" cy="2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3.2”</a:t>
            </a:r>
          </a:p>
        </p:txBody>
      </p:sp>
      <p:cxnSp>
        <p:nvCxnSpPr>
          <p:cNvPr id="5" name="Straight Connector 4"/>
          <p:cNvCxnSpPr/>
          <p:nvPr/>
        </p:nvCxnSpPr>
        <p:spPr>
          <a:xfrm>
            <a:off x="1851521" y="3907392"/>
            <a:ext cx="5467783" cy="0"/>
          </a:xfrm>
          <a:prstGeom prst="line">
            <a:avLst/>
          </a:prstGeom>
          <a:ln w="762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1828800" y="3680264"/>
            <a:ext cx="1447800"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95</a:t>
            </a:r>
            <a:r>
              <a:rPr lang="en-US" sz="800" baseline="30000" dirty="0">
                <a:solidFill>
                  <a:srgbClr val="0000FF"/>
                </a:solidFill>
                <a:latin typeface="Arial"/>
                <a:cs typeface="Arial"/>
              </a:rPr>
              <a:t>th</a:t>
            </a:r>
            <a:r>
              <a:rPr lang="en-US" sz="800" dirty="0">
                <a:solidFill>
                  <a:srgbClr val="0000FF"/>
                </a:solidFill>
                <a:latin typeface="Arial"/>
                <a:cs typeface="Arial"/>
              </a:rPr>
              <a:t> percentile daily records</a:t>
            </a:r>
          </a:p>
        </p:txBody>
      </p:sp>
    </p:spTree>
    <p:extLst>
      <p:ext uri="{BB962C8B-B14F-4D97-AF65-F5344CB8AC3E}">
        <p14:creationId xmlns:p14="http://schemas.microsoft.com/office/powerpoint/2010/main" val="2273853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grpSp>
        <p:nvGrpSpPr>
          <p:cNvPr id="9" name="Group 8"/>
          <p:cNvGrpSpPr/>
          <p:nvPr/>
        </p:nvGrpSpPr>
        <p:grpSpPr>
          <a:xfrm>
            <a:off x="25" y="666750"/>
            <a:ext cx="9143999" cy="3810000"/>
            <a:chOff x="0" y="742950"/>
            <a:chExt cx="9143999" cy="3810000"/>
          </a:xfrm>
        </p:grpSpPr>
        <p:sp>
          <p:nvSpPr>
            <p:cNvPr id="7" name="Rectangle 6"/>
            <p:cNvSpPr/>
            <p:nvPr/>
          </p:nvSpPr>
          <p:spPr>
            <a:xfrm>
              <a:off x="0" y="742950"/>
              <a:ext cx="9143999" cy="381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2"/>
            <a:stretch>
              <a:fillRect/>
            </a:stretch>
          </p:blipFill>
          <p:spPr>
            <a:xfrm>
              <a:off x="4572000" y="819150"/>
              <a:ext cx="4497193" cy="3581400"/>
            </a:xfrm>
            <a:prstGeom prst="rect">
              <a:avLst/>
            </a:prstGeom>
          </p:spPr>
        </p:pic>
        <p:pic>
          <p:nvPicPr>
            <p:cNvPr id="3" name="Picture 2"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819149"/>
              <a:ext cx="4505439" cy="3657601"/>
            </a:xfrm>
            <a:prstGeom prst="rect">
              <a:avLst/>
            </a:prstGeom>
          </p:spPr>
        </p:pic>
      </p:grpSp>
    </p:spTree>
    <p:extLst>
      <p:ext uri="{BB962C8B-B14F-4D97-AF65-F5344CB8AC3E}">
        <p14:creationId xmlns:p14="http://schemas.microsoft.com/office/powerpoint/2010/main" val="31941753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gfs_na-lc_ws500-gph_14oct202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9" y="57150"/>
            <a:ext cx="6204700" cy="5029200"/>
          </a:xfrm>
          <a:prstGeom prst="rect">
            <a:avLst/>
          </a:prstGeom>
        </p:spPr>
      </p:pic>
      <p:sp>
        <p:nvSpPr>
          <p:cNvPr id="4" name="TextBox 3"/>
          <p:cNvSpPr txBox="1"/>
          <p:nvPr/>
        </p:nvSpPr>
        <p:spPr>
          <a:xfrm>
            <a:off x="6400801" y="3153513"/>
            <a:ext cx="2647628" cy="230832"/>
          </a:xfrm>
          <a:prstGeom prst="rect">
            <a:avLst/>
          </a:prstGeom>
          <a:noFill/>
        </p:spPr>
        <p:txBody>
          <a:bodyPr wrap="square" lIns="91392" tIns="45696" rIns="91392" bIns="45696" rtlCol="0">
            <a:spAutoFit/>
          </a:bodyPr>
          <a:lstStyle/>
          <a:p>
            <a:pPr algn="ctr"/>
            <a:r>
              <a:rPr lang="en-US" sz="900" dirty="0">
                <a:solidFill>
                  <a:prstClr val="black"/>
                </a:solidFill>
                <a:latin typeface="Arial"/>
              </a:rPr>
              <a:t>GPH 500mb Std. Anomaly, Oct. 18th</a:t>
            </a:r>
          </a:p>
        </p:txBody>
      </p:sp>
      <p:pic>
        <p:nvPicPr>
          <p:cNvPr id="5" name="Picture 4" descr="gfs_na-lc_gph500-anomsd_2022-10-18-00z_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941" y="895350"/>
            <a:ext cx="2739511" cy="2209800"/>
          </a:xfrm>
          <a:prstGeom prst="rect">
            <a:avLst/>
          </a:prstGeom>
          <a:ln w="2540">
            <a:noFill/>
          </a:ln>
          <a:effectLst/>
        </p:spPr>
      </p:pic>
    </p:spTree>
    <p:extLst>
      <p:ext uri="{BB962C8B-B14F-4D97-AF65-F5344CB8AC3E}">
        <p14:creationId xmlns:p14="http://schemas.microsoft.com/office/powerpoint/2010/main" val="35537889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global_mean_sl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4056"/>
            <a:ext cx="5486400" cy="4375423"/>
          </a:xfrm>
          <a:prstGeom prst="rect">
            <a:avLst/>
          </a:prstGeom>
        </p:spPr>
      </p:pic>
      <p:sp>
        <p:nvSpPr>
          <p:cNvPr id="3" name="TextBox 2">
            <a:extLst>
              <a:ext uri="{FF2B5EF4-FFF2-40B4-BE49-F238E27FC236}">
                <a16:creationId xmlns:a16="http://schemas.microsoft.com/office/drawing/2014/main" xmlns="" id="{7C5F935B-9E34-5741-B37B-FAF82B7B9B62}"/>
              </a:ext>
            </a:extLst>
          </p:cNvPr>
          <p:cNvSpPr txBox="1">
            <a:spLocks noChangeArrowheads="1"/>
          </p:cNvSpPr>
          <p:nvPr/>
        </p:nvSpPr>
        <p:spPr bwMode="auto">
          <a:xfrm>
            <a:off x="6400800" y="4476750"/>
            <a:ext cx="838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prstClr val="black"/>
                </a:solidFill>
                <a:latin typeface="Arial"/>
                <a:cs typeface="Arial"/>
              </a:rPr>
              <a:t>IPCC AR5</a:t>
            </a:r>
          </a:p>
        </p:txBody>
      </p:sp>
    </p:spTree>
    <p:extLst>
      <p:ext uri="{BB962C8B-B14F-4D97-AF65-F5344CB8AC3E}">
        <p14:creationId xmlns:p14="http://schemas.microsoft.com/office/powerpoint/2010/main" val="37964994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3" name="Picture 2" descr="state-23-usdm-time-series.png"/>
          <p:cNvPicPr>
            <a:picLocks noChangeAspect="1"/>
          </p:cNvPicPr>
          <p:nvPr/>
        </p:nvPicPr>
        <p:blipFill rotWithShape="1">
          <a:blip r:embed="rId2">
            <a:extLst>
              <a:ext uri="{28A0092B-C50C-407E-A947-70E740481C1C}">
                <a14:useLocalDpi xmlns:a14="http://schemas.microsoft.com/office/drawing/2010/main" val="0"/>
              </a:ext>
            </a:extLst>
          </a:blip>
          <a:srcRect b="25626"/>
          <a:stretch/>
        </p:blipFill>
        <p:spPr>
          <a:xfrm>
            <a:off x="2613692" y="57150"/>
            <a:ext cx="6473433" cy="2209800"/>
          </a:xfrm>
          <a:prstGeom prst="rect">
            <a:avLst/>
          </a:prstGeom>
        </p:spPr>
      </p:pic>
      <p:pic>
        <p:nvPicPr>
          <p:cNvPr id="4" name="Picture 3">
            <a:extLst>
              <a:ext uri="{FF2B5EF4-FFF2-40B4-BE49-F238E27FC236}">
                <a16:creationId xmlns="" xmlns:a16="http://schemas.microsoft.com/office/drawing/2014/main" id="{95227DD1-6B6B-024E-82F7-5A49703A3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7" y="2571750"/>
            <a:ext cx="4536675" cy="2438400"/>
          </a:xfrm>
          <a:prstGeom prst="rect">
            <a:avLst/>
          </a:prstGeom>
        </p:spPr>
      </p:pic>
      <p:cxnSp>
        <p:nvCxnSpPr>
          <p:cNvPr id="5" name="Straight Connector 4"/>
          <p:cNvCxnSpPr/>
          <p:nvPr/>
        </p:nvCxnSpPr>
        <p:spPr>
          <a:xfrm flipH="1" flipV="1">
            <a:off x="3304171" y="1573538"/>
            <a:ext cx="500117"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6" idx="6"/>
          </p:cNvCxnSpPr>
          <p:nvPr/>
        </p:nvCxnSpPr>
        <p:spPr>
          <a:xfrm flipV="1">
            <a:off x="4507379" y="1573538"/>
            <a:ext cx="4258747" cy="2273853"/>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680639" y="407433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p>
        </p:txBody>
      </p:sp>
      <p:sp>
        <p:nvSpPr>
          <p:cNvPr id="16" name="Oval 15"/>
          <p:cNvSpPr/>
          <p:nvPr/>
        </p:nvSpPr>
        <p:spPr>
          <a:xfrm>
            <a:off x="4170197" y="368160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p>
        </p:txBody>
      </p:sp>
      <p:cxnSp>
        <p:nvCxnSpPr>
          <p:cNvPr id="19" name="Straight Connector 18"/>
          <p:cNvCxnSpPr/>
          <p:nvPr/>
        </p:nvCxnSpPr>
        <p:spPr>
          <a:xfrm flipV="1">
            <a:off x="3922269" y="1573538"/>
            <a:ext cx="0"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16" idx="1"/>
          </p:cNvCxnSpPr>
          <p:nvPr/>
        </p:nvCxnSpPr>
        <p:spPr>
          <a:xfrm flipV="1">
            <a:off x="4219597" y="1573562"/>
            <a:ext cx="2790827" cy="2156627"/>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62801" y="2266950"/>
            <a:ext cx="1909736" cy="346246"/>
          </a:xfrm>
          <a:prstGeom prst="rect">
            <a:avLst/>
          </a:prstGeom>
          <a:noFill/>
        </p:spPr>
        <p:txBody>
          <a:bodyPr wrap="square" lIns="91392" tIns="45696" rIns="91392" bIns="45696" rtlCol="0">
            <a:spAutoFit/>
          </a:bodyPr>
          <a:lstStyle/>
          <a:p>
            <a:pPr algn="r"/>
            <a:r>
              <a:rPr lang="en-US" sz="800" dirty="0">
                <a:solidFill>
                  <a:prstClr val="white">
                    <a:lumMod val="75000"/>
                  </a:prstClr>
                </a:solidFill>
                <a:latin typeface="Arial"/>
                <a:cs typeface="Arial"/>
              </a:rPr>
              <a:t>U.S. Drought Monitor</a:t>
            </a:r>
          </a:p>
          <a:p>
            <a:pPr algn="r"/>
            <a:r>
              <a:rPr lang="en-US" sz="800" dirty="0">
                <a:solidFill>
                  <a:prstClr val="white">
                    <a:lumMod val="75000"/>
                  </a:prstClr>
                </a:solidFill>
                <a:latin typeface="Arial"/>
                <a:cs typeface="Arial"/>
              </a:rPr>
              <a:t>https://</a:t>
            </a:r>
            <a:r>
              <a:rPr lang="en-US" sz="800" dirty="0" err="1">
                <a:solidFill>
                  <a:prstClr val="white">
                    <a:lumMod val="75000"/>
                  </a:prstClr>
                </a:solidFill>
                <a:latin typeface="Arial"/>
                <a:cs typeface="Arial"/>
              </a:rPr>
              <a:t>droughtmonitor.unl.edu</a:t>
            </a:r>
            <a:r>
              <a:rPr lang="en-US" sz="800" dirty="0">
                <a:solidFill>
                  <a:prstClr val="white">
                    <a:lumMod val="75000"/>
                  </a:prstClr>
                </a:solidFill>
                <a:latin typeface="Arial"/>
                <a:cs typeface="Arial"/>
              </a:rPr>
              <a:t>/</a:t>
            </a:r>
          </a:p>
        </p:txBody>
      </p:sp>
      <p:sp>
        <p:nvSpPr>
          <p:cNvPr id="29" name="TextBox 28">
            <a:extLst>
              <a:ext uri="{FF2B5EF4-FFF2-40B4-BE49-F238E27FC236}">
                <a16:creationId xmlns="" xmlns:a16="http://schemas.microsoft.com/office/drawing/2014/main" id="{9800B187-0982-A940-B561-13A577A87915}"/>
              </a:ext>
            </a:extLst>
          </p:cNvPr>
          <p:cNvSpPr txBox="1"/>
          <p:nvPr/>
        </p:nvSpPr>
        <p:spPr>
          <a:xfrm>
            <a:off x="327690" y="4570061"/>
            <a:ext cx="1805910" cy="215395"/>
          </a:xfrm>
          <a:prstGeom prst="rect">
            <a:avLst/>
          </a:prstGeom>
          <a:noFill/>
        </p:spPr>
        <p:txBody>
          <a:bodyPr wrap="square" lIns="91392" tIns="45696" rIns="91392" bIns="45696" rtlCol="0">
            <a:spAutoFit/>
          </a:bodyPr>
          <a:lstStyle/>
          <a:p>
            <a:r>
              <a:rPr lang="en-US" sz="800" dirty="0">
                <a:solidFill>
                  <a:schemeClr val="tx1">
                    <a:lumMod val="65000"/>
                    <a:lumOff val="35000"/>
                  </a:schemeClr>
                </a:solidFill>
                <a:latin typeface="Arial"/>
                <a:cs typeface="Arial"/>
              </a:rPr>
              <a:t>NOAA Climate Divisional Database</a:t>
            </a:r>
          </a:p>
        </p:txBody>
      </p:sp>
      <p:cxnSp>
        <p:nvCxnSpPr>
          <p:cNvPr id="30" name="Straight Connector 29"/>
          <p:cNvCxnSpPr/>
          <p:nvPr/>
        </p:nvCxnSpPr>
        <p:spPr>
          <a:xfrm flipV="1">
            <a:off x="4114800" y="1573539"/>
            <a:ext cx="1295400" cy="1707040"/>
          </a:xfrm>
          <a:prstGeom prst="line">
            <a:avLst/>
          </a:prstGeom>
          <a:ln w="19050">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217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4204" y="285774"/>
            <a:ext cx="2247307" cy="2137439"/>
          </a:xfrm>
          <a:prstGeom prst="rect">
            <a:avLst/>
          </a:prstGeom>
          <a:noFill/>
          <a:ln w="9525">
            <a:noFill/>
            <a:miter lim="800000"/>
            <a:headEnd/>
            <a:tailEnd/>
          </a:ln>
          <a:effectLst/>
        </p:spPr>
      </p:pic>
      <p:sp>
        <p:nvSpPr>
          <p:cNvPr id="2" name="Rectangle 2"/>
          <p:cNvSpPr txBox="1">
            <a:spLocks noChangeArrowheads="1"/>
          </p:cNvSpPr>
          <p:nvPr/>
        </p:nvSpPr>
        <p:spPr>
          <a:xfrm>
            <a:off x="381000" y="76202"/>
            <a:ext cx="6477000" cy="1166761"/>
          </a:xfrm>
          <a:prstGeom prst="rect">
            <a:avLst/>
          </a:prstGeom>
        </p:spPr>
        <p:txBody>
          <a:bodyPr lIns="91392" tIns="45696" rIns="91392" bIns="45696"/>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0000"/>
                </a:solidFill>
                <a:latin typeface="Arial"/>
                <a:ea typeface="ＭＳ Ｐゴシック" charset="0"/>
                <a:cs typeface="Arial"/>
              </a:rPr>
              <a:t>Future climate is projected using physics-based models of the atmosphere, ocean, cryosphere, and biosphere.  The model climate can be perturbed by changes in GHG emissions, volcanic activity, solar output, and other factors.</a:t>
            </a:r>
          </a:p>
        </p:txBody>
      </p:sp>
      <p:pic>
        <p:nvPicPr>
          <p:cNvPr id="4" name="Picture 2" descr="GCMmodelGrid"/>
          <p:cNvPicPr>
            <a:picLocks noChangeAspect="1" noChangeArrowheads="1"/>
          </p:cNvPicPr>
          <p:nvPr/>
        </p:nvPicPr>
        <p:blipFill rotWithShape="1">
          <a:blip r:embed="rId3"/>
          <a:srcRect l="52093"/>
          <a:stretch/>
        </p:blipFill>
        <p:spPr bwMode="auto">
          <a:xfrm>
            <a:off x="6434575" y="2571750"/>
            <a:ext cx="2281668" cy="2209800"/>
          </a:xfrm>
          <a:prstGeom prst="rect">
            <a:avLst/>
          </a:prstGeom>
          <a:noFill/>
          <a:ln w="9525">
            <a:noFill/>
            <a:miter lim="800000"/>
            <a:headEnd/>
            <a:tailEnd/>
          </a:ln>
          <a:effectLst/>
        </p:spPr>
      </p:pic>
      <p:pic>
        <p:nvPicPr>
          <p:cNvPr id="5" name="Picture 4" descr="nam_conus-lc_prcp-tcld-mslp-gph500_2018-03-15-12z.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1242985"/>
            <a:ext cx="5344790" cy="3843389"/>
          </a:xfrm>
          <a:prstGeom prst="rect">
            <a:avLst/>
          </a:prstGeom>
        </p:spPr>
      </p:pic>
      <p:sp>
        <p:nvSpPr>
          <p:cNvPr id="3" name="TextBox 2"/>
          <p:cNvSpPr txBox="1"/>
          <p:nvPr/>
        </p:nvSpPr>
        <p:spPr>
          <a:xfrm>
            <a:off x="6026555" y="4794728"/>
            <a:ext cx="3048000" cy="215395"/>
          </a:xfrm>
          <a:prstGeom prst="rect">
            <a:avLst/>
          </a:prstGeom>
          <a:noFill/>
        </p:spPr>
        <p:txBody>
          <a:bodyPr wrap="square" lIns="91392" tIns="45696" rIns="91392" bIns="45696" rtlCol="0">
            <a:spAutoFit/>
          </a:bodyPr>
          <a:lstStyle/>
          <a:p>
            <a:pPr algn="r"/>
            <a:r>
              <a:rPr lang="en-US" sz="800" dirty="0" err="1">
                <a:solidFill>
                  <a:prstClr val="black"/>
                </a:solidFill>
                <a:latin typeface="Arial"/>
                <a:cs typeface="Arial"/>
              </a:rPr>
              <a:t>www.bom.gov.au</a:t>
            </a:r>
            <a:r>
              <a:rPr lang="en-US" sz="800" dirty="0">
                <a:solidFill>
                  <a:prstClr val="black"/>
                </a:solidFill>
                <a:latin typeface="Arial"/>
                <a:cs typeface="Arial"/>
              </a:rPr>
              <a:t>/info/</a:t>
            </a:r>
            <a:r>
              <a:rPr lang="en-US" sz="800" dirty="0" err="1">
                <a:solidFill>
                  <a:prstClr val="black"/>
                </a:solidFill>
                <a:latin typeface="Arial"/>
                <a:cs typeface="Arial"/>
              </a:rPr>
              <a:t>GreenhouseEffectAndClimateChange.pdf</a:t>
            </a:r>
            <a:endParaRPr lang="en-US" sz="800" dirty="0">
              <a:solidFill>
                <a:prstClr val="black"/>
              </a:solidFill>
              <a:latin typeface="Arial"/>
              <a:cs typeface="Arial"/>
            </a:endParaRPr>
          </a:p>
        </p:txBody>
      </p:sp>
    </p:spTree>
    <p:extLst>
      <p:ext uri="{BB962C8B-B14F-4D97-AF65-F5344CB8AC3E}">
        <p14:creationId xmlns:p14="http://schemas.microsoft.com/office/powerpoint/2010/main" val="16000621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0BBF92E-B26A-4D4A-A060-0DAFD2356806}"/>
              </a:ext>
            </a:extLst>
          </p:cNvPr>
          <p:cNvSpPr/>
          <p:nvPr/>
        </p:nvSpPr>
        <p:spPr>
          <a:xfrm>
            <a:off x="1066800" y="0"/>
            <a:ext cx="70104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endParaRPr lang="en-US"/>
          </a:p>
        </p:txBody>
      </p:sp>
      <p:pic>
        <p:nvPicPr>
          <p:cNvPr id="3" name="Picture 3" descr="ECM_biomes-1.png"/>
          <p:cNvPicPr>
            <a:picLocks noChangeAspect="1"/>
          </p:cNvPicPr>
          <p:nvPr/>
        </p:nvPicPr>
        <p:blipFill>
          <a:blip r:embed="rId2">
            <a:extLst>
              <a:ext uri="{28A0092B-C50C-407E-A947-70E740481C1C}">
                <a14:useLocalDpi xmlns:a14="http://schemas.microsoft.com/office/drawing/2010/main" val="0"/>
              </a:ext>
            </a:extLst>
          </a:blip>
          <a:srcRect r="24113"/>
          <a:stretch>
            <a:fillRect/>
          </a:stretch>
        </p:blipFill>
        <p:spPr bwMode="auto">
          <a:xfrm>
            <a:off x="1266855" y="60723"/>
            <a:ext cx="2489597" cy="256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ECM_biomes0.png"/>
          <p:cNvPicPr>
            <a:picLocks noChangeAspect="1"/>
          </p:cNvPicPr>
          <p:nvPr/>
        </p:nvPicPr>
        <p:blipFill>
          <a:blip r:embed="rId3">
            <a:extLst>
              <a:ext uri="{28A0092B-C50C-407E-A947-70E740481C1C}">
                <a14:useLocalDpi xmlns:a14="http://schemas.microsoft.com/office/drawing/2010/main" val="0"/>
              </a:ext>
            </a:extLst>
          </a:blip>
          <a:srcRect r="24269"/>
          <a:stretch>
            <a:fillRect/>
          </a:stretch>
        </p:blipFill>
        <p:spPr bwMode="auto">
          <a:xfrm>
            <a:off x="3781445" y="78605"/>
            <a:ext cx="2466975" cy="255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CM_biomes+1.png"/>
          <p:cNvPicPr>
            <a:picLocks noChangeAspect="1"/>
          </p:cNvPicPr>
          <p:nvPr/>
        </p:nvPicPr>
        <p:blipFill>
          <a:blip r:embed="rId4">
            <a:extLst>
              <a:ext uri="{28A0092B-C50C-407E-A947-70E740481C1C}">
                <a14:useLocalDpi xmlns:a14="http://schemas.microsoft.com/office/drawing/2010/main" val="0"/>
              </a:ext>
            </a:extLst>
          </a:blip>
          <a:srcRect r="24199"/>
          <a:stretch>
            <a:fillRect/>
          </a:stretch>
        </p:blipFill>
        <p:spPr bwMode="auto">
          <a:xfrm>
            <a:off x="2444369" y="2514642"/>
            <a:ext cx="2486025" cy="2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5219700" y="1996688"/>
            <a:ext cx="1028700"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b="1" dirty="0">
                <a:solidFill>
                  <a:prstClr val="white"/>
                </a:solidFill>
              </a:rPr>
              <a:t>2000</a:t>
            </a:r>
          </a:p>
        </p:txBody>
      </p:sp>
      <p:sp>
        <p:nvSpPr>
          <p:cNvPr id="7" name="TextBox 8"/>
          <p:cNvSpPr txBox="1">
            <a:spLocks noChangeArrowheads="1"/>
          </p:cNvSpPr>
          <p:nvPr/>
        </p:nvSpPr>
        <p:spPr bwMode="auto">
          <a:xfrm>
            <a:off x="2705100" y="1996688"/>
            <a:ext cx="1028700"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b="1" dirty="0">
                <a:solidFill>
                  <a:prstClr val="white"/>
                </a:solidFill>
              </a:rPr>
              <a:t>1850</a:t>
            </a:r>
          </a:p>
        </p:txBody>
      </p:sp>
      <p:sp>
        <p:nvSpPr>
          <p:cNvPr id="8" name="TextBox 9"/>
          <p:cNvSpPr txBox="1">
            <a:spLocks noChangeArrowheads="1"/>
          </p:cNvSpPr>
          <p:nvPr/>
        </p:nvSpPr>
        <p:spPr bwMode="auto">
          <a:xfrm>
            <a:off x="3810000" y="4454138"/>
            <a:ext cx="1143000"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b="1" dirty="0">
                <a:solidFill>
                  <a:prstClr val="white"/>
                </a:solidFill>
              </a:rPr>
              <a:t>Future</a:t>
            </a:r>
          </a:p>
        </p:txBody>
      </p:sp>
      <p:sp>
        <p:nvSpPr>
          <p:cNvPr id="9" name="TextBox 1"/>
          <p:cNvSpPr txBox="1">
            <a:spLocks noChangeArrowheads="1"/>
          </p:cNvSpPr>
          <p:nvPr/>
        </p:nvSpPr>
        <p:spPr bwMode="auto">
          <a:xfrm>
            <a:off x="5181600" y="2754690"/>
            <a:ext cx="2743200" cy="156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Forest Biomes will shift northward over next couple hundred years</a:t>
            </a:r>
          </a:p>
        </p:txBody>
      </p:sp>
      <p:sp>
        <p:nvSpPr>
          <p:cNvPr id="10" name="TextBox 9"/>
          <p:cNvSpPr txBox="1"/>
          <p:nvPr/>
        </p:nvSpPr>
        <p:spPr>
          <a:xfrm>
            <a:off x="6515100" y="685821"/>
            <a:ext cx="1257300" cy="1338824"/>
          </a:xfrm>
          <a:prstGeom prst="rect">
            <a:avLst/>
          </a:prstGeom>
          <a:noFill/>
          <a:ln>
            <a:solidFill>
              <a:schemeClr val="tx1">
                <a:lumMod val="50000"/>
              </a:schemeClr>
            </a:solidFill>
          </a:ln>
        </p:spPr>
        <p:txBody>
          <a:bodyPr lIns="91392" tIns="45696" rIns="91392" bIns="45696">
            <a:spAutoFit/>
          </a:bodyPr>
          <a:lstStyle/>
          <a:p>
            <a:pPr algn="ctr" fontAlgn="base">
              <a:spcBef>
                <a:spcPct val="0"/>
              </a:spcBef>
              <a:spcAft>
                <a:spcPct val="0"/>
              </a:spcAft>
              <a:defRPr/>
            </a:pPr>
            <a:r>
              <a:rPr lang="en-US" sz="2000" dirty="0">
                <a:solidFill>
                  <a:srgbClr val="004000"/>
                </a:solidFill>
                <a:latin typeface="Arial" panose="020B0604020202020204" pitchFamily="34" charset="0"/>
                <a:ea typeface="ＭＳ Ｐゴシック" charset="0"/>
                <a:cs typeface="Arial" panose="020B0604020202020204" pitchFamily="34" charset="0"/>
              </a:rPr>
              <a:t>Boreal</a:t>
            </a:r>
          </a:p>
          <a:p>
            <a:pPr algn="ctr" fontAlgn="base">
              <a:spcBef>
                <a:spcPct val="0"/>
              </a:spcBef>
              <a:spcAft>
                <a:spcPct val="0"/>
              </a:spcAft>
              <a:defRPr/>
            </a:pPr>
            <a:r>
              <a:rPr lang="en-US" sz="2000" dirty="0">
                <a:solidFill>
                  <a:srgbClr val="B1D3AC"/>
                </a:solidFill>
                <a:latin typeface="Arial" panose="020B0604020202020204" pitchFamily="34" charset="0"/>
                <a:ea typeface="ＭＳ Ｐゴシック" charset="0"/>
                <a:cs typeface="Arial" panose="020B0604020202020204" pitchFamily="34" charset="0"/>
              </a:rPr>
              <a:t>Mixed</a:t>
            </a:r>
          </a:p>
          <a:p>
            <a:pPr algn="ctr" fontAlgn="base">
              <a:spcBef>
                <a:spcPct val="0"/>
              </a:spcBef>
              <a:spcAft>
                <a:spcPct val="0"/>
              </a:spcAft>
              <a:defRPr/>
            </a:pPr>
            <a:r>
              <a:rPr lang="en-US" sz="2000" dirty="0">
                <a:solidFill>
                  <a:srgbClr val="157736"/>
                </a:solidFill>
                <a:latin typeface="Arial" panose="020B0604020202020204" pitchFamily="34" charset="0"/>
                <a:ea typeface="ＭＳ Ｐゴシック" charset="0"/>
                <a:cs typeface="Arial" panose="020B0604020202020204" pitchFamily="34" charset="0"/>
              </a:rPr>
              <a:t>Broadleaf</a:t>
            </a:r>
          </a:p>
        </p:txBody>
      </p:sp>
      <p:sp>
        <p:nvSpPr>
          <p:cNvPr id="11" name="TextBox 9"/>
          <p:cNvSpPr txBox="1">
            <a:spLocks noChangeArrowheads="1"/>
          </p:cNvSpPr>
          <p:nvPr/>
        </p:nvSpPr>
        <p:spPr bwMode="auto">
          <a:xfrm>
            <a:off x="5105400" y="4552992"/>
            <a:ext cx="2838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Potential Equilibrium Biomes</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UMaine Environmental Change Model</a:t>
            </a:r>
          </a:p>
        </p:txBody>
      </p:sp>
    </p:spTree>
    <p:extLst>
      <p:ext uri="{BB962C8B-B14F-4D97-AF65-F5344CB8AC3E}">
        <p14:creationId xmlns:p14="http://schemas.microsoft.com/office/powerpoint/2010/main" val="31451955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FB7FC-B524-A84D-B8AD-2AD944219D1F}"/>
              </a:ext>
            </a:extLst>
          </p:cNvPr>
          <p:cNvSpPr txBox="1">
            <a:spLocks/>
          </p:cNvSpPr>
          <p:nvPr/>
        </p:nvSpPr>
        <p:spPr>
          <a:xfrm>
            <a:off x="4116832" y="-19050"/>
            <a:ext cx="5027168" cy="819150"/>
          </a:xfrm>
          <a:prstGeom prst="rect">
            <a:avLst/>
          </a:prstGeom>
        </p:spPr>
        <p:txBody>
          <a:bodyPr lIns="91392" tIns="45696" rIns="91392" bIns="45696" anchor="ctr"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dirty="0">
                <a:solidFill>
                  <a:srgbClr val="FFC000">
                    <a:lumMod val="20000"/>
                    <a:lumOff val="80000"/>
                  </a:srgbClr>
                </a:solidFill>
                <a:latin typeface="Arial" panose="020B0604020202020204" pitchFamily="34" charset="0"/>
                <a:cs typeface="Arial" panose="020B0604020202020204" pitchFamily="34" charset="0"/>
              </a:rPr>
              <a:t>Summer in March, 2012</a:t>
            </a:r>
          </a:p>
        </p:txBody>
      </p:sp>
      <p:pic>
        <p:nvPicPr>
          <p:cNvPr id="8" name="Picture 7" descr="fig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330" y="2782072"/>
            <a:ext cx="4495800" cy="2361429"/>
          </a:xfrm>
          <a:prstGeom prst="rect">
            <a:avLst/>
          </a:prstGeom>
        </p:spPr>
      </p:pic>
      <p:sp>
        <p:nvSpPr>
          <p:cNvPr id="9" name="Rectangle 8"/>
          <p:cNvSpPr/>
          <p:nvPr/>
        </p:nvSpPr>
        <p:spPr>
          <a:xfrm>
            <a:off x="3657600" y="24"/>
            <a:ext cx="459232" cy="51411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p>
        </p:txBody>
      </p:sp>
      <p:sp>
        <p:nvSpPr>
          <p:cNvPr id="3" name="Content Placeholder 2">
            <a:extLst>
              <a:ext uri="{FF2B5EF4-FFF2-40B4-BE49-F238E27FC236}">
                <a16:creationId xmlns="" xmlns:a16="http://schemas.microsoft.com/office/drawing/2014/main" id="{7B6126AC-D7BF-8644-899C-D5BA5B0F560B}"/>
              </a:ext>
            </a:extLst>
          </p:cNvPr>
          <p:cNvSpPr txBox="1">
            <a:spLocks/>
          </p:cNvSpPr>
          <p:nvPr/>
        </p:nvSpPr>
        <p:spPr>
          <a:xfrm>
            <a:off x="4267200" y="819150"/>
            <a:ext cx="4724400" cy="1876662"/>
          </a:xfrm>
          <a:prstGeom prst="rect">
            <a:avLst/>
          </a:prstGeom>
        </p:spPr>
        <p:txBody>
          <a:bodyPr lIns="91392" tIns="45696" rIns="91392" bIns="45696"/>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700" dirty="0">
                <a:solidFill>
                  <a:srgbClr val="FFFFFF"/>
                </a:solidFill>
                <a:latin typeface="Arial" panose="020B0604020202020204" pitchFamily="34" charset="0"/>
                <a:cs typeface="Arial" panose="020B0604020202020204" pitchFamily="34" charset="0"/>
              </a:rPr>
              <a:t>Temperatures into the 80s across southern half of Maine 22-23 March with no historical equivalent.</a:t>
            </a:r>
            <a:br>
              <a:rPr lang="en-US" sz="1700" dirty="0">
                <a:solidFill>
                  <a:srgbClr val="FFFFFF"/>
                </a:solidFill>
                <a:latin typeface="Arial" panose="020B0604020202020204" pitchFamily="34" charset="0"/>
                <a:cs typeface="Arial" panose="020B0604020202020204" pitchFamily="34" charset="0"/>
              </a:rPr>
            </a:br>
            <a:endParaRPr lang="en-US" sz="1700" dirty="0">
              <a:solidFill>
                <a:srgbClr val="FFFFFF"/>
              </a:solidFill>
              <a:latin typeface="Arial" panose="020B0604020202020204" pitchFamily="34" charset="0"/>
              <a:cs typeface="Arial" panose="020B0604020202020204" pitchFamily="34" charset="0"/>
            </a:endParaRPr>
          </a:p>
          <a:p>
            <a:r>
              <a:rPr lang="en-US" sz="1700" dirty="0">
                <a:solidFill>
                  <a:srgbClr val="FFFFFF"/>
                </a:solidFill>
                <a:latin typeface="Arial" panose="020B0604020202020204" pitchFamily="34" charset="0"/>
                <a:cs typeface="Arial" panose="020B0604020202020204" pitchFamily="34" charset="0"/>
              </a:rPr>
              <a:t>Farmington 83°F March 23</a:t>
            </a:r>
            <a:r>
              <a:rPr lang="en-US" sz="1700" baseline="30000" dirty="0">
                <a:solidFill>
                  <a:srgbClr val="FFFFFF"/>
                </a:solidFill>
                <a:latin typeface="Arial" panose="020B0604020202020204" pitchFamily="34" charset="0"/>
                <a:cs typeface="Arial" panose="020B0604020202020204" pitchFamily="34" charset="0"/>
              </a:rPr>
              <a:t>rd</a:t>
            </a:r>
            <a:r>
              <a:rPr lang="en-US" sz="1700" dirty="0">
                <a:solidFill>
                  <a:srgbClr val="FFFFFF"/>
                </a:solidFill>
                <a:latin typeface="Arial" panose="020B0604020202020204" pitchFamily="34" charset="0"/>
                <a:cs typeface="Arial" panose="020B0604020202020204" pitchFamily="34" charset="0"/>
              </a:rPr>
              <a:t> – a daily high record set by 17°F!</a:t>
            </a:r>
          </a:p>
        </p:txBody>
      </p:sp>
      <p:pic>
        <p:nvPicPr>
          <p:cNvPr id="5" name="Picture 4" descr="sim.png">
            <a:extLst>
              <a:ext uri="{FF2B5EF4-FFF2-40B4-BE49-F238E27FC236}">
                <a16:creationId xmlns="" xmlns:a16="http://schemas.microsoft.com/office/drawing/2014/main" id="{4F4F6B04-3307-FB41-9C92-088A2C1C989F}"/>
              </a:ext>
            </a:extLst>
          </p:cNvPr>
          <p:cNvPicPr>
            <a:picLocks noChangeAspect="1"/>
          </p:cNvPicPr>
          <p:nvPr/>
        </p:nvPicPr>
        <p:blipFill rotWithShape="1">
          <a:blip r:embed="rId3">
            <a:extLst>
              <a:ext uri="{28A0092B-C50C-407E-A947-70E740481C1C}">
                <a14:useLocalDpi xmlns:a14="http://schemas.microsoft.com/office/drawing/2010/main" val="0"/>
              </a:ext>
            </a:extLst>
          </a:blip>
          <a:srcRect l="-1588" t="46644" r="7426" b="437"/>
          <a:stretch/>
        </p:blipFill>
        <p:spPr>
          <a:xfrm>
            <a:off x="24" y="0"/>
            <a:ext cx="3920501" cy="2801214"/>
          </a:xfrm>
          <a:prstGeom prst="rect">
            <a:avLst/>
          </a:prstGeom>
          <a:solidFill>
            <a:schemeClr val="bg1"/>
          </a:solidFill>
        </p:spPr>
      </p:pic>
      <p:pic>
        <p:nvPicPr>
          <p:cNvPr id="4" name="Picture 3">
            <a:extLst>
              <a:ext uri="{FF2B5EF4-FFF2-40B4-BE49-F238E27FC236}">
                <a16:creationId xmlns="" xmlns:a16="http://schemas.microsoft.com/office/drawing/2014/main" id="{FC0E53E1-CF45-C34D-ACEC-E39F7C4C65BF}"/>
              </a:ext>
            </a:extLst>
          </p:cNvPr>
          <p:cNvPicPr>
            <a:picLocks noChangeAspect="1"/>
          </p:cNvPicPr>
          <p:nvPr/>
        </p:nvPicPr>
        <p:blipFill>
          <a:blip r:embed="rId4"/>
          <a:stretch>
            <a:fillRect/>
          </a:stretch>
        </p:blipFill>
        <p:spPr>
          <a:xfrm>
            <a:off x="0" y="1712177"/>
            <a:ext cx="4053192" cy="3429000"/>
          </a:xfrm>
          <a:prstGeom prst="rect">
            <a:avLst/>
          </a:prstGeom>
        </p:spPr>
      </p:pic>
      <p:pic>
        <p:nvPicPr>
          <p:cNvPr id="6" name="Picture 4" descr="IMG_0272.jpg">
            <a:extLst>
              <a:ext uri="{FF2B5EF4-FFF2-40B4-BE49-F238E27FC236}">
                <a16:creationId xmlns="" xmlns:a16="http://schemas.microsoft.com/office/drawing/2014/main" id="{B0E78736-EAF5-1E4E-B6AA-7A5BDA5EE1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8490" y="2782073"/>
            <a:ext cx="3145549" cy="235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414D96CF-5605-FD49-A31E-EA661D515A91}"/>
              </a:ext>
            </a:extLst>
          </p:cNvPr>
          <p:cNvSpPr txBox="1">
            <a:spLocks noChangeArrowheads="1"/>
          </p:cNvSpPr>
          <p:nvPr/>
        </p:nvSpPr>
        <p:spPr bwMode="auto">
          <a:xfrm>
            <a:off x="7315200" y="4862399"/>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1200" dirty="0">
                <a:solidFill>
                  <a:srgbClr val="FFFFFF"/>
                </a:solidFill>
                <a:latin typeface="Arial"/>
                <a:cs typeface="Arial"/>
              </a:rPr>
              <a:t>18 March, 2012</a:t>
            </a:r>
          </a:p>
        </p:txBody>
      </p:sp>
    </p:spTree>
    <p:extLst>
      <p:ext uri="{BB962C8B-B14F-4D97-AF65-F5344CB8AC3E}">
        <p14:creationId xmlns:p14="http://schemas.microsoft.com/office/powerpoint/2010/main" val="161272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57150"/>
            <a:ext cx="2946168" cy="2448426"/>
          </a:xfrm>
          <a:prstGeom prst="rect">
            <a:avLst/>
          </a:prstGeom>
        </p:spPr>
      </p:pic>
      <p:pic>
        <p:nvPicPr>
          <p:cNvPr id="11" name="Picture 10" descr="era5_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571750"/>
            <a:ext cx="2946167" cy="2514600"/>
          </a:xfrm>
          <a:prstGeom prst="rect">
            <a:avLst/>
          </a:prstGeom>
        </p:spPr>
      </p:pic>
      <p:sp>
        <p:nvSpPr>
          <p:cNvPr id="1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C000">
                    <a:lumMod val="20000"/>
                    <a:lumOff val="80000"/>
                  </a:srgbClr>
                </a:solidFill>
                <a:latin typeface="Arial"/>
                <a:cs typeface="Arial"/>
              </a:rPr>
              <a:t>Defining Climate</a:t>
            </a:r>
            <a:endParaRPr lang="en-US" sz="3600" dirty="0">
              <a:solidFill>
                <a:srgbClr val="FFC000">
                  <a:lumMod val="20000"/>
                  <a:lumOff val="80000"/>
                </a:srgbClr>
              </a:solidFill>
              <a:latin typeface="Arial"/>
              <a:cs typeface="Arial"/>
            </a:endParaRPr>
          </a:p>
        </p:txBody>
      </p:sp>
      <p:sp>
        <p:nvSpPr>
          <p:cNvPr id="13" name="TextBox 12">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95000"/>
                  </a:schemeClr>
                </a:solidFill>
                <a:latin typeface="Arial"/>
                <a:cs typeface="Arial"/>
              </a:rPr>
              <a:t>Climate is the statistical representation of prevailing meteorological conditions – typically over a period of 30 years.</a:t>
            </a:r>
            <a:endParaRPr lang="en-US" sz="1400" dirty="0">
              <a:solidFill>
                <a:schemeClr val="bg1">
                  <a:lumMod val="95000"/>
                </a:schemeClr>
              </a:solidFill>
              <a:latin typeface="Arial"/>
              <a:cs typeface="Arial"/>
            </a:endParaRPr>
          </a:p>
        </p:txBody>
      </p:sp>
      <p:sp>
        <p:nvSpPr>
          <p:cNvPr id="14" name="TextBox 13">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tx1">
                    <a:lumMod val="65000"/>
                    <a:lumOff val="35000"/>
                  </a:schemeClr>
                </a:solidFill>
                <a:latin typeface="Arial"/>
                <a:cs typeface="Arial"/>
              </a:rPr>
              <a:t>The climate system is composed of five interacting components: atmosphere, hydrosphere, cryosphere, lithosphere, biosphere.</a:t>
            </a:r>
            <a:endParaRPr lang="en-US" sz="1400" dirty="0" smtClean="0">
              <a:solidFill>
                <a:schemeClr val="tx1">
                  <a:lumMod val="65000"/>
                  <a:lumOff val="35000"/>
                </a:schemeClr>
              </a:solidFill>
              <a:latin typeface="Arial"/>
              <a:cs typeface="Arial"/>
            </a:endParaRPr>
          </a:p>
        </p:txBody>
      </p:sp>
      <p:sp>
        <p:nvSpPr>
          <p:cNvPr id="15" name="TextBox 1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Circulation within the climate system is driven by</a:t>
            </a:r>
            <a:br>
              <a:rPr lang="en-US" sz="1400" dirty="0" smtClean="0">
                <a:solidFill>
                  <a:srgbClr val="595959"/>
                </a:solidFill>
                <a:latin typeface="Arial"/>
                <a:cs typeface="Arial"/>
              </a:rPr>
            </a:br>
            <a:r>
              <a:rPr lang="en-US" sz="1400" dirty="0" smtClean="0">
                <a:solidFill>
                  <a:srgbClr val="595959"/>
                </a:solidFill>
                <a:latin typeface="Arial"/>
                <a:cs typeface="Arial"/>
              </a:rPr>
              <a:t>incoming solar radiation.  Greenhouse gases in the atmosphere absorb some of this radiation and warm the planet.</a:t>
            </a:r>
            <a:endParaRPr lang="en-US" sz="1400" dirty="0">
              <a:solidFill>
                <a:srgbClr val="595959"/>
              </a:solidFill>
              <a:latin typeface="Arial"/>
              <a:cs typeface="Arial"/>
            </a:endParaRPr>
          </a:p>
        </p:txBody>
      </p:sp>
      <p:sp>
        <p:nvSpPr>
          <p:cNvPr id="16" name="TextBox 1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Changes in climate represent imbalance between incoming solar radiation and energy loss to space.</a:t>
            </a:r>
            <a:endParaRPr lang="en-US" sz="1400" dirty="0">
              <a:solidFill>
                <a:srgbClr val="595959"/>
              </a:solidFill>
              <a:latin typeface="Arial"/>
              <a:cs typeface="Arial"/>
            </a:endParaRPr>
          </a:p>
        </p:txBody>
      </p:sp>
      <p:sp>
        <p:nvSpPr>
          <p:cNvPr id="17" name="TextBox 1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These changes occur due to internal variability and external forcing.</a:t>
            </a:r>
            <a:r>
              <a:rPr lang="en-US" sz="1400" dirty="0" smtClean="0">
                <a:solidFill>
                  <a:srgbClr val="F2F2F2"/>
                </a:solidFill>
                <a:latin typeface="Arial"/>
                <a:cs typeface="Arial"/>
              </a:rPr>
              <a:t> </a:t>
            </a:r>
            <a:endParaRPr lang="en-US" sz="1400" dirty="0">
              <a:solidFill>
                <a:prstClr val="white">
                  <a:lumMod val="85000"/>
                </a:prstClr>
              </a:solidFill>
              <a:latin typeface="Arial"/>
              <a:cs typeface="Arial"/>
            </a:endParaRPr>
          </a:p>
        </p:txBody>
      </p:sp>
    </p:spTree>
    <p:extLst>
      <p:ext uri="{BB962C8B-B14F-4D97-AF65-F5344CB8AC3E}">
        <p14:creationId xmlns:p14="http://schemas.microsoft.com/office/powerpoint/2010/main" val="3200850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12" name="Picture 11" descr="NASA-announces-NOAA’s-GOES-16-Satellite-takes-First-Photos-of-Earth-1.jpg"/>
          <p:cNvPicPr>
            <a:picLocks noChangeAspect="1"/>
          </p:cNvPicPr>
          <p:nvPr/>
        </p:nvPicPr>
        <p:blipFill rotWithShape="1">
          <a:blip r:embed="rId2">
            <a:extLst>
              <a:ext uri="{28A0092B-C50C-407E-A947-70E740481C1C}">
                <a14:useLocalDpi xmlns:a14="http://schemas.microsoft.com/office/drawing/2010/main" val="0"/>
              </a:ext>
            </a:extLst>
          </a:blip>
          <a:srcRect l="9972" r="10017"/>
          <a:stretch/>
        </p:blipFill>
        <p:spPr>
          <a:xfrm>
            <a:off x="4800600" y="607511"/>
            <a:ext cx="4191000" cy="3928479"/>
          </a:xfrm>
          <a:prstGeom prst="rect">
            <a:avLst/>
          </a:prstGeom>
        </p:spPr>
      </p:pic>
      <p:sp>
        <p:nvSpPr>
          <p:cNvPr id="13"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C000">
                    <a:lumMod val="20000"/>
                    <a:lumOff val="80000"/>
                  </a:srgbClr>
                </a:solidFill>
                <a:latin typeface="Arial"/>
                <a:cs typeface="Arial"/>
              </a:rPr>
              <a:t>Defining Climate</a:t>
            </a:r>
            <a:endParaRPr lang="en-US" sz="3600" dirty="0">
              <a:solidFill>
                <a:srgbClr val="FFC000">
                  <a:lumMod val="20000"/>
                  <a:lumOff val="80000"/>
                </a:srgbClr>
              </a:solidFill>
              <a:latin typeface="Arial"/>
              <a:cs typeface="Arial"/>
            </a:endParaRPr>
          </a:p>
        </p:txBody>
      </p:sp>
      <p:sp>
        <p:nvSpPr>
          <p:cNvPr id="14" name="TextBox 13">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tx1">
                    <a:lumMod val="65000"/>
                    <a:lumOff val="35000"/>
                  </a:schemeClr>
                </a:solidFill>
                <a:latin typeface="Arial"/>
                <a:cs typeface="Arial"/>
              </a:rPr>
              <a:t>Climate is the statistical representation of prevailing meteorological conditions – typically over a period of 30 years.</a:t>
            </a:r>
            <a:endParaRPr lang="en-US" sz="1400" dirty="0">
              <a:solidFill>
                <a:schemeClr val="tx1">
                  <a:lumMod val="65000"/>
                  <a:lumOff val="35000"/>
                </a:schemeClr>
              </a:solidFill>
              <a:latin typeface="Arial"/>
              <a:cs typeface="Arial"/>
            </a:endParaRPr>
          </a:p>
        </p:txBody>
      </p:sp>
      <p:sp>
        <p:nvSpPr>
          <p:cNvPr id="15" name="TextBox 1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F2F2F2"/>
                </a:solidFill>
                <a:latin typeface="Arial"/>
                <a:cs typeface="Arial"/>
              </a:rPr>
              <a:t>The climate system is composed of five interacting components: </a:t>
            </a:r>
            <a:r>
              <a:rPr lang="en-US" sz="1400" dirty="0">
                <a:solidFill>
                  <a:schemeClr val="accent2">
                    <a:lumMod val="60000"/>
                    <a:lumOff val="40000"/>
                  </a:schemeClr>
                </a:solidFill>
                <a:latin typeface="Arial"/>
                <a:cs typeface="Arial"/>
              </a:rPr>
              <a:t>atmosphere</a:t>
            </a:r>
            <a:r>
              <a:rPr lang="en-US" sz="1400" dirty="0">
                <a:solidFill>
                  <a:srgbClr val="F2F2F2"/>
                </a:solidFill>
                <a:latin typeface="Arial"/>
                <a:cs typeface="Arial"/>
              </a:rPr>
              <a:t>, </a:t>
            </a:r>
            <a:r>
              <a:rPr lang="en-US" sz="1400" dirty="0">
                <a:solidFill>
                  <a:schemeClr val="accent5">
                    <a:lumMod val="60000"/>
                    <a:lumOff val="40000"/>
                  </a:schemeClr>
                </a:solidFill>
                <a:latin typeface="Arial"/>
                <a:cs typeface="Arial"/>
              </a:rPr>
              <a:t>hydrosphere</a:t>
            </a:r>
            <a:r>
              <a:rPr lang="en-US" sz="1400" dirty="0">
                <a:solidFill>
                  <a:srgbClr val="F2F2F2"/>
                </a:solidFill>
                <a:latin typeface="Arial"/>
                <a:cs typeface="Arial"/>
              </a:rPr>
              <a:t>, </a:t>
            </a:r>
            <a:r>
              <a:rPr lang="en-US" sz="1400" dirty="0">
                <a:solidFill>
                  <a:schemeClr val="bg1"/>
                </a:solidFill>
                <a:latin typeface="Arial"/>
                <a:cs typeface="Arial"/>
              </a:rPr>
              <a:t>cryosphere</a:t>
            </a:r>
            <a:r>
              <a:rPr lang="en-US" sz="1400" dirty="0">
                <a:solidFill>
                  <a:srgbClr val="F2F2F2"/>
                </a:solidFill>
                <a:latin typeface="Arial"/>
                <a:cs typeface="Arial"/>
              </a:rPr>
              <a:t>, </a:t>
            </a:r>
            <a:r>
              <a:rPr lang="en-US" sz="1400" dirty="0">
                <a:solidFill>
                  <a:schemeClr val="accent4">
                    <a:lumMod val="60000"/>
                    <a:lumOff val="40000"/>
                  </a:schemeClr>
                </a:solidFill>
                <a:latin typeface="Arial"/>
                <a:cs typeface="Arial"/>
              </a:rPr>
              <a:t>lithosphere</a:t>
            </a:r>
            <a:r>
              <a:rPr lang="en-US" sz="1400" dirty="0">
                <a:solidFill>
                  <a:srgbClr val="F2F2F2"/>
                </a:solidFill>
                <a:latin typeface="Arial"/>
                <a:cs typeface="Arial"/>
              </a:rPr>
              <a:t>, </a:t>
            </a:r>
            <a:r>
              <a:rPr lang="en-US" sz="1400" dirty="0">
                <a:solidFill>
                  <a:schemeClr val="accent6">
                    <a:lumMod val="60000"/>
                    <a:lumOff val="40000"/>
                  </a:schemeClr>
                </a:solidFill>
                <a:latin typeface="Arial"/>
                <a:cs typeface="Arial"/>
              </a:rPr>
              <a:t>biosphere</a:t>
            </a:r>
            <a:r>
              <a:rPr lang="en-US" sz="1400" dirty="0">
                <a:solidFill>
                  <a:schemeClr val="bg1">
                    <a:lumMod val="95000"/>
                  </a:schemeClr>
                </a:solidFill>
                <a:latin typeface="Arial"/>
                <a:cs typeface="Arial"/>
              </a:rPr>
              <a:t>.</a:t>
            </a:r>
            <a:endParaRPr lang="en-US" sz="1400" dirty="0" smtClean="0">
              <a:solidFill>
                <a:schemeClr val="tx1">
                  <a:lumMod val="65000"/>
                  <a:lumOff val="35000"/>
                </a:schemeClr>
              </a:solidFill>
              <a:latin typeface="Arial"/>
              <a:cs typeface="Arial"/>
            </a:endParaRPr>
          </a:p>
        </p:txBody>
      </p:sp>
      <p:sp>
        <p:nvSpPr>
          <p:cNvPr id="16" name="TextBox 1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tx1">
                    <a:lumMod val="65000"/>
                    <a:lumOff val="35000"/>
                  </a:schemeClr>
                </a:solidFill>
                <a:latin typeface="Arial"/>
                <a:cs typeface="Arial"/>
              </a:rPr>
              <a:t>Circulation within the climate system is driven by</a:t>
            </a:r>
            <a:br>
              <a:rPr lang="en-US" sz="1400" dirty="0" smtClean="0">
                <a:solidFill>
                  <a:schemeClr val="tx1">
                    <a:lumMod val="65000"/>
                    <a:lumOff val="35000"/>
                  </a:schemeClr>
                </a:solidFill>
                <a:latin typeface="Arial"/>
                <a:cs typeface="Arial"/>
              </a:rPr>
            </a:br>
            <a:r>
              <a:rPr lang="en-US" sz="1400" dirty="0" smtClean="0">
                <a:solidFill>
                  <a:schemeClr val="tx1">
                    <a:lumMod val="65000"/>
                    <a:lumOff val="35000"/>
                  </a:schemeClr>
                </a:solidFill>
                <a:latin typeface="Arial"/>
                <a:cs typeface="Arial"/>
              </a:rPr>
              <a:t>incoming solar radiation.  Greenhouse gases in the atmosphere absorb some of this radiation and warm the planet.</a:t>
            </a:r>
            <a:endParaRPr lang="en-US" sz="1400" dirty="0">
              <a:solidFill>
                <a:schemeClr val="tx1">
                  <a:lumMod val="65000"/>
                  <a:lumOff val="35000"/>
                </a:schemeClr>
              </a:solidFill>
              <a:latin typeface="Arial"/>
              <a:cs typeface="Arial"/>
            </a:endParaRPr>
          </a:p>
        </p:txBody>
      </p:sp>
      <p:sp>
        <p:nvSpPr>
          <p:cNvPr id="17" name="TextBox 1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Changes in climate represent imbalance between incoming solar radiation and energy loss to space.</a:t>
            </a:r>
            <a:endParaRPr lang="en-US" sz="1400" dirty="0">
              <a:solidFill>
                <a:srgbClr val="595959"/>
              </a:solidFill>
              <a:latin typeface="Arial"/>
              <a:cs typeface="Arial"/>
            </a:endParaRPr>
          </a:p>
        </p:txBody>
      </p:sp>
      <p:sp>
        <p:nvSpPr>
          <p:cNvPr id="18" name="TextBox 1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These changes occur due to internal variability and external forcing.</a:t>
            </a:r>
            <a:r>
              <a:rPr lang="en-US" sz="1400" dirty="0" smtClean="0">
                <a:solidFill>
                  <a:srgbClr val="F2F2F2"/>
                </a:solidFill>
                <a:latin typeface="Arial"/>
                <a:cs typeface="Arial"/>
              </a:rPr>
              <a:t> </a:t>
            </a:r>
            <a:endParaRPr lang="en-US" sz="1400" dirty="0">
              <a:solidFill>
                <a:prstClr val="white">
                  <a:lumMod val="85000"/>
                </a:prstClr>
              </a:solidFill>
              <a:latin typeface="Arial"/>
              <a:cs typeface="Arial"/>
            </a:endParaRPr>
          </a:p>
        </p:txBody>
      </p:sp>
    </p:spTree>
    <p:extLst>
      <p:ext uri="{BB962C8B-B14F-4D97-AF65-F5344CB8AC3E}">
        <p14:creationId xmlns:p14="http://schemas.microsoft.com/office/powerpoint/2010/main" val="2825933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C000">
                    <a:lumMod val="20000"/>
                    <a:lumOff val="80000"/>
                  </a:srgbClr>
                </a:solidFill>
                <a:latin typeface="Arial"/>
                <a:cs typeface="Arial"/>
              </a:rPr>
              <a:t>Defining Climate</a:t>
            </a:r>
            <a:endParaRPr lang="en-US" sz="3600" dirty="0">
              <a:solidFill>
                <a:srgbClr val="FFC000">
                  <a:lumMod val="20000"/>
                  <a:lumOff val="80000"/>
                </a:srgbClr>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tx1">
                    <a:lumMod val="65000"/>
                    <a:lumOff val="35000"/>
                  </a:schemeClr>
                </a:solidFill>
                <a:latin typeface="Arial"/>
                <a:cs typeface="Arial"/>
              </a:rPr>
              <a:t>Climate is the statistical representation of prevailing meteorological conditions – typically over a period of 30 years.</a:t>
            </a:r>
            <a:endParaRPr lang="en-US" sz="1400" dirty="0">
              <a:solidFill>
                <a:schemeClr val="tx1">
                  <a:lumMod val="65000"/>
                  <a:lumOff val="35000"/>
                </a:schemeClr>
              </a:solidFill>
              <a:latin typeface="Arial"/>
              <a:cs typeface="Arial"/>
            </a:endParaRP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595959"/>
                </a:solidFill>
                <a:latin typeface="Arial"/>
                <a:cs typeface="Arial"/>
              </a:rPr>
              <a:t>The climate system is composed of five interacting components: atmosphere, hydrosphere, cryosphere, lithosphere, biosphere.</a:t>
            </a:r>
            <a:endParaRPr lang="en-US" sz="1400" dirty="0" smtClean="0">
              <a:solidFill>
                <a:srgbClr val="595959"/>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95000"/>
                  </a:schemeClr>
                </a:solidFill>
                <a:latin typeface="Arial"/>
                <a:cs typeface="Arial"/>
              </a:rPr>
              <a:t>Circulation within the climate system is driven by</a:t>
            </a:r>
            <a:br>
              <a:rPr lang="en-US" sz="1400" dirty="0" smtClean="0">
                <a:solidFill>
                  <a:schemeClr val="bg1">
                    <a:lumMod val="95000"/>
                  </a:schemeClr>
                </a:solidFill>
                <a:latin typeface="Arial"/>
                <a:cs typeface="Arial"/>
              </a:rPr>
            </a:br>
            <a:r>
              <a:rPr lang="en-US" sz="1400" dirty="0" smtClean="0">
                <a:solidFill>
                  <a:schemeClr val="bg1">
                    <a:lumMod val="95000"/>
                  </a:schemeClr>
                </a:solidFill>
                <a:latin typeface="Arial"/>
                <a:cs typeface="Arial"/>
              </a:rPr>
              <a:t>incoming solar radiation.  Greenhouse gases in the atmosphere absorb some of this radiation and warm the planet.</a:t>
            </a:r>
            <a:endParaRPr lang="en-US" sz="1400" dirty="0">
              <a:solidFill>
                <a:schemeClr val="bg1">
                  <a:lumMod val="95000"/>
                </a:schemeClr>
              </a:solidFill>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Changes in climate represent imbalance between incoming solar radiation and energy loss to space.</a:t>
            </a:r>
            <a:endParaRPr lang="en-US" sz="1400" dirty="0">
              <a:solidFill>
                <a:srgbClr val="595959"/>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595959"/>
                </a:solidFill>
                <a:latin typeface="Arial"/>
                <a:cs typeface="Arial"/>
              </a:rPr>
              <a:t>These changes occur due to internal variability and external forcing.</a:t>
            </a:r>
            <a:r>
              <a:rPr lang="en-US" sz="1400" dirty="0" smtClean="0">
                <a:solidFill>
                  <a:srgbClr val="F2F2F2"/>
                </a:solidFill>
                <a:latin typeface="Arial"/>
                <a:cs typeface="Arial"/>
              </a:rPr>
              <a:t> </a:t>
            </a:r>
            <a:endParaRPr lang="en-US" sz="1400" dirty="0">
              <a:solidFill>
                <a:prstClr val="white">
                  <a:lumMod val="85000"/>
                </a:prstClr>
              </a:solidFill>
              <a:latin typeface="Arial"/>
              <a:cs typeface="Arial"/>
            </a:endParaRPr>
          </a:p>
        </p:txBody>
      </p:sp>
      <p:pic>
        <p:nvPicPr>
          <p:cNvPr id="10" name="Picture 9"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724400" y="551118"/>
            <a:ext cx="4419600" cy="4041265"/>
          </a:xfrm>
          <a:prstGeom prst="rect">
            <a:avLst/>
          </a:prstGeom>
        </p:spPr>
      </p:pic>
    </p:spTree>
    <p:extLst>
      <p:ext uri="{BB962C8B-B14F-4D97-AF65-F5344CB8AC3E}">
        <p14:creationId xmlns:p14="http://schemas.microsoft.com/office/powerpoint/2010/main" val="22882943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6" y="23"/>
            <a:ext cx="6419849" cy="5135879"/>
          </a:xfrm>
          <a:prstGeom prst="rect">
            <a:avLst/>
          </a:prstGeom>
        </p:spPr>
      </p:pic>
      <p:sp>
        <p:nvSpPr>
          <p:cNvPr id="3" name="TextBox 2"/>
          <p:cNvSpPr txBox="1"/>
          <p:nvPr/>
        </p:nvSpPr>
        <p:spPr>
          <a:xfrm>
            <a:off x="3429000" y="133350"/>
            <a:ext cx="4343400" cy="461665"/>
          </a:xfrm>
          <a:prstGeom prst="rect">
            <a:avLst/>
          </a:prstGeom>
          <a:noFill/>
        </p:spPr>
        <p:txBody>
          <a:bodyPr wrap="square" lIns="91392" tIns="45696" rIns="91392" bIns="45696" rtlCol="0">
            <a:spAutoFit/>
          </a:bodyPr>
          <a:lstStyle/>
          <a:p>
            <a:pPr algn="ctr"/>
            <a:r>
              <a:rPr lang="en-US" sz="2400" dirty="0">
                <a:solidFill>
                  <a:prstClr val="white"/>
                </a:solidFill>
                <a:latin typeface="Arial"/>
                <a:cs typeface="Arial"/>
              </a:rPr>
              <a:t>The Greenhouse Effect</a:t>
            </a:r>
          </a:p>
        </p:txBody>
      </p:sp>
      <p:sp>
        <p:nvSpPr>
          <p:cNvPr id="4" name="TextBox 3"/>
          <p:cNvSpPr txBox="1"/>
          <p:nvPr/>
        </p:nvSpPr>
        <p:spPr>
          <a:xfrm>
            <a:off x="1375612" y="4857750"/>
            <a:ext cx="4660250" cy="230832"/>
          </a:xfrm>
          <a:prstGeom prst="rect">
            <a:avLst/>
          </a:prstGeom>
          <a:noFill/>
        </p:spPr>
        <p:txBody>
          <a:bodyPr wrap="none" lIns="91392" tIns="45696" rIns="91392" bIns="45696" rtlCol="0">
            <a:spAutoFit/>
          </a:bodyPr>
          <a:lstStyle/>
          <a:p>
            <a:r>
              <a:rPr lang="en-US" sz="900" dirty="0">
                <a:solidFill>
                  <a:prstClr val="white"/>
                </a:solidFill>
                <a:latin typeface="Arial"/>
                <a:cs typeface="Arial"/>
              </a:rPr>
              <a:t>http://</a:t>
            </a:r>
            <a:r>
              <a:rPr lang="en-US" sz="900" dirty="0" err="1">
                <a:solidFill>
                  <a:prstClr val="white"/>
                </a:solidFill>
                <a:latin typeface="Arial"/>
                <a:cs typeface="Arial"/>
              </a:rPr>
              <a:t>www.oxfordpresents.com</a:t>
            </a:r>
            <a:r>
              <a:rPr lang="en-US" sz="900" dirty="0">
                <a:solidFill>
                  <a:prstClr val="white"/>
                </a:solidFill>
                <a:latin typeface="Arial"/>
                <a:cs typeface="Arial"/>
              </a:rPr>
              <a:t>/</a:t>
            </a:r>
            <a:r>
              <a:rPr lang="en-US" sz="900" dirty="0" err="1">
                <a:solidFill>
                  <a:prstClr val="white"/>
                </a:solidFill>
                <a:latin typeface="Arial"/>
                <a:cs typeface="Arial"/>
              </a:rPr>
              <a:t>ms</a:t>
            </a:r>
            <a:r>
              <a:rPr lang="en-US" sz="900" dirty="0">
                <a:solidFill>
                  <a:prstClr val="white"/>
                </a:solidFill>
                <a:latin typeface="Arial"/>
                <a:cs typeface="Arial"/>
              </a:rPr>
              <a:t>/</a:t>
            </a:r>
            <a:r>
              <a:rPr lang="en-US" sz="900" dirty="0" err="1">
                <a:solidFill>
                  <a:prstClr val="white"/>
                </a:solidFill>
                <a:latin typeface="Arial"/>
                <a:cs typeface="Arial"/>
              </a:rPr>
              <a:t>krohne</a:t>
            </a:r>
            <a:r>
              <a:rPr lang="en-US" sz="900" dirty="0">
                <a:solidFill>
                  <a:prstClr val="white"/>
                </a:solidFill>
                <a:latin typeface="Arial"/>
                <a:cs typeface="Arial"/>
              </a:rPr>
              <a:t>/global-warming-and-ecological-communities/</a:t>
            </a:r>
          </a:p>
        </p:txBody>
      </p:sp>
    </p:spTree>
    <p:extLst>
      <p:ext uri="{BB962C8B-B14F-4D97-AF65-F5344CB8AC3E}">
        <p14:creationId xmlns:p14="http://schemas.microsoft.com/office/powerpoint/2010/main" val="39514024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209" y="18"/>
            <a:ext cx="7174015" cy="5143499"/>
          </a:xfrm>
          <a:prstGeom prst="rect">
            <a:avLst/>
          </a:prstGeom>
        </p:spPr>
      </p:pic>
      <p:sp>
        <p:nvSpPr>
          <p:cNvPr id="3" name="TextBox 2"/>
          <p:cNvSpPr txBox="1"/>
          <p:nvPr/>
        </p:nvSpPr>
        <p:spPr>
          <a:xfrm>
            <a:off x="76200" y="486975"/>
            <a:ext cx="1524000" cy="1927448"/>
          </a:xfrm>
          <a:prstGeom prst="rect">
            <a:avLst/>
          </a:prstGeom>
          <a:noFill/>
        </p:spPr>
        <p:txBody>
          <a:bodyPr wrap="square" lIns="91392" tIns="45696" rIns="91392" bIns="45696" rtlCol="0">
            <a:spAutoFit/>
          </a:bodyPr>
          <a:lstStyle/>
          <a:p>
            <a:pPr algn="ctr"/>
            <a:r>
              <a:rPr lang="en-US" dirty="0">
                <a:solidFill>
                  <a:srgbClr val="404040"/>
                </a:solidFill>
                <a:latin typeface="Arial"/>
                <a:cs typeface="Arial"/>
              </a:rPr>
              <a:t>Atmosphere</a:t>
            </a:r>
          </a:p>
          <a:p>
            <a:pPr algn="ctr"/>
            <a:endParaRPr lang="en-US" dirty="0">
              <a:solidFill>
                <a:srgbClr val="404040"/>
              </a:solidFill>
              <a:latin typeface="Arial"/>
              <a:cs typeface="Arial"/>
            </a:endParaRPr>
          </a:p>
          <a:p>
            <a:pPr algn="ctr"/>
            <a:r>
              <a:rPr lang="en-US" dirty="0">
                <a:solidFill>
                  <a:srgbClr val="404040"/>
                </a:solidFill>
                <a:latin typeface="Arial"/>
                <a:cs typeface="Arial"/>
              </a:rPr>
              <a:t>Hydrosphere</a:t>
            </a:r>
          </a:p>
          <a:p>
            <a:pPr algn="ctr"/>
            <a:r>
              <a:rPr lang="en-US" sz="1000" i="1" dirty="0">
                <a:solidFill>
                  <a:srgbClr val="404040"/>
                </a:solidFill>
                <a:latin typeface="Arial"/>
                <a:cs typeface="Arial"/>
              </a:rPr>
              <a:t>ocean, lakes, rivers</a:t>
            </a:r>
          </a:p>
          <a:p>
            <a:pPr algn="ctr"/>
            <a:endParaRPr lang="en-US" dirty="0">
              <a:solidFill>
                <a:srgbClr val="404040"/>
              </a:solidFill>
              <a:latin typeface="Arial"/>
              <a:cs typeface="Arial"/>
            </a:endParaRPr>
          </a:p>
          <a:p>
            <a:pPr algn="ctr"/>
            <a:r>
              <a:rPr lang="en-US" dirty="0">
                <a:solidFill>
                  <a:srgbClr val="404040"/>
                </a:solidFill>
                <a:latin typeface="Arial"/>
                <a:cs typeface="Arial"/>
              </a:rPr>
              <a:t>Cryosphere</a:t>
            </a:r>
          </a:p>
          <a:p>
            <a:pPr algn="ctr"/>
            <a:r>
              <a:rPr lang="en-US" sz="1000" i="1" dirty="0">
                <a:solidFill>
                  <a:srgbClr val="404040"/>
                </a:solidFill>
                <a:latin typeface="Arial"/>
                <a:cs typeface="Arial"/>
              </a:rPr>
              <a:t>glaciers, sea ice</a:t>
            </a:r>
          </a:p>
          <a:p>
            <a:pPr algn="ctr"/>
            <a:endParaRPr lang="en-US" dirty="0">
              <a:solidFill>
                <a:srgbClr val="404040"/>
              </a:solidFill>
              <a:latin typeface="Arial"/>
              <a:cs typeface="Arial"/>
            </a:endParaRPr>
          </a:p>
          <a:p>
            <a:pPr algn="ctr"/>
            <a:r>
              <a:rPr lang="en-US" dirty="0">
                <a:solidFill>
                  <a:srgbClr val="404040"/>
                </a:solidFill>
                <a:latin typeface="Arial"/>
                <a:cs typeface="Arial"/>
              </a:rPr>
              <a:t>Biosphere</a:t>
            </a:r>
          </a:p>
        </p:txBody>
      </p:sp>
      <p:sp>
        <p:nvSpPr>
          <p:cNvPr id="4" name="TextBox 3">
            <a:extLst>
              <a:ext uri="{FF2B5EF4-FFF2-40B4-BE49-F238E27FC236}">
                <a16:creationId xmlns:a16="http://schemas.microsoft.com/office/drawing/2014/main" xmlns="" id="{7C5F935B-9E34-5741-B37B-FAF82B7B9B62}"/>
              </a:ext>
            </a:extLst>
          </p:cNvPr>
          <p:cNvSpPr txBox="1">
            <a:spLocks noChangeArrowheads="1"/>
          </p:cNvSpPr>
          <p:nvPr/>
        </p:nvSpPr>
        <p:spPr bwMode="auto">
          <a:xfrm>
            <a:off x="152400" y="4855518"/>
            <a:ext cx="152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srgbClr val="404040"/>
                </a:solidFill>
                <a:latin typeface="Arial"/>
                <a:cs typeface="Arial"/>
              </a:rPr>
              <a:t>Adapted from IPCC AR3</a:t>
            </a:r>
          </a:p>
        </p:txBody>
      </p:sp>
    </p:spTree>
    <p:extLst>
      <p:ext uri="{BB962C8B-B14F-4D97-AF65-F5344CB8AC3E}">
        <p14:creationId xmlns:p14="http://schemas.microsoft.com/office/powerpoint/2010/main" val="15965780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2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_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3591</TotalTime>
  <Words>1365</Words>
  <Application>Microsoft Macintosh PowerPoint</Application>
  <PresentationFormat>On-screen Show (16:9)</PresentationFormat>
  <Paragraphs>185</Paragraphs>
  <Slides>41</Slides>
  <Notes>1</Notes>
  <HiddenSlides>0</HiddenSlides>
  <MMClips>0</MMClips>
  <ScaleCrop>false</ScaleCrop>
  <HeadingPairs>
    <vt:vector size="4" baseType="variant">
      <vt:variant>
        <vt:lpstr>Theme</vt:lpstr>
      </vt:variant>
      <vt:variant>
        <vt:i4>22</vt:i4>
      </vt:variant>
      <vt:variant>
        <vt:lpstr>Slide Titles</vt:lpstr>
      </vt:variant>
      <vt:variant>
        <vt:i4>41</vt:i4>
      </vt:variant>
    </vt:vector>
  </HeadingPairs>
  <TitlesOfParts>
    <vt:vector size="63" baseType="lpstr">
      <vt:lpstr>Office Theme</vt:lpstr>
      <vt:lpstr>Primary Template</vt:lpstr>
      <vt:lpstr>8_Office Theme</vt:lpstr>
      <vt:lpstr>13_Office Theme</vt:lpstr>
      <vt:lpstr>14_Office Theme</vt:lpstr>
      <vt:lpstr>1_Office Theme</vt:lpstr>
      <vt:lpstr>21_Office Theme</vt:lpstr>
      <vt:lpstr>4_Office Theme</vt:lpstr>
      <vt:lpstr>15_Office Theme</vt:lpstr>
      <vt:lpstr>18_Office Theme</vt:lpstr>
      <vt:lpstr>28_Office Theme</vt:lpstr>
      <vt:lpstr>10_Office Theme</vt:lpstr>
      <vt:lpstr>7_Office Theme</vt:lpstr>
      <vt:lpstr>11_Office Theme</vt:lpstr>
      <vt:lpstr>29_Office Theme</vt:lpstr>
      <vt:lpstr>25_Office Theme</vt:lpstr>
      <vt:lpstr>1_Primary Template</vt:lpstr>
      <vt:lpstr>6_Office Theme</vt:lpstr>
      <vt:lpstr>9_Office Theme</vt:lpstr>
      <vt:lpstr>5_Office Theme</vt:lpstr>
      <vt:lpstr>12_Office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Niño-Southern Oscillation (ENSO)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Teleconnections</vt:lpstr>
      <vt:lpstr>PowerPoint Presentation</vt:lpstr>
      <vt:lpstr>PowerPoint Presentation</vt:lpstr>
      <vt:lpstr>Season Lengths are Changing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526</cp:revision>
  <dcterms:created xsi:type="dcterms:W3CDTF">2020-01-20T20:01:13Z</dcterms:created>
  <dcterms:modified xsi:type="dcterms:W3CDTF">2024-01-12T05:24:20Z</dcterms:modified>
</cp:coreProperties>
</file>