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0.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4" r:id="rId2"/>
    <p:sldMasterId id="2147483815" r:id="rId3"/>
    <p:sldMasterId id="2147483839" r:id="rId4"/>
    <p:sldMasterId id="2147483863" r:id="rId5"/>
    <p:sldMasterId id="2147484007" r:id="rId6"/>
    <p:sldMasterId id="2147484031" r:id="rId7"/>
    <p:sldMasterId id="2147484043" r:id="rId8"/>
    <p:sldMasterId id="2147484067" r:id="rId9"/>
    <p:sldMasterId id="2147484079" r:id="rId10"/>
    <p:sldMasterId id="2147484187" r:id="rId11"/>
  </p:sldMasterIdLst>
  <p:notesMasterIdLst>
    <p:notesMasterId r:id="rId31"/>
  </p:notesMasterIdLst>
  <p:sldIdLst>
    <p:sldId id="258" r:id="rId12"/>
    <p:sldId id="259" r:id="rId13"/>
    <p:sldId id="614" r:id="rId14"/>
    <p:sldId id="558" r:id="rId15"/>
    <p:sldId id="584" r:id="rId16"/>
    <p:sldId id="613" r:id="rId17"/>
    <p:sldId id="562" r:id="rId18"/>
    <p:sldId id="560" r:id="rId19"/>
    <p:sldId id="615" r:id="rId20"/>
    <p:sldId id="525" r:id="rId21"/>
    <p:sldId id="571" r:id="rId22"/>
    <p:sldId id="559" r:id="rId23"/>
    <p:sldId id="598" r:id="rId24"/>
    <p:sldId id="566" r:id="rId25"/>
    <p:sldId id="355" r:id="rId26"/>
    <p:sldId id="596" r:id="rId27"/>
    <p:sldId id="595" r:id="rId28"/>
    <p:sldId id="599" r:id="rId29"/>
    <p:sldId id="593" r:id="rId30"/>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se, Cassaundra" initials="RC" lastIdx="27" clrIdx="0">
    <p:extLst>
      <p:ext uri="{19B8F6BF-5375-455C-9EA6-DF929625EA0E}">
        <p15:presenceInfo xmlns:p15="http://schemas.microsoft.com/office/powerpoint/2012/main" userId="S::Cassaundra.Rose@maine.gov::5a9715d8-24f7-4095-8d7b-ec470519367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1324F"/>
    <a:srgbClr val="262626"/>
    <a:srgbClr val="0F253E"/>
    <a:srgbClr val="B2B2B2"/>
    <a:srgbClr val="082032"/>
    <a:srgbClr val="071E32"/>
    <a:srgbClr val="003040"/>
    <a:srgbClr val="001840"/>
    <a:srgbClr val="101840"/>
    <a:srgbClr val="EED7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340" autoAdjust="0"/>
    <p:restoredTop sz="94622"/>
  </p:normalViewPr>
  <p:slideViewPr>
    <p:cSldViewPr snapToObjects="1">
      <p:cViewPr varScale="1">
        <p:scale>
          <a:sx n="168" d="100"/>
          <a:sy n="168" d="100"/>
        </p:scale>
        <p:origin x="208" y="1424"/>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theme" Target="theme/theme1.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5D2FB0-2461-D540-A1AE-D29958117B12}" type="datetimeFigureOut">
              <a:rPr lang="en-US" smtClean="0"/>
              <a:t>9/11/23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190075-914A-C54C-9CD9-235A2AD921A6}" type="slidenum">
              <a:rPr lang="en-US" smtClean="0"/>
              <a:t>‹#›</a:t>
            </a:fld>
            <a:endParaRPr lang="en-US"/>
          </a:p>
        </p:txBody>
      </p:sp>
    </p:spTree>
    <p:extLst>
      <p:ext uri="{BB962C8B-B14F-4D97-AF65-F5344CB8AC3E}">
        <p14:creationId xmlns:p14="http://schemas.microsoft.com/office/powerpoint/2010/main" val="2267231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t>9/11/23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28B0ED-36E3-5E42-AAFB-C9CE5B9EC6D1}" type="slidenum">
              <a:rPr lang="en-US" smtClean="0"/>
              <a:t>‹#›</a:t>
            </a:fld>
            <a:endParaRPr lang="en-US"/>
          </a:p>
        </p:txBody>
      </p:sp>
    </p:spTree>
    <p:extLst>
      <p:ext uri="{BB962C8B-B14F-4D97-AF65-F5344CB8AC3E}">
        <p14:creationId xmlns:p14="http://schemas.microsoft.com/office/powerpoint/2010/main" val="3005627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t>9/11/23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28B0ED-36E3-5E42-AAFB-C9CE5B9EC6D1}" type="slidenum">
              <a:rPr lang="en-US" smtClean="0"/>
              <a:t>‹#›</a:t>
            </a:fld>
            <a:endParaRPr lang="en-US"/>
          </a:p>
        </p:txBody>
      </p:sp>
    </p:spTree>
    <p:extLst>
      <p:ext uri="{BB962C8B-B14F-4D97-AF65-F5344CB8AC3E}">
        <p14:creationId xmlns:p14="http://schemas.microsoft.com/office/powerpoint/2010/main" val="19878681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7338089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58"/>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6346961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9322063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2667638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9686904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3128805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2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339763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23"/>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078802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3889301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98"/>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898"/>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5277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98"/>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898"/>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t>9/11/23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28B0ED-36E3-5E42-AAFB-C9CE5B9EC6D1}" type="slidenum">
              <a:rPr lang="en-US" smtClean="0"/>
              <a:t>‹#›</a:t>
            </a:fld>
            <a:endParaRPr lang="en-US"/>
          </a:p>
        </p:txBody>
      </p:sp>
    </p:spTree>
    <p:extLst>
      <p:ext uri="{BB962C8B-B14F-4D97-AF65-F5344CB8AC3E}">
        <p14:creationId xmlns:p14="http://schemas.microsoft.com/office/powerpoint/2010/main" val="263537729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5581850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3670772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58"/>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5280058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7898010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7104035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3724679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3466158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2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9128131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23"/>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5938738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74423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plash ope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1E4A"/>
          </a:solidFill>
          <a:ln>
            <a:noFill/>
          </a:ln>
          <a:effectLst/>
        </p:spPr>
        <p:style>
          <a:lnRef idx="1">
            <a:schemeClr val="accent1"/>
          </a:lnRef>
          <a:fillRef idx="3">
            <a:schemeClr val="accent1"/>
          </a:fillRef>
          <a:effectRef idx="2">
            <a:schemeClr val="accent1"/>
          </a:effectRef>
          <a:fontRef idx="minor">
            <a:schemeClr val="lt1"/>
          </a:fontRef>
        </p:style>
        <p:txBody>
          <a:bodyPr lIns="82296" tIns="41148" rIns="82296" bIns="41148" rtlCol="0" anchor="ctr"/>
          <a:lstStyle/>
          <a:p>
            <a:pPr algn="ctr" defTabSz="822960"/>
            <a:endParaRPr lang="en-US" sz="1500">
              <a:solidFill>
                <a:prstClr val="white"/>
              </a:solidFill>
              <a:latin typeface="Calibri"/>
            </a:endParaRPr>
          </a:p>
        </p:txBody>
      </p:sp>
      <p:sp>
        <p:nvSpPr>
          <p:cNvPr id="5" name="Text Placeholder 6"/>
          <p:cNvSpPr>
            <a:spLocks noGrp="1"/>
          </p:cNvSpPr>
          <p:nvPr>
            <p:ph type="body" sz="quarter" idx="10" hasCustomPrompt="1"/>
          </p:nvPr>
        </p:nvSpPr>
        <p:spPr>
          <a:xfrm>
            <a:off x="4953001" y="2400300"/>
            <a:ext cx="3581400" cy="1485900"/>
          </a:xfrm>
          <a:prstGeom prst="rect">
            <a:avLst/>
          </a:prstGeom>
        </p:spPr>
        <p:txBody>
          <a:bodyPr vert="horz" anchor="b"/>
          <a:lstStyle>
            <a:lvl1pPr marL="0" indent="0">
              <a:buNone/>
              <a:defRPr sz="3300" b="1" i="0">
                <a:solidFill>
                  <a:schemeClr val="bg1"/>
                </a:solidFill>
                <a:latin typeface="Arial"/>
                <a:cs typeface="Arial"/>
              </a:defRPr>
            </a:lvl1pPr>
          </a:lstStyle>
          <a:p>
            <a:pPr lvl="0"/>
            <a:r>
              <a:rPr lang="en-US" dirty="0"/>
              <a:t>Presentation title</a:t>
            </a:r>
          </a:p>
        </p:txBody>
      </p:sp>
      <p:sp>
        <p:nvSpPr>
          <p:cNvPr id="6" name="Text Placeholder 8"/>
          <p:cNvSpPr>
            <a:spLocks noGrp="1"/>
          </p:cNvSpPr>
          <p:nvPr>
            <p:ph type="body" sz="quarter" idx="11" hasCustomPrompt="1"/>
          </p:nvPr>
        </p:nvSpPr>
        <p:spPr>
          <a:xfrm>
            <a:off x="4953001" y="4057650"/>
            <a:ext cx="3581400" cy="571500"/>
          </a:xfrm>
          <a:prstGeom prst="rect">
            <a:avLst/>
          </a:prstGeom>
        </p:spPr>
        <p:txBody>
          <a:bodyPr vert="horz"/>
          <a:lstStyle>
            <a:lvl1pPr marL="0" indent="0">
              <a:buNone/>
              <a:defRPr sz="1500">
                <a:solidFill>
                  <a:srgbClr val="66A6CF"/>
                </a:solidFill>
                <a:latin typeface="Arial"/>
                <a:cs typeface="Arial"/>
              </a:defRPr>
            </a:lvl1pPr>
          </a:lstStyle>
          <a:p>
            <a:pPr lvl="0"/>
            <a:r>
              <a:rPr lang="en-US" dirty="0"/>
              <a:t>Presenter</a:t>
            </a:r>
          </a:p>
        </p:txBody>
      </p:sp>
      <p:sp>
        <p:nvSpPr>
          <p:cNvPr id="7" name="Picture Placeholder 18"/>
          <p:cNvSpPr>
            <a:spLocks noGrp="1"/>
          </p:cNvSpPr>
          <p:nvPr>
            <p:ph type="pic" sz="quarter" idx="12"/>
          </p:nvPr>
        </p:nvSpPr>
        <p:spPr>
          <a:xfrm>
            <a:off x="609600" y="457200"/>
            <a:ext cx="3657600" cy="4171950"/>
          </a:xfrm>
          <a:prstGeom prst="rect">
            <a:avLst/>
          </a:prstGeom>
        </p:spPr>
        <p:txBody>
          <a:bodyPr vert="horz" anchor="ctr"/>
          <a:lstStyle>
            <a:lvl1pPr marL="0" indent="0" algn="ctr">
              <a:buNone/>
              <a:defRPr sz="1200">
                <a:solidFill>
                  <a:schemeClr val="bg1"/>
                </a:solidFill>
                <a:latin typeface="Arial"/>
                <a:cs typeface="Arial"/>
              </a:defRPr>
            </a:lvl1pPr>
          </a:lstStyle>
          <a:p>
            <a:endParaRPr lang="en-US" dirty="0"/>
          </a:p>
        </p:txBody>
      </p:sp>
      <p:pic>
        <p:nvPicPr>
          <p:cNvPr id="9" name="Picture 8" descr="UMaine_fullcrest_logo4c_revers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53000" y="403272"/>
            <a:ext cx="2400300" cy="763733"/>
          </a:xfrm>
          <a:prstGeom prst="rect">
            <a:avLst/>
          </a:prstGeom>
        </p:spPr>
      </p:pic>
    </p:spTree>
    <p:extLst>
      <p:ext uri="{BB962C8B-B14F-4D97-AF65-F5344CB8AC3E}">
        <p14:creationId xmlns:p14="http://schemas.microsoft.com/office/powerpoint/2010/main" val="418667632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98"/>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898"/>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04270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vider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282149"/>
            <a:ext cx="7772400" cy="403957"/>
          </a:xfrm>
          <a:prstGeom prst="rect">
            <a:avLst/>
          </a:prstGeom>
        </p:spPr>
        <p:txBody>
          <a:bodyPr lIns="82296" tIns="41148" rIns="82296" bIns="41148" anchor="b"/>
          <a:lstStyle>
            <a:lvl1pPr algn="ctr">
              <a:defRPr b="0">
                <a:solidFill>
                  <a:srgbClr val="7F7F7F"/>
                </a:solidFill>
              </a:defRPr>
            </a:lvl1pPr>
          </a:lstStyle>
          <a:p>
            <a:r>
              <a:rPr lang="en-US" dirty="0"/>
              <a:t>Divider Slide</a:t>
            </a:r>
          </a:p>
        </p:txBody>
      </p:sp>
      <p:sp>
        <p:nvSpPr>
          <p:cNvPr id="3" name="Subtitle 2"/>
          <p:cNvSpPr>
            <a:spLocks noGrp="1"/>
          </p:cNvSpPr>
          <p:nvPr>
            <p:ph type="subTitle" idx="1" hasCustomPrompt="1"/>
          </p:nvPr>
        </p:nvSpPr>
        <p:spPr>
          <a:xfrm>
            <a:off x="1371600" y="2971800"/>
            <a:ext cx="6400800" cy="1371600"/>
          </a:xfrm>
          <a:prstGeom prst="rect">
            <a:avLst/>
          </a:prstGeom>
        </p:spPr>
        <p:txBody>
          <a:bodyPr>
            <a:normAutofit/>
          </a:bodyPr>
          <a:lstStyle>
            <a:lvl1pPr marL="0" indent="0" algn="ctr">
              <a:buNone/>
              <a:defRPr sz="1700">
                <a:solidFill>
                  <a:schemeClr val="tx1">
                    <a:tint val="75000"/>
                  </a:schemeClr>
                </a:solidFill>
              </a:defRPr>
            </a:lvl1pPr>
            <a:lvl2pPr marL="380981" indent="0" algn="ctr">
              <a:buNone/>
              <a:defRPr>
                <a:solidFill>
                  <a:schemeClr val="tx1">
                    <a:tint val="75000"/>
                  </a:schemeClr>
                </a:solidFill>
              </a:defRPr>
            </a:lvl2pPr>
            <a:lvl3pPr marL="761963" indent="0" algn="ctr">
              <a:buNone/>
              <a:defRPr>
                <a:solidFill>
                  <a:schemeClr val="tx1">
                    <a:tint val="75000"/>
                  </a:schemeClr>
                </a:solidFill>
              </a:defRPr>
            </a:lvl3pPr>
            <a:lvl4pPr marL="1142942" indent="0" algn="ctr">
              <a:buNone/>
              <a:defRPr>
                <a:solidFill>
                  <a:schemeClr val="tx1">
                    <a:tint val="75000"/>
                  </a:schemeClr>
                </a:solidFill>
              </a:defRPr>
            </a:lvl4pPr>
            <a:lvl5pPr marL="1523924" indent="0" algn="ctr">
              <a:buNone/>
              <a:defRPr>
                <a:solidFill>
                  <a:schemeClr val="tx1">
                    <a:tint val="75000"/>
                  </a:schemeClr>
                </a:solidFill>
              </a:defRPr>
            </a:lvl5pPr>
            <a:lvl6pPr marL="1904905" indent="0" algn="ctr">
              <a:buNone/>
              <a:defRPr>
                <a:solidFill>
                  <a:schemeClr val="tx1">
                    <a:tint val="75000"/>
                  </a:schemeClr>
                </a:solidFill>
              </a:defRPr>
            </a:lvl6pPr>
            <a:lvl7pPr marL="2285886" indent="0" algn="ctr">
              <a:buNone/>
              <a:defRPr>
                <a:solidFill>
                  <a:schemeClr val="tx1">
                    <a:tint val="75000"/>
                  </a:schemeClr>
                </a:solidFill>
              </a:defRPr>
            </a:lvl7pPr>
            <a:lvl8pPr marL="2666867" indent="0" algn="ctr">
              <a:buNone/>
              <a:defRPr>
                <a:solidFill>
                  <a:schemeClr val="tx1">
                    <a:tint val="75000"/>
                  </a:schemeClr>
                </a:solidFill>
              </a:defRPr>
            </a:lvl8pPr>
            <a:lvl9pPr marL="3047847" indent="0" algn="ctr">
              <a:buNone/>
              <a:defRPr>
                <a:solidFill>
                  <a:schemeClr val="tx1">
                    <a:tint val="75000"/>
                  </a:schemeClr>
                </a:solidFill>
              </a:defRPr>
            </a:lvl9pPr>
          </a:lstStyle>
          <a:p>
            <a:r>
              <a:rPr lang="en-US" dirty="0"/>
              <a:t>Subhead</a:t>
            </a:r>
          </a:p>
        </p:txBody>
      </p:sp>
      <p:cxnSp>
        <p:nvCxnSpPr>
          <p:cNvPr id="9" name="Straight Connector 8"/>
          <p:cNvCxnSpPr/>
          <p:nvPr userDrawn="1"/>
        </p:nvCxnSpPr>
        <p:spPr>
          <a:xfrm>
            <a:off x="685800" y="2857500"/>
            <a:ext cx="7772400" cy="0"/>
          </a:xfrm>
          <a:prstGeom prst="line">
            <a:avLst/>
          </a:prstGeom>
          <a:ln>
            <a:solidFill>
              <a:srgbClr val="66A6CF"/>
            </a:solidFill>
          </a:ln>
          <a:effectLst/>
        </p:spPr>
        <p:style>
          <a:lnRef idx="2">
            <a:schemeClr val="accent1"/>
          </a:lnRef>
          <a:fillRef idx="0">
            <a:schemeClr val="accent1"/>
          </a:fillRef>
          <a:effectRef idx="1">
            <a:schemeClr val="accent1"/>
          </a:effectRef>
          <a:fontRef idx="minor">
            <a:schemeClr val="tx1"/>
          </a:fontRef>
        </p:style>
      </p:cxnSp>
      <p:grpSp>
        <p:nvGrpSpPr>
          <p:cNvPr id="6" name="Group 5"/>
          <p:cNvGrpSpPr/>
          <p:nvPr userDrawn="1"/>
        </p:nvGrpSpPr>
        <p:grpSpPr>
          <a:xfrm>
            <a:off x="0" y="0"/>
            <a:ext cx="9144000" cy="685800"/>
            <a:chOff x="0" y="0"/>
            <a:chExt cx="10160000" cy="762000"/>
          </a:xfrm>
        </p:grpSpPr>
        <p:grpSp>
          <p:nvGrpSpPr>
            <p:cNvPr id="4" name="Group 3"/>
            <p:cNvGrpSpPr/>
            <p:nvPr userDrawn="1"/>
          </p:nvGrpSpPr>
          <p:grpSpPr>
            <a:xfrm>
              <a:off x="0" y="0"/>
              <a:ext cx="10160000" cy="762000"/>
              <a:chOff x="0" y="0"/>
              <a:chExt cx="9144000" cy="914400"/>
            </a:xfrm>
            <a:solidFill>
              <a:srgbClr val="001E4A"/>
            </a:solidFill>
          </p:grpSpPr>
          <p:sp>
            <p:nvSpPr>
              <p:cNvPr id="7" name="Isosceles Triangle 6"/>
              <p:cNvSpPr>
                <a:spLocks noChangeAspect="1"/>
              </p:cNvSpPr>
              <p:nvPr userDrawn="1"/>
            </p:nvSpPr>
            <p:spPr>
              <a:xfrm rot="10800000">
                <a:off x="279806" y="625865"/>
                <a:ext cx="732434" cy="288535"/>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a:endParaRPr lang="en-US" sz="1500">
                  <a:solidFill>
                    <a:prstClr val="white"/>
                  </a:solidFill>
                  <a:latin typeface="Calibri"/>
                </a:endParaRPr>
              </a:p>
            </p:txBody>
          </p:sp>
          <p:sp>
            <p:nvSpPr>
              <p:cNvPr id="11" name="Rectangle 10"/>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a:endParaRPr lang="en-US" sz="1500">
                  <a:solidFill>
                    <a:prstClr val="white"/>
                  </a:solidFill>
                  <a:latin typeface="Calibri"/>
                </a:endParaRPr>
              </a:p>
            </p:txBody>
          </p:sp>
        </p:grpSp>
        <p:pic>
          <p:nvPicPr>
            <p:cNvPr id="10" name="Picture 9" descr="UMaine_fullcrest_logo4c_rever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04185"/>
              <a:ext cx="1947672" cy="619715"/>
            </a:xfrm>
            <a:prstGeom prst="rect">
              <a:avLst/>
            </a:prstGeom>
          </p:spPr>
        </p:pic>
      </p:grpSp>
    </p:spTree>
    <p:extLst>
      <p:ext uri="{BB962C8B-B14F-4D97-AF65-F5344CB8AC3E}">
        <p14:creationId xmlns:p14="http://schemas.microsoft.com/office/powerpoint/2010/main" val="4226251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21" name="Content Placeholder 3"/>
          <p:cNvSpPr>
            <a:spLocks noGrp="1"/>
          </p:cNvSpPr>
          <p:nvPr>
            <p:ph sz="half" idx="2"/>
          </p:nvPr>
        </p:nvSpPr>
        <p:spPr>
          <a:xfrm>
            <a:off x="457200" y="1868807"/>
            <a:ext cx="8229600" cy="2703195"/>
          </a:xfrm>
          <a:prstGeom prst="rect">
            <a:avLst/>
          </a:prstGeom>
        </p:spPr>
        <p:txBody>
          <a:bodyPr>
            <a:normAutofit/>
          </a:bodyPr>
          <a:lstStyle>
            <a:lvl1pPr>
              <a:defRPr sz="1500"/>
            </a:lvl1pPr>
            <a:lvl2pPr>
              <a:defRPr sz="1500"/>
            </a:lvl2pPr>
            <a:lvl3pPr>
              <a:defRPr sz="1500"/>
            </a:lvl3pPr>
            <a:lvl4pPr>
              <a:defRPr sz="1500"/>
            </a:lvl4pPr>
            <a:lvl5pPr>
              <a:defRPr sz="1500"/>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9" name="Group 8"/>
          <p:cNvGrpSpPr/>
          <p:nvPr userDrawn="1"/>
        </p:nvGrpSpPr>
        <p:grpSpPr>
          <a:xfrm>
            <a:off x="0" y="0"/>
            <a:ext cx="9144000" cy="685800"/>
            <a:chOff x="0" y="0"/>
            <a:chExt cx="10160000" cy="762000"/>
          </a:xfrm>
        </p:grpSpPr>
        <p:grpSp>
          <p:nvGrpSpPr>
            <p:cNvPr id="13" name="Group 12"/>
            <p:cNvGrpSpPr/>
            <p:nvPr userDrawn="1"/>
          </p:nvGrpSpPr>
          <p:grpSpPr>
            <a:xfrm>
              <a:off x="0" y="0"/>
              <a:ext cx="10160000" cy="762000"/>
              <a:chOff x="0" y="0"/>
              <a:chExt cx="9144000" cy="914400"/>
            </a:xfrm>
            <a:solidFill>
              <a:srgbClr val="001E4A"/>
            </a:solidFill>
          </p:grpSpPr>
          <p:sp>
            <p:nvSpPr>
              <p:cNvPr id="15" name="Isosceles Triangle 14"/>
              <p:cNvSpPr>
                <a:spLocks noChangeAspect="1"/>
              </p:cNvSpPr>
              <p:nvPr userDrawn="1"/>
            </p:nvSpPr>
            <p:spPr>
              <a:xfrm rot="10800000">
                <a:off x="279806" y="625865"/>
                <a:ext cx="732434" cy="288535"/>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a:endParaRPr lang="en-US" sz="1500">
                  <a:solidFill>
                    <a:prstClr val="white"/>
                  </a:solidFill>
                  <a:latin typeface="Calibri"/>
                </a:endParaRPr>
              </a:p>
            </p:txBody>
          </p:sp>
          <p:sp>
            <p:nvSpPr>
              <p:cNvPr id="16" name="Rectangle 15"/>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a:endParaRPr lang="en-US" sz="1500">
                  <a:solidFill>
                    <a:prstClr val="white"/>
                  </a:solidFill>
                  <a:latin typeface="Calibri"/>
                </a:endParaRPr>
              </a:p>
            </p:txBody>
          </p:sp>
        </p:grpSp>
        <p:pic>
          <p:nvPicPr>
            <p:cNvPr id="14" name="Picture 13" descr="UMaine_fullcrest_logo4c_rever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04185"/>
              <a:ext cx="1947672" cy="619715"/>
            </a:xfrm>
            <a:prstGeom prst="rect">
              <a:avLst/>
            </a:prstGeom>
          </p:spPr>
        </p:pic>
      </p:grpSp>
    </p:spTree>
    <p:extLst>
      <p:ext uri="{BB962C8B-B14F-4D97-AF65-F5344CB8AC3E}">
        <p14:creationId xmlns:p14="http://schemas.microsoft.com/office/powerpoint/2010/main" val="6979325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ndard - Two Column">
    <p:spTree>
      <p:nvGrpSpPr>
        <p:cNvPr id="1" name=""/>
        <p:cNvGrpSpPr/>
        <p:nvPr/>
      </p:nvGrpSpPr>
      <p:grpSpPr>
        <a:xfrm>
          <a:off x="0" y="0"/>
          <a:ext cx="0" cy="0"/>
          <a:chOff x="0" y="0"/>
          <a:chExt cx="0" cy="0"/>
        </a:xfrm>
      </p:grpSpPr>
      <p:sp>
        <p:nvSpPr>
          <p:cNvPr id="14" name="Content Placeholder 3"/>
          <p:cNvSpPr>
            <a:spLocks noGrp="1"/>
          </p:cNvSpPr>
          <p:nvPr>
            <p:ph sz="half" idx="2"/>
          </p:nvPr>
        </p:nvSpPr>
        <p:spPr>
          <a:xfrm>
            <a:off x="457200" y="1868807"/>
            <a:ext cx="4040188" cy="2703195"/>
          </a:xfrm>
          <a:prstGeom prst="rect">
            <a:avLst/>
          </a:prstGeom>
        </p:spPr>
        <p:txBody>
          <a:bodyPr>
            <a:normAutofit/>
          </a:bodyPr>
          <a:lstStyle>
            <a:lvl1pPr>
              <a:defRPr sz="1500"/>
            </a:lvl1pPr>
            <a:lvl2pPr>
              <a:defRPr sz="1500"/>
            </a:lvl2pPr>
            <a:lvl3pPr>
              <a:defRPr sz="1500"/>
            </a:lvl3pPr>
            <a:lvl4pPr>
              <a:defRPr sz="1500"/>
            </a:lvl4pPr>
            <a:lvl5pPr>
              <a:defRPr sz="1500"/>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5"/>
          <p:cNvSpPr>
            <a:spLocks noGrp="1"/>
          </p:cNvSpPr>
          <p:nvPr>
            <p:ph sz="quarter" idx="4"/>
          </p:nvPr>
        </p:nvSpPr>
        <p:spPr>
          <a:xfrm>
            <a:off x="4645033" y="1868807"/>
            <a:ext cx="4041775" cy="2703195"/>
          </a:xfrm>
          <a:prstGeom prst="rect">
            <a:avLst/>
          </a:prstGeom>
        </p:spPr>
        <p:txBody>
          <a:bodyPr>
            <a:normAutofit/>
          </a:bodyPr>
          <a:lstStyle>
            <a:lvl1pPr>
              <a:defRPr sz="1500"/>
            </a:lvl1pPr>
            <a:lvl2pPr>
              <a:defRPr sz="1500"/>
            </a:lvl2pPr>
            <a:lvl3pPr>
              <a:defRPr sz="1500"/>
            </a:lvl3pPr>
            <a:lvl4pPr>
              <a:defRPr sz="1500"/>
            </a:lvl4pPr>
            <a:lvl5pPr>
              <a:defRPr sz="1500"/>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8" name="Group 7"/>
          <p:cNvGrpSpPr/>
          <p:nvPr userDrawn="1"/>
        </p:nvGrpSpPr>
        <p:grpSpPr>
          <a:xfrm>
            <a:off x="0" y="0"/>
            <a:ext cx="9144000" cy="685800"/>
            <a:chOff x="0" y="0"/>
            <a:chExt cx="10160000" cy="762000"/>
          </a:xfrm>
        </p:grpSpPr>
        <p:grpSp>
          <p:nvGrpSpPr>
            <p:cNvPr id="10" name="Group 9"/>
            <p:cNvGrpSpPr/>
            <p:nvPr userDrawn="1"/>
          </p:nvGrpSpPr>
          <p:grpSpPr>
            <a:xfrm>
              <a:off x="0" y="0"/>
              <a:ext cx="10160000" cy="762000"/>
              <a:chOff x="0" y="0"/>
              <a:chExt cx="9144000" cy="914400"/>
            </a:xfrm>
            <a:solidFill>
              <a:srgbClr val="001E4A"/>
            </a:solidFill>
          </p:grpSpPr>
          <p:sp>
            <p:nvSpPr>
              <p:cNvPr id="17" name="Isosceles Triangle 16"/>
              <p:cNvSpPr>
                <a:spLocks noChangeAspect="1"/>
              </p:cNvSpPr>
              <p:nvPr userDrawn="1"/>
            </p:nvSpPr>
            <p:spPr>
              <a:xfrm rot="10800000">
                <a:off x="279806" y="625865"/>
                <a:ext cx="732434" cy="288535"/>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a:endParaRPr lang="en-US" sz="1500">
                  <a:solidFill>
                    <a:prstClr val="white"/>
                  </a:solidFill>
                  <a:latin typeface="Calibri"/>
                </a:endParaRPr>
              </a:p>
            </p:txBody>
          </p:sp>
          <p:sp>
            <p:nvSpPr>
              <p:cNvPr id="18" name="Rectangle 17"/>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a:endParaRPr lang="en-US" sz="1500">
                  <a:solidFill>
                    <a:prstClr val="white"/>
                  </a:solidFill>
                  <a:latin typeface="Calibri"/>
                </a:endParaRPr>
              </a:p>
            </p:txBody>
          </p:sp>
        </p:grpSp>
        <p:pic>
          <p:nvPicPr>
            <p:cNvPr id="15" name="Picture 14" descr="UMaine_fullcrest_logo4c_rever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04185"/>
              <a:ext cx="1947672" cy="619715"/>
            </a:xfrm>
            <a:prstGeom prst="rect">
              <a:avLst/>
            </a:prstGeom>
          </p:spPr>
        </p:pic>
      </p:grpSp>
    </p:spTree>
    <p:extLst>
      <p:ext uri="{BB962C8B-B14F-4D97-AF65-F5344CB8AC3E}">
        <p14:creationId xmlns:p14="http://schemas.microsoft.com/office/powerpoint/2010/main" val="29177778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ndard - Comparison Bullet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57200" y="1885950"/>
            <a:ext cx="4040188" cy="342900"/>
          </a:xfrm>
          <a:prstGeom prst="rect">
            <a:avLst/>
          </a:prstGeom>
        </p:spPr>
        <p:txBody>
          <a:bodyPr anchor="t">
            <a:normAutofit/>
          </a:bodyPr>
          <a:lstStyle>
            <a:lvl1pPr marL="0" indent="0">
              <a:buNone/>
              <a:defRPr sz="1700" b="1" baseline="0"/>
            </a:lvl1pPr>
            <a:lvl2pPr marL="380981" indent="0">
              <a:buNone/>
              <a:defRPr sz="1700" b="1"/>
            </a:lvl2pPr>
            <a:lvl3pPr marL="761963" indent="0">
              <a:buNone/>
              <a:defRPr sz="1500" b="1"/>
            </a:lvl3pPr>
            <a:lvl4pPr marL="1142942" indent="0">
              <a:buNone/>
              <a:defRPr sz="1300" b="1"/>
            </a:lvl4pPr>
            <a:lvl5pPr marL="1523924" indent="0">
              <a:buNone/>
              <a:defRPr sz="1300" b="1"/>
            </a:lvl5pPr>
            <a:lvl6pPr marL="1904905" indent="0">
              <a:buNone/>
              <a:defRPr sz="1300" b="1"/>
            </a:lvl6pPr>
            <a:lvl7pPr marL="2285886" indent="0">
              <a:buNone/>
              <a:defRPr sz="1300" b="1"/>
            </a:lvl7pPr>
            <a:lvl8pPr marL="2666867" indent="0">
              <a:buNone/>
              <a:defRPr sz="1300" b="1"/>
            </a:lvl8pPr>
            <a:lvl9pPr marL="3047847" indent="0">
              <a:buNone/>
              <a:defRPr sz="1300" b="1"/>
            </a:lvl9pPr>
          </a:lstStyle>
          <a:p>
            <a:pPr lvl="0"/>
            <a:r>
              <a:rPr lang="en-US" dirty="0"/>
              <a:t>List 1 headline</a:t>
            </a:r>
          </a:p>
        </p:txBody>
      </p:sp>
      <p:sp>
        <p:nvSpPr>
          <p:cNvPr id="4" name="Content Placeholder 3"/>
          <p:cNvSpPr>
            <a:spLocks noGrp="1"/>
          </p:cNvSpPr>
          <p:nvPr>
            <p:ph sz="half" idx="2"/>
          </p:nvPr>
        </p:nvSpPr>
        <p:spPr>
          <a:xfrm>
            <a:off x="457200" y="2263381"/>
            <a:ext cx="4040188" cy="2080022"/>
          </a:xfrm>
          <a:prstGeom prst="rect">
            <a:avLst/>
          </a:prstGeom>
        </p:spPr>
        <p:txBody>
          <a:bodyPr>
            <a:normAutofit/>
          </a:bodyPr>
          <a:lstStyle>
            <a:lvl1pPr>
              <a:defRPr sz="1500"/>
            </a:lvl1pPr>
            <a:lvl2pPr>
              <a:defRPr sz="1500"/>
            </a:lvl2pPr>
            <a:lvl3pPr>
              <a:defRPr sz="1500"/>
            </a:lvl3pPr>
            <a:lvl4pPr>
              <a:defRPr sz="1500"/>
            </a:lvl4pPr>
            <a:lvl5pPr>
              <a:defRPr sz="1500"/>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645033" y="1885950"/>
            <a:ext cx="4041775" cy="342900"/>
          </a:xfrm>
          <a:prstGeom prst="rect">
            <a:avLst/>
          </a:prstGeom>
        </p:spPr>
        <p:txBody>
          <a:bodyPr anchor="t">
            <a:normAutofit/>
          </a:bodyPr>
          <a:lstStyle>
            <a:lvl1pPr marL="0" indent="0">
              <a:buNone/>
              <a:defRPr sz="1700" b="1"/>
            </a:lvl1pPr>
            <a:lvl2pPr marL="380981" indent="0">
              <a:buNone/>
              <a:defRPr sz="1700" b="1"/>
            </a:lvl2pPr>
            <a:lvl3pPr marL="761963" indent="0">
              <a:buNone/>
              <a:defRPr sz="1500" b="1"/>
            </a:lvl3pPr>
            <a:lvl4pPr marL="1142942" indent="0">
              <a:buNone/>
              <a:defRPr sz="1300" b="1"/>
            </a:lvl4pPr>
            <a:lvl5pPr marL="1523924" indent="0">
              <a:buNone/>
              <a:defRPr sz="1300" b="1"/>
            </a:lvl5pPr>
            <a:lvl6pPr marL="1904905" indent="0">
              <a:buNone/>
              <a:defRPr sz="1300" b="1"/>
            </a:lvl6pPr>
            <a:lvl7pPr marL="2285886" indent="0">
              <a:buNone/>
              <a:defRPr sz="1300" b="1"/>
            </a:lvl7pPr>
            <a:lvl8pPr marL="2666867" indent="0">
              <a:buNone/>
              <a:defRPr sz="1300" b="1"/>
            </a:lvl8pPr>
            <a:lvl9pPr marL="3047847" indent="0">
              <a:buNone/>
              <a:defRPr sz="1300" b="1"/>
            </a:lvl9pPr>
          </a:lstStyle>
          <a:p>
            <a:pPr lvl="0"/>
            <a:r>
              <a:rPr lang="en-US" dirty="0"/>
              <a:t>List 2 headline</a:t>
            </a:r>
          </a:p>
        </p:txBody>
      </p:sp>
      <p:sp>
        <p:nvSpPr>
          <p:cNvPr id="6" name="Content Placeholder 5"/>
          <p:cNvSpPr>
            <a:spLocks noGrp="1"/>
          </p:cNvSpPr>
          <p:nvPr>
            <p:ph sz="quarter" idx="4"/>
          </p:nvPr>
        </p:nvSpPr>
        <p:spPr>
          <a:xfrm>
            <a:off x="4645033" y="2263381"/>
            <a:ext cx="4041775" cy="2080022"/>
          </a:xfrm>
          <a:prstGeom prst="rect">
            <a:avLst/>
          </a:prstGeom>
        </p:spPr>
        <p:txBody>
          <a:bodyPr>
            <a:normAutofit/>
          </a:bodyPr>
          <a:lstStyle>
            <a:lvl1pPr>
              <a:defRPr sz="1500"/>
            </a:lvl1pPr>
            <a:lvl2pPr>
              <a:defRPr sz="1500"/>
            </a:lvl2pPr>
            <a:lvl3pPr>
              <a:defRPr sz="1500"/>
            </a:lvl3pPr>
            <a:lvl4pPr>
              <a:defRPr sz="1500"/>
            </a:lvl4pPr>
            <a:lvl5pPr>
              <a:defRPr sz="1500"/>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0" name="Group 9"/>
          <p:cNvGrpSpPr/>
          <p:nvPr userDrawn="1"/>
        </p:nvGrpSpPr>
        <p:grpSpPr>
          <a:xfrm>
            <a:off x="0" y="0"/>
            <a:ext cx="9144000" cy="685800"/>
            <a:chOff x="0" y="0"/>
            <a:chExt cx="10160000" cy="762000"/>
          </a:xfrm>
        </p:grpSpPr>
        <p:grpSp>
          <p:nvGrpSpPr>
            <p:cNvPr id="14" name="Group 13"/>
            <p:cNvGrpSpPr/>
            <p:nvPr userDrawn="1"/>
          </p:nvGrpSpPr>
          <p:grpSpPr>
            <a:xfrm>
              <a:off x="0" y="0"/>
              <a:ext cx="10160000" cy="762000"/>
              <a:chOff x="0" y="0"/>
              <a:chExt cx="9144000" cy="914400"/>
            </a:xfrm>
            <a:solidFill>
              <a:srgbClr val="001E4A"/>
            </a:solidFill>
          </p:grpSpPr>
          <p:sp>
            <p:nvSpPr>
              <p:cNvPr id="17" name="Isosceles Triangle 16"/>
              <p:cNvSpPr>
                <a:spLocks noChangeAspect="1"/>
              </p:cNvSpPr>
              <p:nvPr userDrawn="1"/>
            </p:nvSpPr>
            <p:spPr>
              <a:xfrm rot="10800000">
                <a:off x="279806" y="625865"/>
                <a:ext cx="732434" cy="288535"/>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a:endParaRPr lang="en-US" sz="1500">
                  <a:solidFill>
                    <a:prstClr val="white"/>
                  </a:solidFill>
                  <a:latin typeface="Calibri"/>
                </a:endParaRPr>
              </a:p>
            </p:txBody>
          </p:sp>
          <p:sp>
            <p:nvSpPr>
              <p:cNvPr id="18" name="Rectangle 17"/>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a:endParaRPr lang="en-US" sz="1500">
                  <a:solidFill>
                    <a:prstClr val="white"/>
                  </a:solidFill>
                  <a:latin typeface="Calibri"/>
                </a:endParaRPr>
              </a:p>
            </p:txBody>
          </p:sp>
        </p:grpSp>
        <p:pic>
          <p:nvPicPr>
            <p:cNvPr id="15" name="Picture 14" descr="UMaine_fullcrest_logo4c_rever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04185"/>
              <a:ext cx="1947672" cy="619715"/>
            </a:xfrm>
            <a:prstGeom prst="rect">
              <a:avLst/>
            </a:prstGeom>
          </p:spPr>
        </p:pic>
      </p:grpSp>
    </p:spTree>
    <p:extLst>
      <p:ext uri="{BB962C8B-B14F-4D97-AF65-F5344CB8AC3E}">
        <p14:creationId xmlns:p14="http://schemas.microsoft.com/office/powerpoint/2010/main" val="32080015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ndard - Bodycopy and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3962401" y="1771651"/>
            <a:ext cx="4724400" cy="2822972"/>
          </a:xfrm>
          <a:prstGeom prst="rect">
            <a:avLst/>
          </a:prstGeom>
        </p:spPr>
        <p:txBody>
          <a:bodyPr>
            <a:normAutofit/>
          </a:bodyPr>
          <a:lstStyle>
            <a:lvl1pPr>
              <a:defRPr sz="1500"/>
            </a:lvl1pPr>
            <a:lvl2pPr>
              <a:defRPr sz="1500"/>
            </a:lvl2pPr>
            <a:lvl3pPr>
              <a:defRPr sz="1500"/>
            </a:lvl3pPr>
            <a:lvl4pPr>
              <a:defRPr sz="1500"/>
            </a:lvl4pPr>
            <a:lvl5pPr>
              <a:defRPr sz="1500"/>
            </a:lvl5pPr>
            <a:lvl6pPr>
              <a:defRPr sz="1700"/>
            </a:lvl6pPr>
            <a:lvl7pPr>
              <a:defRPr sz="1700"/>
            </a:lvl7pPr>
            <a:lvl8pPr>
              <a:defRPr sz="1700"/>
            </a:lvl8pPr>
            <a:lvl9pPr>
              <a:defRPr sz="1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9" y="1771651"/>
            <a:ext cx="3008313" cy="2822972"/>
          </a:xfrm>
          <a:prstGeom prst="rect">
            <a:avLst/>
          </a:prstGeom>
        </p:spPr>
        <p:txBody>
          <a:bodyPr>
            <a:normAutofit/>
          </a:bodyPr>
          <a:lstStyle>
            <a:lvl1pPr marL="0" indent="0">
              <a:buNone/>
              <a:defRPr sz="1500"/>
            </a:lvl1pPr>
            <a:lvl2pPr marL="380981" indent="0">
              <a:buNone/>
              <a:defRPr sz="1000"/>
            </a:lvl2pPr>
            <a:lvl3pPr marL="761963" indent="0">
              <a:buNone/>
              <a:defRPr sz="800"/>
            </a:lvl3pPr>
            <a:lvl4pPr marL="1142942" indent="0">
              <a:buNone/>
              <a:defRPr sz="700"/>
            </a:lvl4pPr>
            <a:lvl5pPr marL="1523924" indent="0">
              <a:buNone/>
              <a:defRPr sz="700"/>
            </a:lvl5pPr>
            <a:lvl6pPr marL="1904905" indent="0">
              <a:buNone/>
              <a:defRPr sz="700"/>
            </a:lvl6pPr>
            <a:lvl7pPr marL="2285886" indent="0">
              <a:buNone/>
              <a:defRPr sz="700"/>
            </a:lvl7pPr>
            <a:lvl8pPr marL="2666867" indent="0">
              <a:buNone/>
              <a:defRPr sz="700"/>
            </a:lvl8pPr>
            <a:lvl9pPr marL="3047847" indent="0">
              <a:buNone/>
              <a:defRPr sz="700"/>
            </a:lvl9pPr>
          </a:lstStyle>
          <a:p>
            <a:pPr lvl="0"/>
            <a:r>
              <a:rPr lang="en-US" dirty="0"/>
              <a:t>Click to edit Master text styles</a:t>
            </a:r>
          </a:p>
        </p:txBody>
      </p:sp>
      <p:sp>
        <p:nvSpPr>
          <p:cNvPr id="11" name="Text Placeholder 2"/>
          <p:cNvSpPr>
            <a:spLocks noGrp="1"/>
          </p:cNvSpPr>
          <p:nvPr>
            <p:ph type="body" sz="quarter" idx="10" hasCustomPrompt="1"/>
          </p:nvPr>
        </p:nvSpPr>
        <p:spPr>
          <a:xfrm>
            <a:off x="457200" y="1028700"/>
            <a:ext cx="8229600" cy="685800"/>
          </a:xfrm>
        </p:spPr>
        <p:txBody>
          <a:bodyPr>
            <a:normAutofit/>
          </a:bodyPr>
          <a:lstStyle>
            <a:lvl1pPr marL="0" indent="0">
              <a:buNone/>
              <a:defRPr sz="2700"/>
            </a:lvl1pPr>
          </a:lstStyle>
          <a:p>
            <a:r>
              <a:rPr lang="en-US" b="0" dirty="0">
                <a:solidFill>
                  <a:schemeClr val="tx1">
                    <a:lumMod val="50000"/>
                    <a:lumOff val="50000"/>
                  </a:schemeClr>
                </a:solidFill>
              </a:rPr>
              <a:t>Headline for </a:t>
            </a:r>
            <a:r>
              <a:rPr lang="en-US" b="0" baseline="0" dirty="0">
                <a:solidFill>
                  <a:schemeClr val="tx1">
                    <a:lumMod val="50000"/>
                    <a:lumOff val="50000"/>
                  </a:schemeClr>
                </a:solidFill>
              </a:rPr>
              <a:t>slide with </a:t>
            </a:r>
            <a:r>
              <a:rPr lang="en-US" b="0" dirty="0" err="1">
                <a:solidFill>
                  <a:schemeClr val="tx1">
                    <a:lumMod val="50000"/>
                    <a:lumOff val="50000"/>
                  </a:schemeClr>
                </a:solidFill>
              </a:rPr>
              <a:t>bodycopy</a:t>
            </a:r>
            <a:r>
              <a:rPr lang="en-US" b="0" dirty="0">
                <a:solidFill>
                  <a:schemeClr val="tx1">
                    <a:lumMod val="50000"/>
                    <a:lumOff val="50000"/>
                  </a:schemeClr>
                </a:solidFill>
              </a:rPr>
              <a:t> and bullets</a:t>
            </a:r>
          </a:p>
        </p:txBody>
      </p:sp>
      <p:grpSp>
        <p:nvGrpSpPr>
          <p:cNvPr id="12" name="Group 11"/>
          <p:cNvGrpSpPr/>
          <p:nvPr userDrawn="1"/>
        </p:nvGrpSpPr>
        <p:grpSpPr>
          <a:xfrm>
            <a:off x="0" y="0"/>
            <a:ext cx="9144000" cy="685800"/>
            <a:chOff x="0" y="0"/>
            <a:chExt cx="10160000" cy="762000"/>
          </a:xfrm>
        </p:grpSpPr>
        <p:grpSp>
          <p:nvGrpSpPr>
            <p:cNvPr id="15" name="Group 14"/>
            <p:cNvGrpSpPr/>
            <p:nvPr userDrawn="1"/>
          </p:nvGrpSpPr>
          <p:grpSpPr>
            <a:xfrm>
              <a:off x="0" y="0"/>
              <a:ext cx="10160000" cy="762000"/>
              <a:chOff x="0" y="0"/>
              <a:chExt cx="9144000" cy="914400"/>
            </a:xfrm>
            <a:solidFill>
              <a:srgbClr val="001E4A"/>
            </a:solidFill>
          </p:grpSpPr>
          <p:sp>
            <p:nvSpPr>
              <p:cNvPr id="17" name="Isosceles Triangle 16"/>
              <p:cNvSpPr>
                <a:spLocks noChangeAspect="1"/>
              </p:cNvSpPr>
              <p:nvPr userDrawn="1"/>
            </p:nvSpPr>
            <p:spPr>
              <a:xfrm rot="10800000">
                <a:off x="279806" y="625865"/>
                <a:ext cx="732434" cy="288535"/>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a:endParaRPr lang="en-US" sz="1500">
                  <a:solidFill>
                    <a:prstClr val="white"/>
                  </a:solidFill>
                  <a:latin typeface="Calibri"/>
                </a:endParaRPr>
              </a:p>
            </p:txBody>
          </p:sp>
          <p:sp>
            <p:nvSpPr>
              <p:cNvPr id="18" name="Rectangle 17"/>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a:endParaRPr lang="en-US" sz="1500">
                  <a:solidFill>
                    <a:prstClr val="white"/>
                  </a:solidFill>
                  <a:latin typeface="Calibri"/>
                </a:endParaRPr>
              </a:p>
            </p:txBody>
          </p:sp>
        </p:grpSp>
        <p:pic>
          <p:nvPicPr>
            <p:cNvPr id="16" name="Picture 15" descr="UMaine_fullcrest_logo4c_rever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04185"/>
              <a:ext cx="1947672" cy="619715"/>
            </a:xfrm>
            <a:prstGeom prst="rect">
              <a:avLst/>
            </a:prstGeom>
          </p:spPr>
        </p:pic>
      </p:grpSp>
    </p:spTree>
    <p:extLst>
      <p:ext uri="{BB962C8B-B14F-4D97-AF65-F5344CB8AC3E}">
        <p14:creationId xmlns:p14="http://schemas.microsoft.com/office/powerpoint/2010/main" val="39648262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7200" y="1805945"/>
            <a:ext cx="8229600" cy="2937507"/>
          </a:xfrm>
          <a:prstGeom prst="rect">
            <a:avLst/>
          </a:prstGeom>
        </p:spPr>
        <p:txBody>
          <a:bodyPr/>
          <a:lstStyle>
            <a:lvl1pPr marL="0" indent="0">
              <a:buNone/>
              <a:defRPr sz="2700"/>
            </a:lvl1pPr>
            <a:lvl2pPr marL="380981" indent="0">
              <a:buNone/>
              <a:defRPr sz="2300"/>
            </a:lvl2pPr>
            <a:lvl3pPr marL="761963" indent="0">
              <a:buNone/>
              <a:defRPr sz="2000"/>
            </a:lvl3pPr>
            <a:lvl4pPr marL="1142942" indent="0">
              <a:buNone/>
              <a:defRPr sz="1700"/>
            </a:lvl4pPr>
            <a:lvl5pPr marL="1523924" indent="0">
              <a:buNone/>
              <a:defRPr sz="1700"/>
            </a:lvl5pPr>
            <a:lvl6pPr marL="1904905" indent="0">
              <a:buNone/>
              <a:defRPr sz="1700"/>
            </a:lvl6pPr>
            <a:lvl7pPr marL="2285886" indent="0">
              <a:buNone/>
              <a:defRPr sz="1700"/>
            </a:lvl7pPr>
            <a:lvl8pPr marL="2666867" indent="0">
              <a:buNone/>
              <a:defRPr sz="1700"/>
            </a:lvl8pPr>
            <a:lvl9pPr marL="3047847" indent="0">
              <a:buNone/>
              <a:defRPr sz="1700"/>
            </a:lvl9pPr>
          </a:lstStyle>
          <a:p>
            <a:endParaRPr lang="en-US" dirty="0"/>
          </a:p>
        </p:txBody>
      </p:sp>
      <p:grpSp>
        <p:nvGrpSpPr>
          <p:cNvPr id="7" name="Group 6"/>
          <p:cNvGrpSpPr/>
          <p:nvPr userDrawn="1"/>
        </p:nvGrpSpPr>
        <p:grpSpPr>
          <a:xfrm>
            <a:off x="0" y="0"/>
            <a:ext cx="9144000" cy="685800"/>
            <a:chOff x="0" y="0"/>
            <a:chExt cx="10160000" cy="762000"/>
          </a:xfrm>
        </p:grpSpPr>
        <p:grpSp>
          <p:nvGrpSpPr>
            <p:cNvPr id="11" name="Group 10"/>
            <p:cNvGrpSpPr/>
            <p:nvPr userDrawn="1"/>
          </p:nvGrpSpPr>
          <p:grpSpPr>
            <a:xfrm>
              <a:off x="0" y="0"/>
              <a:ext cx="10160000" cy="762000"/>
              <a:chOff x="0" y="0"/>
              <a:chExt cx="9144000" cy="914400"/>
            </a:xfrm>
            <a:solidFill>
              <a:srgbClr val="001E4A"/>
            </a:solidFill>
          </p:grpSpPr>
          <p:sp>
            <p:nvSpPr>
              <p:cNvPr id="14" name="Isosceles Triangle 13"/>
              <p:cNvSpPr>
                <a:spLocks noChangeAspect="1"/>
              </p:cNvSpPr>
              <p:nvPr userDrawn="1"/>
            </p:nvSpPr>
            <p:spPr>
              <a:xfrm rot="10800000">
                <a:off x="279806" y="625865"/>
                <a:ext cx="732434" cy="288535"/>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a:endParaRPr lang="en-US" sz="1500">
                  <a:solidFill>
                    <a:prstClr val="white"/>
                  </a:solidFill>
                  <a:latin typeface="Calibri"/>
                </a:endParaRPr>
              </a:p>
            </p:txBody>
          </p:sp>
          <p:sp>
            <p:nvSpPr>
              <p:cNvPr id="15" name="Rectangle 14"/>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a:endParaRPr lang="en-US" sz="1500">
                  <a:solidFill>
                    <a:prstClr val="white"/>
                  </a:solidFill>
                  <a:latin typeface="Calibri"/>
                </a:endParaRPr>
              </a:p>
            </p:txBody>
          </p:sp>
        </p:grpSp>
        <p:pic>
          <p:nvPicPr>
            <p:cNvPr id="13" name="Picture 12" descr="UMaine_fullcrest_logo4c_rever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04185"/>
              <a:ext cx="1947672" cy="619715"/>
            </a:xfrm>
            <a:prstGeom prst="rect">
              <a:avLst/>
            </a:prstGeom>
          </p:spPr>
        </p:pic>
      </p:grpSp>
    </p:spTree>
    <p:extLst>
      <p:ext uri="{BB962C8B-B14F-4D97-AF65-F5344CB8AC3E}">
        <p14:creationId xmlns:p14="http://schemas.microsoft.com/office/powerpoint/2010/main" val="30695118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 Single">
    <p:spTree>
      <p:nvGrpSpPr>
        <p:cNvPr id="1" name=""/>
        <p:cNvGrpSpPr/>
        <p:nvPr/>
      </p:nvGrpSpPr>
      <p:grpSpPr>
        <a:xfrm>
          <a:off x="0" y="0"/>
          <a:ext cx="0" cy="0"/>
          <a:chOff x="0" y="0"/>
          <a:chExt cx="0" cy="0"/>
        </a:xfrm>
      </p:grpSpPr>
      <p:sp>
        <p:nvSpPr>
          <p:cNvPr id="15" name="Chart Placeholder 12"/>
          <p:cNvSpPr>
            <a:spLocks noGrp="1"/>
          </p:cNvSpPr>
          <p:nvPr>
            <p:ph type="chart" sz="quarter" idx="20"/>
          </p:nvPr>
        </p:nvSpPr>
        <p:spPr>
          <a:xfrm>
            <a:off x="463825" y="1923804"/>
            <a:ext cx="5448080" cy="2819701"/>
          </a:xfrm>
          <a:prstGeom prst="rect">
            <a:avLst/>
          </a:prstGeom>
        </p:spPr>
        <p:txBody>
          <a:bodyPr lIns="0" tIns="0" rIns="0" bIns="0">
            <a:normAutofit/>
          </a:bodyPr>
          <a:lstStyle>
            <a:lvl1pPr marL="0" indent="0">
              <a:buNone/>
              <a:defRPr sz="1700">
                <a:solidFill>
                  <a:srgbClr val="999999"/>
                </a:solidFill>
              </a:defRPr>
            </a:lvl1pPr>
          </a:lstStyle>
          <a:p>
            <a:endParaRPr lang="en-US" dirty="0"/>
          </a:p>
        </p:txBody>
      </p:sp>
      <p:grpSp>
        <p:nvGrpSpPr>
          <p:cNvPr id="7" name="Group 6"/>
          <p:cNvGrpSpPr/>
          <p:nvPr userDrawn="1"/>
        </p:nvGrpSpPr>
        <p:grpSpPr>
          <a:xfrm>
            <a:off x="0" y="0"/>
            <a:ext cx="9144000" cy="685800"/>
            <a:chOff x="0" y="0"/>
            <a:chExt cx="10160000" cy="762000"/>
          </a:xfrm>
        </p:grpSpPr>
        <p:grpSp>
          <p:nvGrpSpPr>
            <p:cNvPr id="10" name="Group 9"/>
            <p:cNvGrpSpPr/>
            <p:nvPr userDrawn="1"/>
          </p:nvGrpSpPr>
          <p:grpSpPr>
            <a:xfrm>
              <a:off x="0" y="0"/>
              <a:ext cx="10160000" cy="762000"/>
              <a:chOff x="0" y="0"/>
              <a:chExt cx="9144000" cy="914400"/>
            </a:xfrm>
            <a:solidFill>
              <a:srgbClr val="001E4A"/>
            </a:solidFill>
          </p:grpSpPr>
          <p:sp>
            <p:nvSpPr>
              <p:cNvPr id="12" name="Isosceles Triangle 11"/>
              <p:cNvSpPr>
                <a:spLocks noChangeAspect="1"/>
              </p:cNvSpPr>
              <p:nvPr userDrawn="1"/>
            </p:nvSpPr>
            <p:spPr>
              <a:xfrm rot="10800000">
                <a:off x="279806" y="625865"/>
                <a:ext cx="732434" cy="288535"/>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a:endParaRPr lang="en-US" sz="1500">
                  <a:solidFill>
                    <a:prstClr val="white"/>
                  </a:solidFill>
                  <a:latin typeface="Calibri"/>
                </a:endParaRPr>
              </a:p>
            </p:txBody>
          </p:sp>
          <p:sp>
            <p:nvSpPr>
              <p:cNvPr id="16" name="Rectangle 15"/>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a:endParaRPr lang="en-US" sz="1500">
                  <a:solidFill>
                    <a:prstClr val="white"/>
                  </a:solidFill>
                  <a:latin typeface="Calibri"/>
                </a:endParaRPr>
              </a:p>
            </p:txBody>
          </p:sp>
        </p:grpSp>
        <p:pic>
          <p:nvPicPr>
            <p:cNvPr id="11" name="Picture 10" descr="UMaine_fullcrest_logo4c_rever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04185"/>
              <a:ext cx="1947672" cy="619715"/>
            </a:xfrm>
            <a:prstGeom prst="rect">
              <a:avLst/>
            </a:prstGeom>
          </p:spPr>
        </p:pic>
      </p:grpSp>
    </p:spTree>
    <p:extLst>
      <p:ext uri="{BB962C8B-B14F-4D97-AF65-F5344CB8AC3E}">
        <p14:creationId xmlns:p14="http://schemas.microsoft.com/office/powerpoint/2010/main" val="4104686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t>9/11/23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28B0ED-36E3-5E42-AAFB-C9CE5B9EC6D1}" type="slidenum">
              <a:rPr lang="en-US" smtClean="0"/>
              <a:t>‹#›</a:t>
            </a:fld>
            <a:endParaRPr lang="en-US"/>
          </a:p>
        </p:txBody>
      </p:sp>
    </p:spTree>
    <p:extLst>
      <p:ext uri="{BB962C8B-B14F-4D97-AF65-F5344CB8AC3E}">
        <p14:creationId xmlns:p14="http://schemas.microsoft.com/office/powerpoint/2010/main" val="10156190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0" name="Chart Placeholder 12"/>
          <p:cNvSpPr>
            <a:spLocks noGrp="1"/>
          </p:cNvSpPr>
          <p:nvPr>
            <p:ph type="chart" sz="quarter" idx="20"/>
          </p:nvPr>
        </p:nvSpPr>
        <p:spPr>
          <a:xfrm>
            <a:off x="463825" y="1923804"/>
            <a:ext cx="5448080" cy="2819701"/>
          </a:xfrm>
          <a:prstGeom prst="rect">
            <a:avLst/>
          </a:prstGeom>
        </p:spPr>
        <p:txBody>
          <a:bodyPr lIns="0" tIns="0" rIns="0" bIns="0">
            <a:normAutofit/>
          </a:bodyPr>
          <a:lstStyle>
            <a:lvl1pPr marL="0" indent="0">
              <a:buNone/>
              <a:defRPr sz="1700">
                <a:solidFill>
                  <a:srgbClr val="999999"/>
                </a:solidFill>
              </a:defRPr>
            </a:lvl1pPr>
          </a:lstStyle>
          <a:p>
            <a:endParaRPr lang="en-US" dirty="0"/>
          </a:p>
        </p:txBody>
      </p:sp>
      <p:sp>
        <p:nvSpPr>
          <p:cNvPr id="11" name="Content Placeholder 5"/>
          <p:cNvSpPr>
            <a:spLocks noGrp="1"/>
          </p:cNvSpPr>
          <p:nvPr>
            <p:ph sz="quarter" idx="21" hasCustomPrompt="1"/>
          </p:nvPr>
        </p:nvSpPr>
        <p:spPr>
          <a:xfrm>
            <a:off x="6035863" y="1923804"/>
            <a:ext cx="2651760" cy="2819701"/>
          </a:xfrm>
          <a:prstGeom prst="rect">
            <a:avLst/>
          </a:prstGeom>
        </p:spPr>
        <p:txBody>
          <a:bodyPr lIns="0" tIns="0" rIns="0" bIns="0">
            <a:noAutofit/>
          </a:bodyPr>
          <a:lstStyle>
            <a:lvl1pPr marL="0" indent="0">
              <a:spcBef>
                <a:spcPts val="0"/>
              </a:spcBef>
              <a:buNone/>
              <a:defRPr sz="1700" b="0" i="0" baseline="0">
                <a:solidFill>
                  <a:srgbClr val="666666"/>
                </a:solidFill>
                <a:latin typeface="Arial"/>
                <a:cs typeface="Arial"/>
              </a:defRPr>
            </a:lvl1pPr>
            <a:lvl2pPr>
              <a:defRPr sz="1700">
                <a:solidFill>
                  <a:srgbClr val="0F7FC5"/>
                </a:solidFill>
              </a:defRPr>
            </a:lvl2pPr>
            <a:lvl3pPr>
              <a:defRPr sz="1500">
                <a:solidFill>
                  <a:srgbClr val="0F7FC5"/>
                </a:solidFill>
              </a:defRPr>
            </a:lvl3pPr>
            <a:lvl4pPr>
              <a:defRPr sz="1300">
                <a:solidFill>
                  <a:srgbClr val="0F7FC5"/>
                </a:solidFill>
              </a:defRPr>
            </a:lvl4pPr>
            <a:lvl5pPr>
              <a:defRPr sz="1300">
                <a:solidFill>
                  <a:srgbClr val="0F7FC5"/>
                </a:solidFill>
              </a:defRPr>
            </a:lvl5pPr>
            <a:lvl6pPr>
              <a:defRPr sz="1300"/>
            </a:lvl6pPr>
            <a:lvl7pPr>
              <a:defRPr sz="1300"/>
            </a:lvl7pPr>
            <a:lvl8pPr>
              <a:defRPr sz="1300"/>
            </a:lvl8pPr>
            <a:lvl9pPr>
              <a:defRPr sz="1300"/>
            </a:lvl9pPr>
          </a:lstStyle>
          <a:p>
            <a:pPr lvl="0"/>
            <a:r>
              <a:rPr lang="en-US" dirty="0"/>
              <a:t>Note some important details on your chart</a:t>
            </a:r>
          </a:p>
        </p:txBody>
      </p:sp>
      <p:grpSp>
        <p:nvGrpSpPr>
          <p:cNvPr id="8" name="Group 7"/>
          <p:cNvGrpSpPr/>
          <p:nvPr userDrawn="1"/>
        </p:nvGrpSpPr>
        <p:grpSpPr>
          <a:xfrm>
            <a:off x="0" y="0"/>
            <a:ext cx="9144000" cy="685800"/>
            <a:chOff x="0" y="0"/>
            <a:chExt cx="10160000" cy="762000"/>
          </a:xfrm>
        </p:grpSpPr>
        <p:grpSp>
          <p:nvGrpSpPr>
            <p:cNvPr id="12" name="Group 11"/>
            <p:cNvGrpSpPr/>
            <p:nvPr userDrawn="1"/>
          </p:nvGrpSpPr>
          <p:grpSpPr>
            <a:xfrm>
              <a:off x="0" y="0"/>
              <a:ext cx="10160000" cy="762000"/>
              <a:chOff x="0" y="0"/>
              <a:chExt cx="9144000" cy="914400"/>
            </a:xfrm>
            <a:solidFill>
              <a:srgbClr val="001E4A"/>
            </a:solidFill>
          </p:grpSpPr>
          <p:sp>
            <p:nvSpPr>
              <p:cNvPr id="14" name="Isosceles Triangle 13"/>
              <p:cNvSpPr>
                <a:spLocks noChangeAspect="1"/>
              </p:cNvSpPr>
              <p:nvPr userDrawn="1"/>
            </p:nvSpPr>
            <p:spPr>
              <a:xfrm rot="10800000">
                <a:off x="279806" y="625865"/>
                <a:ext cx="732434" cy="288535"/>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a:endParaRPr lang="en-US" sz="1500">
                  <a:solidFill>
                    <a:prstClr val="white"/>
                  </a:solidFill>
                  <a:latin typeface="Calibri"/>
                </a:endParaRPr>
              </a:p>
            </p:txBody>
          </p:sp>
          <p:sp>
            <p:nvSpPr>
              <p:cNvPr id="18" name="Rectangle 17"/>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a:endParaRPr lang="en-US" sz="1500">
                  <a:solidFill>
                    <a:prstClr val="white"/>
                  </a:solidFill>
                  <a:latin typeface="Calibri"/>
                </a:endParaRPr>
              </a:p>
            </p:txBody>
          </p:sp>
        </p:grpSp>
        <p:pic>
          <p:nvPicPr>
            <p:cNvPr id="13" name="Picture 12" descr="UMaine_fullcrest_logo4c_rever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04185"/>
              <a:ext cx="1947672" cy="619715"/>
            </a:xfrm>
            <a:prstGeom prst="rect">
              <a:avLst/>
            </a:prstGeom>
          </p:spPr>
        </p:pic>
      </p:grpSp>
    </p:spTree>
    <p:extLst>
      <p:ext uri="{BB962C8B-B14F-4D97-AF65-F5344CB8AC3E}">
        <p14:creationId xmlns:p14="http://schemas.microsoft.com/office/powerpoint/2010/main" val="21375081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Chart Placeholder 12"/>
          <p:cNvSpPr>
            <a:spLocks noGrp="1"/>
          </p:cNvSpPr>
          <p:nvPr>
            <p:ph type="chart" sz="quarter" idx="18"/>
          </p:nvPr>
        </p:nvSpPr>
        <p:spPr>
          <a:xfrm>
            <a:off x="463824" y="1923804"/>
            <a:ext cx="4020590" cy="2819701"/>
          </a:xfrm>
          <a:prstGeom prst="rect">
            <a:avLst/>
          </a:prstGeom>
        </p:spPr>
        <p:txBody>
          <a:bodyPr lIns="0" tIns="0" rIns="0" bIns="0">
            <a:normAutofit/>
          </a:bodyPr>
          <a:lstStyle>
            <a:lvl1pPr marL="0" indent="0">
              <a:buNone/>
              <a:defRPr sz="1700">
                <a:solidFill>
                  <a:srgbClr val="999999"/>
                </a:solidFill>
              </a:defRPr>
            </a:lvl1pPr>
          </a:lstStyle>
          <a:p>
            <a:endParaRPr lang="en-US" dirty="0"/>
          </a:p>
        </p:txBody>
      </p:sp>
      <p:sp>
        <p:nvSpPr>
          <p:cNvPr id="8" name="Chart Placeholder 12"/>
          <p:cNvSpPr>
            <a:spLocks noGrp="1"/>
          </p:cNvSpPr>
          <p:nvPr>
            <p:ph type="chart" sz="quarter" idx="19"/>
          </p:nvPr>
        </p:nvSpPr>
        <p:spPr>
          <a:xfrm>
            <a:off x="4624552" y="1923804"/>
            <a:ext cx="4020042" cy="2819701"/>
          </a:xfrm>
          <a:prstGeom prst="rect">
            <a:avLst/>
          </a:prstGeom>
        </p:spPr>
        <p:txBody>
          <a:bodyPr lIns="0" tIns="0" rIns="0" bIns="0">
            <a:normAutofit/>
          </a:bodyPr>
          <a:lstStyle>
            <a:lvl1pPr marL="0" indent="0">
              <a:buNone/>
              <a:defRPr sz="1700">
                <a:solidFill>
                  <a:srgbClr val="999999"/>
                </a:solidFill>
              </a:defRPr>
            </a:lvl1pPr>
          </a:lstStyle>
          <a:p>
            <a:endParaRPr lang="en-US" dirty="0"/>
          </a:p>
        </p:txBody>
      </p:sp>
      <p:grpSp>
        <p:nvGrpSpPr>
          <p:cNvPr id="9" name="Group 8"/>
          <p:cNvGrpSpPr/>
          <p:nvPr userDrawn="1"/>
        </p:nvGrpSpPr>
        <p:grpSpPr>
          <a:xfrm>
            <a:off x="0" y="0"/>
            <a:ext cx="9144000" cy="685800"/>
            <a:chOff x="0" y="0"/>
            <a:chExt cx="10160000" cy="762000"/>
          </a:xfrm>
        </p:grpSpPr>
        <p:grpSp>
          <p:nvGrpSpPr>
            <p:cNvPr id="13" name="Group 12"/>
            <p:cNvGrpSpPr/>
            <p:nvPr userDrawn="1"/>
          </p:nvGrpSpPr>
          <p:grpSpPr>
            <a:xfrm>
              <a:off x="0" y="0"/>
              <a:ext cx="10160000" cy="762000"/>
              <a:chOff x="0" y="0"/>
              <a:chExt cx="9144000" cy="914400"/>
            </a:xfrm>
            <a:solidFill>
              <a:srgbClr val="001E4A"/>
            </a:solidFill>
          </p:grpSpPr>
          <p:sp>
            <p:nvSpPr>
              <p:cNvPr id="15" name="Isosceles Triangle 14"/>
              <p:cNvSpPr>
                <a:spLocks noChangeAspect="1"/>
              </p:cNvSpPr>
              <p:nvPr userDrawn="1"/>
            </p:nvSpPr>
            <p:spPr>
              <a:xfrm rot="10800000">
                <a:off x="279806" y="625865"/>
                <a:ext cx="732434" cy="288535"/>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a:endParaRPr lang="en-US" sz="1500">
                  <a:solidFill>
                    <a:prstClr val="white"/>
                  </a:solidFill>
                  <a:latin typeface="Calibri"/>
                </a:endParaRPr>
              </a:p>
            </p:txBody>
          </p:sp>
          <p:sp>
            <p:nvSpPr>
              <p:cNvPr id="17" name="Rectangle 16"/>
              <p:cNvSpPr/>
              <p:nvPr userDrawn="1"/>
            </p:nvSpPr>
            <p:spPr>
              <a:xfrm>
                <a:off x="0" y="0"/>
                <a:ext cx="91440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a:endParaRPr lang="en-US" sz="1500">
                  <a:solidFill>
                    <a:prstClr val="white"/>
                  </a:solidFill>
                  <a:latin typeface="Calibri"/>
                </a:endParaRPr>
              </a:p>
            </p:txBody>
          </p:sp>
        </p:grpSp>
        <p:pic>
          <p:nvPicPr>
            <p:cNvPr id="14" name="Picture 13" descr="UMaine_fullcrest_logo4c_revers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104185"/>
              <a:ext cx="1947672" cy="619715"/>
            </a:xfrm>
            <a:prstGeom prst="rect">
              <a:avLst/>
            </a:prstGeom>
          </p:spPr>
        </p:pic>
      </p:grpSp>
    </p:spTree>
    <p:extLst>
      <p:ext uri="{BB962C8B-B14F-4D97-AF65-F5344CB8AC3E}">
        <p14:creationId xmlns:p14="http://schemas.microsoft.com/office/powerpoint/2010/main" val="29994810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086893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681924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58"/>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658608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369634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932764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367819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754355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2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66546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58"/>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t>9/11/23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28B0ED-36E3-5E42-AAFB-C9CE5B9EC6D1}" type="slidenum">
              <a:rPr lang="en-US" smtClean="0"/>
              <a:t>‹#›</a:t>
            </a:fld>
            <a:endParaRPr lang="en-US"/>
          </a:p>
        </p:txBody>
      </p:sp>
    </p:spTree>
    <p:extLst>
      <p:ext uri="{BB962C8B-B14F-4D97-AF65-F5344CB8AC3E}">
        <p14:creationId xmlns:p14="http://schemas.microsoft.com/office/powerpoint/2010/main" val="35328775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23"/>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223634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078542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98"/>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898"/>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407045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30453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107325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58"/>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072208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105383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99454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107860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99672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t>9/11/23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28B0ED-36E3-5E42-AAFB-C9CE5B9EC6D1}" type="slidenum">
              <a:rPr lang="en-US" smtClean="0"/>
              <a:t>‹#›</a:t>
            </a:fld>
            <a:endParaRPr lang="en-US"/>
          </a:p>
        </p:txBody>
      </p:sp>
    </p:spTree>
    <p:extLst>
      <p:ext uri="{BB962C8B-B14F-4D97-AF65-F5344CB8AC3E}">
        <p14:creationId xmlns:p14="http://schemas.microsoft.com/office/powerpoint/2010/main" val="15895849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2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348939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23"/>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481900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813401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98"/>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898"/>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045973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193550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960495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58"/>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635798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485172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157315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74716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t>9/11/23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28B0ED-36E3-5E42-AAFB-C9CE5B9EC6D1}" type="slidenum">
              <a:rPr lang="en-US" smtClean="0"/>
              <a:t>‹#›</a:t>
            </a:fld>
            <a:endParaRPr lang="en-US"/>
          </a:p>
        </p:txBody>
      </p:sp>
    </p:spTree>
    <p:extLst>
      <p:ext uri="{BB962C8B-B14F-4D97-AF65-F5344CB8AC3E}">
        <p14:creationId xmlns:p14="http://schemas.microsoft.com/office/powerpoint/2010/main" val="31998153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352699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2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646281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23"/>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655600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857022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98"/>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898"/>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551462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062770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496851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58"/>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156661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177547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60583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t>9/11/23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28B0ED-36E3-5E42-AAFB-C9CE5B9EC6D1}" type="slidenum">
              <a:rPr lang="en-US" smtClean="0"/>
              <a:t>‹#›</a:t>
            </a:fld>
            <a:endParaRPr lang="en-US"/>
          </a:p>
        </p:txBody>
      </p:sp>
    </p:spTree>
    <p:extLst>
      <p:ext uri="{BB962C8B-B14F-4D97-AF65-F5344CB8AC3E}">
        <p14:creationId xmlns:p14="http://schemas.microsoft.com/office/powerpoint/2010/main" val="6587378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639568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054726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2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077574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23"/>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267593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463984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98"/>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898"/>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560420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773890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537247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58"/>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549926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15962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t>9/11/23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28B0ED-36E3-5E42-AAFB-C9CE5B9EC6D1}" type="slidenum">
              <a:rPr lang="en-US" smtClean="0"/>
              <a:t>‹#›</a:t>
            </a:fld>
            <a:endParaRPr lang="en-US"/>
          </a:p>
        </p:txBody>
      </p:sp>
    </p:spTree>
    <p:extLst>
      <p:ext uri="{BB962C8B-B14F-4D97-AF65-F5344CB8AC3E}">
        <p14:creationId xmlns:p14="http://schemas.microsoft.com/office/powerpoint/2010/main" val="34990755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119895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116798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904240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2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724493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23"/>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766340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542033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98"/>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898"/>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696382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568433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634475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58"/>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55221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2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t>9/11/23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28B0ED-36E3-5E42-AAFB-C9CE5B9EC6D1}" type="slidenum">
              <a:rPr lang="en-US" smtClean="0"/>
              <a:t>‹#›</a:t>
            </a:fld>
            <a:endParaRPr lang="en-US"/>
          </a:p>
        </p:txBody>
      </p:sp>
    </p:spTree>
    <p:extLst>
      <p:ext uri="{BB962C8B-B14F-4D97-AF65-F5344CB8AC3E}">
        <p14:creationId xmlns:p14="http://schemas.microsoft.com/office/powerpoint/2010/main" val="9461534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771685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698632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765017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9541623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2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4310851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23"/>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2844426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3110610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98"/>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898"/>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945287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3742252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09871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23"/>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t>9/11/23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28B0ED-36E3-5E42-AAFB-C9CE5B9EC6D1}" type="slidenum">
              <a:rPr lang="en-US" smtClean="0"/>
              <a:t>‹#›</a:t>
            </a:fld>
            <a:endParaRPr lang="en-US"/>
          </a:p>
        </p:txBody>
      </p:sp>
    </p:spTree>
    <p:extLst>
      <p:ext uri="{BB962C8B-B14F-4D97-AF65-F5344CB8AC3E}">
        <p14:creationId xmlns:p14="http://schemas.microsoft.com/office/powerpoint/2010/main" val="385782985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58"/>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581893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0100597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3544718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9431844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5656059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62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145613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623"/>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0263166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2132140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98"/>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94" y="273898"/>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004909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37967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A6E7FF8-1B7D-0F4C-A119-7806E1569F4A}" type="datetimeFigureOut">
              <a:rPr lang="en-US" smtClean="0"/>
              <a:t>9/11/23</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28B0ED-36E3-5E42-AAFB-C9CE5B9EC6D1}" type="slidenum">
              <a:rPr lang="en-US" smtClean="0"/>
              <a:t>‹#›</a:t>
            </a:fld>
            <a:endParaRPr lang="en-US"/>
          </a:p>
        </p:txBody>
      </p:sp>
    </p:spTree>
    <p:extLst>
      <p:ext uri="{BB962C8B-B14F-4D97-AF65-F5344CB8AC3E}">
        <p14:creationId xmlns:p14="http://schemas.microsoft.com/office/powerpoint/2010/main" val="6227555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85662434"/>
      </p:ext>
    </p:extLst>
  </p:cSld>
  <p:clrMap bg1="lt1" tx1="dk1" bg2="lt2" tx2="dk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 id="2147484089" r:id="rId10"/>
    <p:sldLayoutId id="214748409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69751726"/>
      </p:ext>
    </p:extLst>
  </p:cSld>
  <p:clrMap bg1="lt1" tx1="dk1" bg2="lt2" tx2="dk2" accent1="accent1" accent2="accent2" accent3="accent3" accent4="accent4" accent5="accent5" accent6="accent6" hlink="hlink" folHlink="folHlink"/>
  <p:sldLayoutIdLst>
    <p:sldLayoutId id="2147484188" r:id="rId1"/>
    <p:sldLayoutId id="2147484189" r:id="rId2"/>
    <p:sldLayoutId id="2147484190" r:id="rId3"/>
    <p:sldLayoutId id="2147484191" r:id="rId4"/>
    <p:sldLayoutId id="2147484192" r:id="rId5"/>
    <p:sldLayoutId id="2147484193" r:id="rId6"/>
    <p:sldLayoutId id="2147484194" r:id="rId7"/>
    <p:sldLayoutId id="2147484195" r:id="rId8"/>
    <p:sldLayoutId id="2147484196" r:id="rId9"/>
    <p:sldLayoutId id="2147484197" r:id="rId10"/>
    <p:sldLayoutId id="214748419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Text Placeholder 2"/>
          <p:cNvSpPr>
            <a:spLocks noGrp="1"/>
          </p:cNvSpPr>
          <p:nvPr>
            <p:ph type="body" idx="1"/>
          </p:nvPr>
        </p:nvSpPr>
        <p:spPr>
          <a:xfrm>
            <a:off x="457200" y="1625349"/>
            <a:ext cx="8229600" cy="2715898"/>
          </a:xfrm>
          <a:prstGeom prst="rect">
            <a:avLst/>
          </a:prstGeom>
        </p:spPr>
        <p:txBody>
          <a:bodyPr vert="horz" lIns="0" tIns="0" rIns="82296" bIns="4114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4914686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p:txStyles>
    <p:titleStyle>
      <a:lvl1pPr algn="l" defTabSz="380981" rtl="0" eaLnBrk="1" latinLnBrk="0" hangingPunct="1">
        <a:spcBef>
          <a:spcPct val="0"/>
        </a:spcBef>
        <a:buNone/>
        <a:defRPr sz="2700" b="1" kern="1200">
          <a:solidFill>
            <a:schemeClr val="tx1"/>
          </a:solidFill>
          <a:latin typeface="Arial"/>
          <a:ea typeface="+mj-ea"/>
          <a:cs typeface="Arial"/>
        </a:defRPr>
      </a:lvl1pPr>
    </p:titleStyle>
    <p:bodyStyle>
      <a:lvl1pPr marL="285737" indent="-285737" algn="l" defTabSz="380981" rtl="0" eaLnBrk="1" latinLnBrk="0" hangingPunct="1">
        <a:spcBef>
          <a:spcPct val="20000"/>
        </a:spcBef>
        <a:buFont typeface="Arial"/>
        <a:buChar char="•"/>
        <a:defRPr sz="2000" kern="1200">
          <a:solidFill>
            <a:schemeClr val="tx1"/>
          </a:solidFill>
          <a:latin typeface="Arial"/>
          <a:ea typeface="+mn-ea"/>
          <a:cs typeface="Arial"/>
        </a:defRPr>
      </a:lvl1pPr>
      <a:lvl2pPr marL="619094" indent="-238113" algn="l" defTabSz="380981" rtl="0" eaLnBrk="1" latinLnBrk="0" hangingPunct="1">
        <a:spcBef>
          <a:spcPct val="20000"/>
        </a:spcBef>
        <a:buFont typeface="Arial"/>
        <a:buChar char="–"/>
        <a:defRPr sz="1700" kern="1200">
          <a:solidFill>
            <a:schemeClr val="tx1"/>
          </a:solidFill>
          <a:latin typeface="Arial"/>
          <a:ea typeface="+mn-ea"/>
          <a:cs typeface="Arial"/>
        </a:defRPr>
      </a:lvl2pPr>
      <a:lvl3pPr marL="952453" indent="-190490" algn="l" defTabSz="380981" rtl="0" eaLnBrk="1" latinLnBrk="0" hangingPunct="1">
        <a:spcBef>
          <a:spcPct val="20000"/>
        </a:spcBef>
        <a:buFont typeface="Arial"/>
        <a:buChar char="•"/>
        <a:defRPr sz="1500" kern="1200">
          <a:solidFill>
            <a:schemeClr val="tx1"/>
          </a:solidFill>
          <a:latin typeface="Arial"/>
          <a:ea typeface="+mn-ea"/>
          <a:cs typeface="Arial"/>
        </a:defRPr>
      </a:lvl3pPr>
      <a:lvl4pPr marL="1333434" indent="-190490" algn="l" defTabSz="380981" rtl="0" eaLnBrk="1" latinLnBrk="0" hangingPunct="1">
        <a:spcBef>
          <a:spcPct val="20000"/>
        </a:spcBef>
        <a:buFont typeface="Arial"/>
        <a:buChar char="–"/>
        <a:defRPr sz="1300" kern="1200">
          <a:solidFill>
            <a:schemeClr val="tx1"/>
          </a:solidFill>
          <a:latin typeface="Arial"/>
          <a:ea typeface="+mn-ea"/>
          <a:cs typeface="Arial"/>
        </a:defRPr>
      </a:lvl4pPr>
      <a:lvl5pPr marL="1714414" indent="-190490" algn="l" defTabSz="380981" rtl="0" eaLnBrk="1" latinLnBrk="0" hangingPunct="1">
        <a:spcBef>
          <a:spcPct val="20000"/>
        </a:spcBef>
        <a:buFont typeface="Arial"/>
        <a:buChar char="»"/>
        <a:defRPr sz="1200" kern="1200">
          <a:solidFill>
            <a:schemeClr val="tx1"/>
          </a:solidFill>
          <a:latin typeface="Arial"/>
          <a:ea typeface="+mn-ea"/>
          <a:cs typeface="Arial"/>
        </a:defRPr>
      </a:lvl5pPr>
      <a:lvl6pPr marL="2095395" indent="-190490" algn="l" defTabSz="380981" rtl="0" eaLnBrk="1" latinLnBrk="0" hangingPunct="1">
        <a:spcBef>
          <a:spcPct val="20000"/>
        </a:spcBef>
        <a:buFont typeface="Arial"/>
        <a:buChar char="•"/>
        <a:defRPr sz="1700" kern="1200">
          <a:solidFill>
            <a:schemeClr val="tx1"/>
          </a:solidFill>
          <a:latin typeface="+mn-lt"/>
          <a:ea typeface="+mn-ea"/>
          <a:cs typeface="+mn-cs"/>
        </a:defRPr>
      </a:lvl6pPr>
      <a:lvl7pPr marL="2476376" indent="-190490" algn="l" defTabSz="380981" rtl="0" eaLnBrk="1" latinLnBrk="0" hangingPunct="1">
        <a:spcBef>
          <a:spcPct val="20000"/>
        </a:spcBef>
        <a:buFont typeface="Arial"/>
        <a:buChar char="•"/>
        <a:defRPr sz="1700" kern="1200">
          <a:solidFill>
            <a:schemeClr val="tx1"/>
          </a:solidFill>
          <a:latin typeface="+mn-lt"/>
          <a:ea typeface="+mn-ea"/>
          <a:cs typeface="+mn-cs"/>
        </a:defRPr>
      </a:lvl7pPr>
      <a:lvl8pPr marL="2857358" indent="-190490" algn="l" defTabSz="380981" rtl="0" eaLnBrk="1" latinLnBrk="0" hangingPunct="1">
        <a:spcBef>
          <a:spcPct val="20000"/>
        </a:spcBef>
        <a:buFont typeface="Arial"/>
        <a:buChar char="•"/>
        <a:defRPr sz="1700" kern="1200">
          <a:solidFill>
            <a:schemeClr val="tx1"/>
          </a:solidFill>
          <a:latin typeface="+mn-lt"/>
          <a:ea typeface="+mn-ea"/>
          <a:cs typeface="+mn-cs"/>
        </a:defRPr>
      </a:lvl8pPr>
      <a:lvl9pPr marL="3238338" indent="-190490" algn="l" defTabSz="380981" rtl="0" eaLnBrk="1" latinLnBrk="0" hangingPunct="1">
        <a:spcBef>
          <a:spcPct val="20000"/>
        </a:spcBef>
        <a:buFont typeface="Arial"/>
        <a:buChar char="•"/>
        <a:defRPr sz="1700" kern="1200">
          <a:solidFill>
            <a:schemeClr val="tx1"/>
          </a:solidFill>
          <a:latin typeface="+mn-lt"/>
          <a:ea typeface="+mn-ea"/>
          <a:cs typeface="+mn-cs"/>
        </a:defRPr>
      </a:lvl9pPr>
    </p:bodyStyle>
    <p:otherStyle>
      <a:defPPr>
        <a:defRPr lang="en-US"/>
      </a:defPPr>
      <a:lvl1pPr marL="0" algn="l" defTabSz="380981" rtl="0" eaLnBrk="1" latinLnBrk="0" hangingPunct="1">
        <a:defRPr sz="1500" kern="1200">
          <a:solidFill>
            <a:schemeClr val="tx1"/>
          </a:solidFill>
          <a:latin typeface="+mn-lt"/>
          <a:ea typeface="+mn-ea"/>
          <a:cs typeface="+mn-cs"/>
        </a:defRPr>
      </a:lvl1pPr>
      <a:lvl2pPr marL="380981" algn="l" defTabSz="380981" rtl="0" eaLnBrk="1" latinLnBrk="0" hangingPunct="1">
        <a:defRPr sz="1500" kern="1200">
          <a:solidFill>
            <a:schemeClr val="tx1"/>
          </a:solidFill>
          <a:latin typeface="+mn-lt"/>
          <a:ea typeface="+mn-ea"/>
          <a:cs typeface="+mn-cs"/>
        </a:defRPr>
      </a:lvl2pPr>
      <a:lvl3pPr marL="761963" algn="l" defTabSz="380981" rtl="0" eaLnBrk="1" latinLnBrk="0" hangingPunct="1">
        <a:defRPr sz="1500" kern="1200">
          <a:solidFill>
            <a:schemeClr val="tx1"/>
          </a:solidFill>
          <a:latin typeface="+mn-lt"/>
          <a:ea typeface="+mn-ea"/>
          <a:cs typeface="+mn-cs"/>
        </a:defRPr>
      </a:lvl3pPr>
      <a:lvl4pPr marL="1142942" algn="l" defTabSz="380981" rtl="0" eaLnBrk="1" latinLnBrk="0" hangingPunct="1">
        <a:defRPr sz="1500" kern="1200">
          <a:solidFill>
            <a:schemeClr val="tx1"/>
          </a:solidFill>
          <a:latin typeface="+mn-lt"/>
          <a:ea typeface="+mn-ea"/>
          <a:cs typeface="+mn-cs"/>
        </a:defRPr>
      </a:lvl4pPr>
      <a:lvl5pPr marL="1523924" algn="l" defTabSz="380981" rtl="0" eaLnBrk="1" latinLnBrk="0" hangingPunct="1">
        <a:defRPr sz="1500" kern="1200">
          <a:solidFill>
            <a:schemeClr val="tx1"/>
          </a:solidFill>
          <a:latin typeface="+mn-lt"/>
          <a:ea typeface="+mn-ea"/>
          <a:cs typeface="+mn-cs"/>
        </a:defRPr>
      </a:lvl5pPr>
      <a:lvl6pPr marL="1904905" algn="l" defTabSz="380981" rtl="0" eaLnBrk="1" latinLnBrk="0" hangingPunct="1">
        <a:defRPr sz="1500" kern="1200">
          <a:solidFill>
            <a:schemeClr val="tx1"/>
          </a:solidFill>
          <a:latin typeface="+mn-lt"/>
          <a:ea typeface="+mn-ea"/>
          <a:cs typeface="+mn-cs"/>
        </a:defRPr>
      </a:lvl6pPr>
      <a:lvl7pPr marL="2285886" algn="l" defTabSz="380981" rtl="0" eaLnBrk="1" latinLnBrk="0" hangingPunct="1">
        <a:defRPr sz="1500" kern="1200">
          <a:solidFill>
            <a:schemeClr val="tx1"/>
          </a:solidFill>
          <a:latin typeface="+mn-lt"/>
          <a:ea typeface="+mn-ea"/>
          <a:cs typeface="+mn-cs"/>
        </a:defRPr>
      </a:lvl7pPr>
      <a:lvl8pPr marL="2666867" algn="l" defTabSz="380981" rtl="0" eaLnBrk="1" latinLnBrk="0" hangingPunct="1">
        <a:defRPr sz="1500" kern="1200">
          <a:solidFill>
            <a:schemeClr val="tx1"/>
          </a:solidFill>
          <a:latin typeface="+mn-lt"/>
          <a:ea typeface="+mn-ea"/>
          <a:cs typeface="+mn-cs"/>
        </a:defRPr>
      </a:lvl8pPr>
      <a:lvl9pPr marL="3047847" algn="l" defTabSz="380981" rtl="0" eaLnBrk="1" latinLnBrk="0" hangingPunct="1">
        <a:defRPr sz="15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47804727"/>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49117824"/>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66293269"/>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65194202"/>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29652194"/>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58128151"/>
      </p:ext>
    </p:extLst>
  </p:cSld>
  <p:clrMap bg1="lt1" tx1="dk1" bg2="lt2" tx2="dk2" accent1="accent1" accent2="accent2" accent3="accent3" accent4="accent4" accent5="accent5" accent6="accent6" hlink="hlink" folHlink="folHlink"/>
  <p:sldLayoutIdLst>
    <p:sldLayoutId id="2147484044" r:id="rId1"/>
    <p:sldLayoutId id="2147484045" r:id="rId2"/>
    <p:sldLayoutId id="2147484046" r:id="rId3"/>
    <p:sldLayoutId id="2147484047" r:id="rId4"/>
    <p:sldLayoutId id="2147484048" r:id="rId5"/>
    <p:sldLayoutId id="2147484049" r:id="rId6"/>
    <p:sldLayoutId id="2147484050" r:id="rId7"/>
    <p:sldLayoutId id="2147484051" r:id="rId8"/>
    <p:sldLayoutId id="2147484052" r:id="rId9"/>
    <p:sldLayoutId id="2147484053" r:id="rId10"/>
    <p:sldLayoutId id="214748405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9/11/23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58454883"/>
      </p:ext>
    </p:extLst>
  </p:cSld>
  <p:clrMap bg1="lt1" tx1="dk1" bg2="lt2" tx2="dk2" accent1="accent1" accent2="accent2" accent3="accent3" accent4="accent4" accent5="accent5" accent6="accent6" hlink="hlink" folHlink="folHlink"/>
  <p:sldLayoutIdLst>
    <p:sldLayoutId id="2147484068"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8.xml"/><Relationship Id="rId5" Type="http://schemas.openxmlformats.org/officeDocument/2006/relationships/image" Target="../media/image21.jpe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4.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9.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8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1.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04.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61.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11.xml"/><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7A816D41-E917-F645-A17C-49688390C5D6}"/>
              </a:ext>
            </a:extLst>
          </p:cNvPr>
          <p:cNvSpPr txBox="1">
            <a:spLocks/>
          </p:cNvSpPr>
          <p:nvPr/>
        </p:nvSpPr>
        <p:spPr>
          <a:xfrm>
            <a:off x="2976438" y="57150"/>
            <a:ext cx="3200400" cy="742950"/>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400" dirty="0">
                <a:solidFill>
                  <a:schemeClr val="accent4">
                    <a:lumMod val="20000"/>
                    <a:lumOff val="80000"/>
                  </a:schemeClr>
                </a:solidFill>
                <a:latin typeface="Arial"/>
                <a:cs typeface="Arial"/>
              </a:rPr>
              <a:t>Temperature</a:t>
            </a:r>
          </a:p>
        </p:txBody>
      </p:sp>
      <p:sp>
        <p:nvSpPr>
          <p:cNvPr id="3" name="Content Placeholder 9">
            <a:extLst>
              <a:ext uri="{FF2B5EF4-FFF2-40B4-BE49-F238E27FC236}">
                <a16:creationId xmlns:a16="http://schemas.microsoft.com/office/drawing/2014/main" id="{B5125F27-801E-F347-ADF9-3C3688CD2045}"/>
              </a:ext>
            </a:extLst>
          </p:cNvPr>
          <p:cNvSpPr txBox="1">
            <a:spLocks/>
          </p:cNvSpPr>
          <p:nvPr/>
        </p:nvSpPr>
        <p:spPr>
          <a:xfrm>
            <a:off x="152400" y="4400550"/>
            <a:ext cx="2858692" cy="685800"/>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800" dirty="0">
                <a:solidFill>
                  <a:srgbClr val="FFFFFF"/>
                </a:solidFill>
                <a:latin typeface="Arial"/>
                <a:cs typeface="Arial"/>
              </a:rPr>
              <a:t>Annual increase of 3°F since 1895</a:t>
            </a:r>
          </a:p>
        </p:txBody>
      </p:sp>
      <p:sp>
        <p:nvSpPr>
          <p:cNvPr id="4" name="Rectangle 3">
            <a:extLst>
              <a:ext uri="{FF2B5EF4-FFF2-40B4-BE49-F238E27FC236}">
                <a16:creationId xmlns:a16="http://schemas.microsoft.com/office/drawing/2014/main" id="{F63AFFBF-7D81-5742-8EEB-718B00CF6DAD}"/>
              </a:ext>
            </a:extLst>
          </p:cNvPr>
          <p:cNvSpPr/>
          <p:nvPr/>
        </p:nvSpPr>
        <p:spPr>
          <a:xfrm>
            <a:off x="1295400" y="666750"/>
            <a:ext cx="6553200" cy="3581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F43DABA4-C6E2-4840-BAD3-D8C6775191CD}"/>
              </a:ext>
            </a:extLst>
          </p:cNvPr>
          <p:cNvGrpSpPr/>
          <p:nvPr/>
        </p:nvGrpSpPr>
        <p:grpSpPr>
          <a:xfrm>
            <a:off x="1341897" y="683311"/>
            <a:ext cx="6460206" cy="3488693"/>
            <a:chOff x="1576859" y="109634"/>
            <a:chExt cx="5990283" cy="3234921"/>
          </a:xfrm>
        </p:grpSpPr>
        <p:pic>
          <p:nvPicPr>
            <p:cNvPr id="6" name="Picture 5">
              <a:extLst>
                <a:ext uri="{FF2B5EF4-FFF2-40B4-BE49-F238E27FC236}">
                  <a16:creationId xmlns:a16="http://schemas.microsoft.com/office/drawing/2014/main" id="{465FE6F4-9782-F849-B5E1-780DC005E2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6859" y="109634"/>
              <a:ext cx="5990283" cy="3234921"/>
            </a:xfrm>
            <a:prstGeom prst="rect">
              <a:avLst/>
            </a:prstGeom>
          </p:spPr>
        </p:pic>
        <p:cxnSp>
          <p:nvCxnSpPr>
            <p:cNvPr id="7" name="Straight Connector 6">
              <a:extLst>
                <a:ext uri="{FF2B5EF4-FFF2-40B4-BE49-F238E27FC236}">
                  <a16:creationId xmlns:a16="http://schemas.microsoft.com/office/drawing/2014/main" id="{B00B48C1-5323-C145-BFAE-98CF08E1105C}"/>
                </a:ext>
              </a:extLst>
            </p:cNvPr>
            <p:cNvCxnSpPr/>
            <p:nvPr/>
          </p:nvCxnSpPr>
          <p:spPr>
            <a:xfrm flipV="1">
              <a:off x="1955349" y="1343049"/>
              <a:ext cx="5427466" cy="950184"/>
            </a:xfrm>
            <a:prstGeom prst="line">
              <a:avLst/>
            </a:prstGeom>
            <a:ln w="25400">
              <a:solidFill>
                <a:schemeClr val="tx1">
                  <a:lumMod val="75000"/>
                  <a:lumOff val="25000"/>
                </a:schemeClr>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grpSp>
      <p:sp>
        <p:nvSpPr>
          <p:cNvPr id="10" name="TextBox 9">
            <a:extLst>
              <a:ext uri="{FF2B5EF4-FFF2-40B4-BE49-F238E27FC236}">
                <a16:creationId xmlns:a16="http://schemas.microsoft.com/office/drawing/2014/main" id="{EBFB929E-6579-6942-A27A-765ECC9CF430}"/>
              </a:ext>
            </a:extLst>
          </p:cNvPr>
          <p:cNvSpPr txBox="1"/>
          <p:nvPr/>
        </p:nvSpPr>
        <p:spPr>
          <a:xfrm>
            <a:off x="5257800" y="3638550"/>
            <a:ext cx="2438400" cy="246221"/>
          </a:xfrm>
          <a:prstGeom prst="rect">
            <a:avLst/>
          </a:prstGeom>
          <a:noFill/>
        </p:spPr>
        <p:txBody>
          <a:bodyPr wrap="square" rtlCol="0">
            <a:spAutoFit/>
          </a:bodyPr>
          <a:lstStyle/>
          <a:p>
            <a:pPr algn="r"/>
            <a:r>
              <a:rPr lang="en-US" sz="1000" dirty="0">
                <a:solidFill>
                  <a:schemeClr val="tx1">
                    <a:lumMod val="75000"/>
                    <a:lumOff val="25000"/>
                  </a:schemeClr>
                </a:solidFill>
                <a:latin typeface="Arial"/>
                <a:cs typeface="Arial"/>
              </a:rPr>
              <a:t>NOAA Climate Divisional Database</a:t>
            </a:r>
          </a:p>
        </p:txBody>
      </p:sp>
      <p:sp>
        <p:nvSpPr>
          <p:cNvPr id="11" name="TextBox 10">
            <a:extLst>
              <a:ext uri="{FF2B5EF4-FFF2-40B4-BE49-F238E27FC236}">
                <a16:creationId xmlns:a16="http://schemas.microsoft.com/office/drawing/2014/main" id="{9ECEA3DD-D64A-ED4E-BD55-ACF517A5D2C1}"/>
              </a:ext>
            </a:extLst>
          </p:cNvPr>
          <p:cNvSpPr txBox="1"/>
          <p:nvPr/>
        </p:nvSpPr>
        <p:spPr>
          <a:xfrm>
            <a:off x="6705600" y="2724150"/>
            <a:ext cx="838200" cy="369332"/>
          </a:xfrm>
          <a:prstGeom prst="rect">
            <a:avLst/>
          </a:prstGeom>
          <a:noFill/>
        </p:spPr>
        <p:txBody>
          <a:bodyPr wrap="square" rtlCol="0">
            <a:spAutoFit/>
          </a:bodyPr>
          <a:lstStyle/>
          <a:p>
            <a:pPr algn="ctr"/>
            <a:r>
              <a:rPr lang="en-US" sz="1800" dirty="0">
                <a:latin typeface="Arial" panose="020B0604020202020204" pitchFamily="34" charset="0"/>
                <a:cs typeface="Arial" panose="020B0604020202020204" pitchFamily="34" charset="0"/>
              </a:rPr>
              <a:t>+3°F</a:t>
            </a:r>
          </a:p>
        </p:txBody>
      </p:sp>
      <p:sp>
        <p:nvSpPr>
          <p:cNvPr id="12" name="Content Placeholder 9">
            <a:extLst>
              <a:ext uri="{FF2B5EF4-FFF2-40B4-BE49-F238E27FC236}">
                <a16:creationId xmlns:a16="http://schemas.microsoft.com/office/drawing/2014/main" id="{7A592262-C894-5045-A46E-8518BF10D757}"/>
              </a:ext>
            </a:extLst>
          </p:cNvPr>
          <p:cNvSpPr txBox="1">
            <a:spLocks/>
          </p:cNvSpPr>
          <p:nvPr/>
        </p:nvSpPr>
        <p:spPr>
          <a:xfrm>
            <a:off x="2971800" y="4400604"/>
            <a:ext cx="3008708" cy="655309"/>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800" dirty="0">
                <a:solidFill>
                  <a:srgbClr val="FFFFFF"/>
                </a:solidFill>
                <a:latin typeface="Arial"/>
                <a:cs typeface="Arial"/>
              </a:rPr>
              <a:t>Overnight lows have risen more than daytime highs</a:t>
            </a:r>
          </a:p>
        </p:txBody>
      </p:sp>
      <p:sp>
        <p:nvSpPr>
          <p:cNvPr id="13" name="Content Placeholder 9">
            <a:extLst>
              <a:ext uri="{FF2B5EF4-FFF2-40B4-BE49-F238E27FC236}">
                <a16:creationId xmlns:a16="http://schemas.microsoft.com/office/drawing/2014/main" id="{EC58ACCD-77F9-6642-8192-38C9DE505116}"/>
              </a:ext>
            </a:extLst>
          </p:cNvPr>
          <p:cNvSpPr txBox="1">
            <a:spLocks/>
          </p:cNvSpPr>
          <p:nvPr/>
        </p:nvSpPr>
        <p:spPr>
          <a:xfrm>
            <a:off x="6172200" y="4400604"/>
            <a:ext cx="2932508" cy="655309"/>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800" dirty="0">
                <a:solidFill>
                  <a:srgbClr val="FFFFFF"/>
                </a:solidFill>
                <a:latin typeface="Arial"/>
                <a:cs typeface="Arial"/>
              </a:rPr>
              <a:t>The eight warmest years occurred since 1998</a:t>
            </a:r>
          </a:p>
        </p:txBody>
      </p:sp>
    </p:spTree>
    <p:extLst>
      <p:ext uri="{BB962C8B-B14F-4D97-AF65-F5344CB8AC3E}">
        <p14:creationId xmlns:p14="http://schemas.microsoft.com/office/powerpoint/2010/main" val="1200303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9065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pic>
        <p:nvPicPr>
          <p:cNvPr id="11" name="Picture 10" descr="rai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953" y="285750"/>
            <a:ext cx="6992119" cy="4419600"/>
          </a:xfrm>
          <a:prstGeom prst="rect">
            <a:avLst/>
          </a:prstGeom>
        </p:spPr>
      </p:pic>
      <p:sp>
        <p:nvSpPr>
          <p:cNvPr id="14" name="TextBox 13">
            <a:extLst>
              <a:ext uri="{FF2B5EF4-FFF2-40B4-BE49-F238E27FC236}">
                <a16:creationId xmlns:a16="http://schemas.microsoft.com/office/drawing/2014/main" id="{A4A63A32-AB9E-EC42-8C6E-0D619C28674B}"/>
              </a:ext>
            </a:extLst>
          </p:cNvPr>
          <p:cNvSpPr txBox="1"/>
          <p:nvPr/>
        </p:nvSpPr>
        <p:spPr>
          <a:xfrm>
            <a:off x="5303004" y="4748540"/>
            <a:ext cx="2774217" cy="261610"/>
          </a:xfrm>
          <a:prstGeom prst="rect">
            <a:avLst/>
          </a:prstGeom>
          <a:noFill/>
        </p:spPr>
        <p:txBody>
          <a:bodyPr wrap="square" rtlCol="0">
            <a:spAutoFit/>
          </a:bodyPr>
          <a:lstStyle/>
          <a:p>
            <a:pPr algn="r" defTabSz="685800"/>
            <a:r>
              <a:rPr lang="en-US" sz="1100" dirty="0">
                <a:solidFill>
                  <a:srgbClr val="BFBFBF"/>
                </a:solidFill>
                <a:latin typeface="Arial"/>
                <a:cs typeface="Arial"/>
              </a:rPr>
              <a:t>Maine’s Climate Future 2020 Update</a:t>
            </a:r>
          </a:p>
        </p:txBody>
      </p:sp>
    </p:spTree>
    <p:extLst>
      <p:ext uri="{BB962C8B-B14F-4D97-AF65-F5344CB8AC3E}">
        <p14:creationId xmlns:p14="http://schemas.microsoft.com/office/powerpoint/2010/main" val="12013074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1324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FB7FC-B524-A84D-B8AD-2AD944219D1F}"/>
              </a:ext>
            </a:extLst>
          </p:cNvPr>
          <p:cNvSpPr txBox="1">
            <a:spLocks/>
          </p:cNvSpPr>
          <p:nvPr/>
        </p:nvSpPr>
        <p:spPr>
          <a:xfrm>
            <a:off x="4116832" y="-19050"/>
            <a:ext cx="5027168" cy="819150"/>
          </a:xfrm>
          <a:prstGeom prst="rect">
            <a:avLst/>
          </a:prstGeom>
        </p:spPr>
        <p:txBody>
          <a:bodyPr anchor="ctr" anchorCtr="0"/>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200" dirty="0">
                <a:solidFill>
                  <a:srgbClr val="FFC000">
                    <a:lumMod val="20000"/>
                    <a:lumOff val="80000"/>
                  </a:srgbClr>
                </a:solidFill>
                <a:latin typeface="Arial" panose="020B0604020202020204" pitchFamily="34" charset="0"/>
                <a:cs typeface="Arial" panose="020B0604020202020204" pitchFamily="34" charset="0"/>
              </a:rPr>
              <a:t>Summer in March, 2012</a:t>
            </a:r>
          </a:p>
        </p:txBody>
      </p:sp>
      <p:pic>
        <p:nvPicPr>
          <p:cNvPr id="8" name="Picture 7" descr="fig_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9330" y="2782071"/>
            <a:ext cx="4495800" cy="2361429"/>
          </a:xfrm>
          <a:prstGeom prst="rect">
            <a:avLst/>
          </a:prstGeom>
        </p:spPr>
      </p:pic>
      <p:sp>
        <p:nvSpPr>
          <p:cNvPr id="9" name="Rectangle 8"/>
          <p:cNvSpPr/>
          <p:nvPr/>
        </p:nvSpPr>
        <p:spPr>
          <a:xfrm>
            <a:off x="3657600" y="0"/>
            <a:ext cx="459232" cy="514117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B6126AC-D7BF-8644-899C-D5BA5B0F560B}"/>
              </a:ext>
            </a:extLst>
          </p:cNvPr>
          <p:cNvSpPr txBox="1">
            <a:spLocks/>
          </p:cNvSpPr>
          <p:nvPr/>
        </p:nvSpPr>
        <p:spPr>
          <a:xfrm>
            <a:off x="4267200" y="819150"/>
            <a:ext cx="4724400" cy="1876662"/>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700" dirty="0">
                <a:solidFill>
                  <a:srgbClr val="FFFFFF"/>
                </a:solidFill>
                <a:latin typeface="Arial" panose="020B0604020202020204" pitchFamily="34" charset="0"/>
                <a:cs typeface="Arial" panose="020B0604020202020204" pitchFamily="34" charset="0"/>
              </a:rPr>
              <a:t>Temperatures into the 80s across southern half of Maine 22-23 March with no historical equivalent.</a:t>
            </a:r>
            <a:br>
              <a:rPr lang="en-US" sz="1700" dirty="0">
                <a:solidFill>
                  <a:srgbClr val="FFFFFF"/>
                </a:solidFill>
                <a:latin typeface="Arial" panose="020B0604020202020204" pitchFamily="34" charset="0"/>
                <a:cs typeface="Arial" panose="020B0604020202020204" pitchFamily="34" charset="0"/>
              </a:rPr>
            </a:br>
            <a:endParaRPr lang="en-US" sz="1700" dirty="0">
              <a:solidFill>
                <a:srgbClr val="FFFFFF"/>
              </a:solidFill>
              <a:latin typeface="Arial" panose="020B0604020202020204" pitchFamily="34" charset="0"/>
              <a:cs typeface="Arial" panose="020B0604020202020204" pitchFamily="34" charset="0"/>
            </a:endParaRPr>
          </a:p>
          <a:p>
            <a:r>
              <a:rPr lang="en-US" sz="1700" dirty="0">
                <a:solidFill>
                  <a:srgbClr val="FFFFFF"/>
                </a:solidFill>
                <a:latin typeface="Arial" panose="020B0604020202020204" pitchFamily="34" charset="0"/>
                <a:cs typeface="Arial" panose="020B0604020202020204" pitchFamily="34" charset="0"/>
              </a:rPr>
              <a:t>Farmington 83°F March 23</a:t>
            </a:r>
            <a:r>
              <a:rPr lang="en-US" sz="1700" baseline="30000" dirty="0">
                <a:solidFill>
                  <a:srgbClr val="FFFFFF"/>
                </a:solidFill>
                <a:latin typeface="Arial" panose="020B0604020202020204" pitchFamily="34" charset="0"/>
                <a:cs typeface="Arial" panose="020B0604020202020204" pitchFamily="34" charset="0"/>
              </a:rPr>
              <a:t>rd</a:t>
            </a:r>
            <a:r>
              <a:rPr lang="en-US" sz="1700" dirty="0">
                <a:solidFill>
                  <a:srgbClr val="FFFFFF"/>
                </a:solidFill>
                <a:latin typeface="Arial" panose="020B0604020202020204" pitchFamily="34" charset="0"/>
                <a:cs typeface="Arial" panose="020B0604020202020204" pitchFamily="34" charset="0"/>
              </a:rPr>
              <a:t> – a daily high record set by 17°F!</a:t>
            </a:r>
          </a:p>
        </p:txBody>
      </p:sp>
      <p:pic>
        <p:nvPicPr>
          <p:cNvPr id="5" name="Picture 4" descr="sim.png">
            <a:extLst>
              <a:ext uri="{FF2B5EF4-FFF2-40B4-BE49-F238E27FC236}">
                <a16:creationId xmlns:a16="http://schemas.microsoft.com/office/drawing/2014/main" id="{4F4F6B04-3307-FB41-9C92-088A2C1C989F}"/>
              </a:ext>
            </a:extLst>
          </p:cNvPr>
          <p:cNvPicPr>
            <a:picLocks noChangeAspect="1"/>
          </p:cNvPicPr>
          <p:nvPr/>
        </p:nvPicPr>
        <p:blipFill rotWithShape="1">
          <a:blip r:embed="rId3">
            <a:extLst>
              <a:ext uri="{28A0092B-C50C-407E-A947-70E740481C1C}">
                <a14:useLocalDpi xmlns:a14="http://schemas.microsoft.com/office/drawing/2010/main" val="0"/>
              </a:ext>
            </a:extLst>
          </a:blip>
          <a:srcRect l="-1588" t="46644" r="7426" b="437"/>
          <a:stretch/>
        </p:blipFill>
        <p:spPr>
          <a:xfrm>
            <a:off x="0" y="0"/>
            <a:ext cx="3920501" cy="2801214"/>
          </a:xfrm>
          <a:prstGeom prst="rect">
            <a:avLst/>
          </a:prstGeom>
          <a:solidFill>
            <a:schemeClr val="bg1"/>
          </a:solidFill>
        </p:spPr>
      </p:pic>
      <p:pic>
        <p:nvPicPr>
          <p:cNvPr id="4" name="Picture 3">
            <a:extLst>
              <a:ext uri="{FF2B5EF4-FFF2-40B4-BE49-F238E27FC236}">
                <a16:creationId xmlns:a16="http://schemas.microsoft.com/office/drawing/2014/main" id="{FC0E53E1-CF45-C34D-ACEC-E39F7C4C65BF}"/>
              </a:ext>
            </a:extLst>
          </p:cNvPr>
          <p:cNvPicPr>
            <a:picLocks noChangeAspect="1"/>
          </p:cNvPicPr>
          <p:nvPr/>
        </p:nvPicPr>
        <p:blipFill>
          <a:blip r:embed="rId4"/>
          <a:stretch>
            <a:fillRect/>
          </a:stretch>
        </p:blipFill>
        <p:spPr>
          <a:xfrm>
            <a:off x="0" y="1712177"/>
            <a:ext cx="4053192" cy="3429000"/>
          </a:xfrm>
          <a:prstGeom prst="rect">
            <a:avLst/>
          </a:prstGeom>
        </p:spPr>
      </p:pic>
      <p:pic>
        <p:nvPicPr>
          <p:cNvPr id="6" name="Picture 4" descr="IMG_0272.jpg">
            <a:extLst>
              <a:ext uri="{FF2B5EF4-FFF2-40B4-BE49-F238E27FC236}">
                <a16:creationId xmlns:a16="http://schemas.microsoft.com/office/drawing/2014/main" id="{B0E78736-EAF5-1E4E-B6AA-7A5BDA5EE1B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98466" y="2782071"/>
            <a:ext cx="3145549" cy="2359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414D96CF-5605-FD49-A31E-EA661D515A91}"/>
              </a:ext>
            </a:extLst>
          </p:cNvPr>
          <p:cNvSpPr txBox="1">
            <a:spLocks noChangeArrowheads="1"/>
          </p:cNvSpPr>
          <p:nvPr/>
        </p:nvSpPr>
        <p:spPr bwMode="auto">
          <a:xfrm>
            <a:off x="7315200" y="4862397"/>
            <a:ext cx="182880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defRPr/>
            </a:pPr>
            <a:r>
              <a:rPr lang="en-US" sz="1200" dirty="0">
                <a:solidFill>
                  <a:srgbClr val="FFFFFF"/>
                </a:solidFill>
                <a:latin typeface="Arial"/>
                <a:cs typeface="Arial"/>
              </a:rPr>
              <a:t>18 March, 2012</a:t>
            </a:r>
          </a:p>
        </p:txBody>
      </p:sp>
    </p:spTree>
    <p:extLst>
      <p:ext uri="{BB962C8B-B14F-4D97-AF65-F5344CB8AC3E}">
        <p14:creationId xmlns:p14="http://schemas.microsoft.com/office/powerpoint/2010/main" val="1612725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pic>
        <p:nvPicPr>
          <p:cNvPr id="2" name="Picture 1" descr="me_cmip6_prcp_v1.png"/>
          <p:cNvPicPr>
            <a:picLocks noChangeAspect="1"/>
          </p:cNvPicPr>
          <p:nvPr/>
        </p:nvPicPr>
        <p:blipFill rotWithShape="1">
          <a:blip r:embed="rId2">
            <a:extLst>
              <a:ext uri="{28A0092B-C50C-407E-A947-70E740481C1C}">
                <a14:useLocalDpi xmlns:a14="http://schemas.microsoft.com/office/drawing/2010/main" val="0"/>
              </a:ext>
            </a:extLst>
          </a:blip>
          <a:srcRect r="-2693"/>
          <a:stretch/>
        </p:blipFill>
        <p:spPr>
          <a:xfrm>
            <a:off x="228599" y="209550"/>
            <a:ext cx="5867401" cy="3886200"/>
          </a:xfrm>
          <a:prstGeom prst="rect">
            <a:avLst/>
          </a:prstGeom>
          <a:solidFill>
            <a:schemeClr val="bg1"/>
          </a:solidFill>
        </p:spPr>
      </p:pic>
      <p:sp>
        <p:nvSpPr>
          <p:cNvPr id="3" name="Content Placeholder 7">
            <a:extLst>
              <a:ext uri="{FF2B5EF4-FFF2-40B4-BE49-F238E27FC236}">
                <a16:creationId xmlns:a16="http://schemas.microsoft.com/office/drawing/2014/main" id="{EE8CE96C-3711-5C41-B3D8-D8222AEE0CFA}"/>
              </a:ext>
            </a:extLst>
          </p:cNvPr>
          <p:cNvSpPr txBox="1">
            <a:spLocks/>
          </p:cNvSpPr>
          <p:nvPr/>
        </p:nvSpPr>
        <p:spPr>
          <a:xfrm>
            <a:off x="6096000" y="818467"/>
            <a:ext cx="2971800" cy="2058083"/>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800"/>
              </a:spcAft>
            </a:pPr>
            <a:r>
              <a:rPr lang="en-US" sz="1700" dirty="0">
                <a:solidFill>
                  <a:srgbClr val="FFFFFF"/>
                </a:solidFill>
                <a:latin typeface="Arial"/>
                <a:cs typeface="Arial"/>
              </a:rPr>
              <a:t>CMIP6 projections suggest annual precipitation could increases 2–7” (5–14%) over this century.</a:t>
            </a:r>
          </a:p>
          <a:p>
            <a:pPr>
              <a:spcAft>
                <a:spcPts val="800"/>
              </a:spcAft>
            </a:pPr>
            <a:r>
              <a:rPr lang="en-US" sz="1700" dirty="0">
                <a:solidFill>
                  <a:srgbClr val="FFFFFF"/>
                </a:solidFill>
                <a:latin typeface="Arial"/>
                <a:cs typeface="Arial"/>
              </a:rPr>
              <a:t>Future seasonal distribution of surpluses and deficits is uncertain.</a:t>
            </a:r>
          </a:p>
        </p:txBody>
      </p:sp>
      <p:sp>
        <p:nvSpPr>
          <p:cNvPr id="4" name="TextBox 3">
            <a:extLst>
              <a:ext uri="{FF2B5EF4-FFF2-40B4-BE49-F238E27FC236}">
                <a16:creationId xmlns:a16="http://schemas.microsoft.com/office/drawing/2014/main" id="{9800B187-0982-A940-B561-13A577A87915}"/>
              </a:ext>
            </a:extLst>
          </p:cNvPr>
          <p:cNvSpPr txBox="1"/>
          <p:nvPr/>
        </p:nvSpPr>
        <p:spPr>
          <a:xfrm>
            <a:off x="152400" y="4336762"/>
            <a:ext cx="3581400" cy="707886"/>
          </a:xfrm>
          <a:prstGeom prst="rect">
            <a:avLst/>
          </a:prstGeom>
          <a:noFill/>
        </p:spPr>
        <p:txBody>
          <a:bodyPr wrap="square" rtlCol="0">
            <a:spAutoFit/>
          </a:bodyPr>
          <a:lstStyle/>
          <a:p>
            <a:r>
              <a:rPr lang="en-US" sz="1000" dirty="0">
                <a:solidFill>
                  <a:prstClr val="white"/>
                </a:solidFill>
                <a:latin typeface="Arial"/>
                <a:cs typeface="Arial"/>
              </a:rPr>
              <a:t>CMIP6 = Coupled Model </a:t>
            </a:r>
            <a:r>
              <a:rPr lang="en-US" sz="1000" dirty="0" err="1">
                <a:solidFill>
                  <a:prstClr val="white"/>
                </a:solidFill>
                <a:latin typeface="Arial"/>
                <a:cs typeface="Arial"/>
              </a:rPr>
              <a:t>Intercomparison</a:t>
            </a:r>
            <a:r>
              <a:rPr lang="en-US" sz="1000" dirty="0">
                <a:solidFill>
                  <a:prstClr val="white"/>
                </a:solidFill>
                <a:latin typeface="Arial"/>
                <a:cs typeface="Arial"/>
              </a:rPr>
              <a:t> Project version 6</a:t>
            </a:r>
          </a:p>
          <a:p>
            <a:r>
              <a:rPr lang="en-US" sz="1000" dirty="0">
                <a:solidFill>
                  <a:prstClr val="white"/>
                </a:solidFill>
                <a:latin typeface="Arial"/>
                <a:cs typeface="Arial"/>
              </a:rPr>
              <a:t>SSP = Shared Socio-</a:t>
            </a:r>
            <a:r>
              <a:rPr lang="en-US" sz="1000" dirty="0" err="1">
                <a:solidFill>
                  <a:prstClr val="white"/>
                </a:solidFill>
                <a:latin typeface="Arial"/>
                <a:cs typeface="Arial"/>
              </a:rPr>
              <a:t>econmic</a:t>
            </a:r>
            <a:r>
              <a:rPr lang="en-US" sz="1000" dirty="0">
                <a:solidFill>
                  <a:prstClr val="white"/>
                </a:solidFill>
                <a:latin typeface="Arial"/>
                <a:cs typeface="Arial"/>
              </a:rPr>
              <a:t> Pathways</a:t>
            </a:r>
            <a:br>
              <a:rPr lang="en-US" sz="1000" dirty="0">
                <a:solidFill>
                  <a:prstClr val="white"/>
                </a:solidFill>
                <a:latin typeface="Arial"/>
                <a:cs typeface="Arial"/>
              </a:rPr>
            </a:br>
            <a:endParaRPr lang="en-US" sz="1000" dirty="0">
              <a:solidFill>
                <a:prstClr val="white"/>
              </a:solidFill>
              <a:latin typeface="Arial"/>
              <a:cs typeface="Arial"/>
            </a:endParaRPr>
          </a:p>
          <a:p>
            <a:r>
              <a:rPr lang="en-US" sz="1000" dirty="0">
                <a:solidFill>
                  <a:prstClr val="white"/>
                </a:solidFill>
                <a:latin typeface="Arial"/>
                <a:cs typeface="Arial"/>
              </a:rPr>
              <a:t>CMIP6 SSP 245, 585 are similar to CMIP5 RCP 4.5, 8.5</a:t>
            </a:r>
          </a:p>
        </p:txBody>
      </p:sp>
      <p:sp>
        <p:nvSpPr>
          <p:cNvPr id="5" name="TextBox 4">
            <a:extLst>
              <a:ext uri="{FF2B5EF4-FFF2-40B4-BE49-F238E27FC236}">
                <a16:creationId xmlns:a16="http://schemas.microsoft.com/office/drawing/2014/main" id="{9800B187-0982-A940-B561-13A577A87915}"/>
              </a:ext>
            </a:extLst>
          </p:cNvPr>
          <p:cNvSpPr txBox="1"/>
          <p:nvPr/>
        </p:nvSpPr>
        <p:spPr>
          <a:xfrm>
            <a:off x="4724400" y="4425374"/>
            <a:ext cx="4343400" cy="584776"/>
          </a:xfrm>
          <a:prstGeom prst="rect">
            <a:avLst/>
          </a:prstGeom>
          <a:noFill/>
        </p:spPr>
        <p:txBody>
          <a:bodyPr wrap="square" rtlCol="0">
            <a:spAutoFit/>
          </a:bodyPr>
          <a:lstStyle/>
          <a:p>
            <a:r>
              <a:rPr lang="en-US" sz="800" i="1" dirty="0">
                <a:solidFill>
                  <a:schemeClr val="bg1">
                    <a:lumMod val="75000"/>
                  </a:schemeClr>
                </a:solidFill>
                <a:latin typeface="Arial"/>
                <a:cs typeface="Arial"/>
              </a:rPr>
              <a:t>Ensemble average of 13 models (one member each: AWI-CM-1-1-MR, BCC-CSM2-MR, CAMS-CSM1-0, CanESM5 p1, CanESM5 p2, CESM2, CESM2-WACCM, FGOALS-g3, MCM-UA-1-0 f2, MIROC6, MIROC-ES2L f2, MRI-ESM2-0, UKESM1-0-LL f2). Gridded data downloaded from KNMI Climate Explorer; processed via UMaine Climate Reanalyzer.</a:t>
            </a:r>
          </a:p>
        </p:txBody>
      </p:sp>
      <p:sp>
        <p:nvSpPr>
          <p:cNvPr id="6" name="TextBox 5">
            <a:extLst>
              <a:ext uri="{FF2B5EF4-FFF2-40B4-BE49-F238E27FC236}">
                <a16:creationId xmlns:a16="http://schemas.microsoft.com/office/drawing/2014/main" id="{9ECEA3DD-D64A-ED4E-BD55-ACF517A5D2C1}"/>
              </a:ext>
            </a:extLst>
          </p:cNvPr>
          <p:cNvSpPr txBox="1"/>
          <p:nvPr/>
        </p:nvSpPr>
        <p:spPr>
          <a:xfrm>
            <a:off x="5524500" y="1809750"/>
            <a:ext cx="723900" cy="369332"/>
          </a:xfrm>
          <a:prstGeom prst="rect">
            <a:avLst/>
          </a:prstGeom>
          <a:noFill/>
        </p:spPr>
        <p:txBody>
          <a:bodyPr wrap="square" rtlCol="0">
            <a:spAutoFit/>
          </a:bodyPr>
          <a:lstStyle/>
          <a:p>
            <a:pPr algn="ctr"/>
            <a:r>
              <a:rPr lang="en-US" sz="1800" dirty="0">
                <a:solidFill>
                  <a:srgbClr val="FF6600"/>
                </a:solidFill>
                <a:latin typeface="Arial" panose="020B0604020202020204" pitchFamily="34" charset="0"/>
                <a:cs typeface="Arial" panose="020B0604020202020204" pitchFamily="34" charset="0"/>
              </a:rPr>
              <a:t>+7”</a:t>
            </a:r>
          </a:p>
        </p:txBody>
      </p:sp>
      <p:sp>
        <p:nvSpPr>
          <p:cNvPr id="7" name="TextBox 6">
            <a:extLst>
              <a:ext uri="{FF2B5EF4-FFF2-40B4-BE49-F238E27FC236}">
                <a16:creationId xmlns:a16="http://schemas.microsoft.com/office/drawing/2014/main" id="{9ECEA3DD-D64A-ED4E-BD55-ACF517A5D2C1}"/>
              </a:ext>
            </a:extLst>
          </p:cNvPr>
          <p:cNvSpPr txBox="1"/>
          <p:nvPr/>
        </p:nvSpPr>
        <p:spPr>
          <a:xfrm>
            <a:off x="5524500" y="2266950"/>
            <a:ext cx="723900" cy="369332"/>
          </a:xfrm>
          <a:prstGeom prst="rect">
            <a:avLst/>
          </a:prstGeom>
          <a:noFill/>
        </p:spPr>
        <p:txBody>
          <a:bodyPr wrap="square" rtlCol="0">
            <a:spAutoFit/>
          </a:bodyPr>
          <a:lstStyle/>
          <a:p>
            <a:pPr algn="ctr"/>
            <a:r>
              <a:rPr lang="en-US" sz="1800" dirty="0">
                <a:solidFill>
                  <a:schemeClr val="accent1"/>
                </a:solidFill>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27173066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F964182-707B-0B4C-AF4E-31AA3D1EB8E8}"/>
              </a:ext>
            </a:extLst>
          </p:cNvPr>
          <p:cNvSpPr txBox="1">
            <a:spLocks/>
          </p:cNvSpPr>
          <p:nvPr/>
        </p:nvSpPr>
        <p:spPr>
          <a:xfrm>
            <a:off x="228600" y="76200"/>
            <a:ext cx="4800600" cy="1123950"/>
          </a:xfrm>
          <a:prstGeom prst="rect">
            <a:avLst/>
          </a:prstGeom>
        </p:spPr>
        <p:txBody>
          <a:bodyPr anchor="ctr" anchorCtr="0"/>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EFCB"/>
                </a:solidFill>
                <a:effectLst/>
                <a:uLnTx/>
                <a:uFillTx/>
                <a:latin typeface="Arial"/>
                <a:ea typeface="ＭＳ Ｐゴシック" charset="0"/>
                <a:cs typeface="Arial"/>
              </a:rPr>
              <a:t>Warming Oceans, Water Vapor Feedback, and </a:t>
            </a:r>
            <a:r>
              <a:rPr lang="en-US" sz="2400" dirty="0">
                <a:solidFill>
                  <a:srgbClr val="FFEFCB"/>
                </a:solidFill>
                <a:latin typeface="Arial"/>
                <a:ea typeface="ＭＳ Ｐゴシック" charset="0"/>
                <a:cs typeface="Arial"/>
              </a:rPr>
              <a:t>Intensifying </a:t>
            </a:r>
            <a:r>
              <a:rPr kumimoji="0" lang="en-US" sz="2400" b="0" i="0" u="none" strike="noStrike" kern="1200" cap="none" spc="0" normalizeH="0" noProof="0" dirty="0">
                <a:ln>
                  <a:noFill/>
                </a:ln>
                <a:solidFill>
                  <a:srgbClr val="FFEFCB"/>
                </a:solidFill>
                <a:effectLst/>
                <a:uLnTx/>
                <a:uFillTx/>
                <a:latin typeface="Arial"/>
                <a:ea typeface="ＭＳ Ｐゴシック" charset="0"/>
                <a:cs typeface="Arial"/>
              </a:rPr>
              <a:t>Hydrologic Cycle</a:t>
            </a:r>
            <a:endParaRPr kumimoji="0" lang="en-US" sz="2400" b="0" i="0" u="none" strike="noStrike" kern="1200" cap="none" spc="0" normalizeH="0" baseline="0" noProof="0" dirty="0">
              <a:ln>
                <a:noFill/>
              </a:ln>
              <a:solidFill>
                <a:srgbClr val="FFEFCB"/>
              </a:solidFill>
              <a:effectLst/>
              <a:uLnTx/>
              <a:uFillTx/>
              <a:latin typeface="Arial"/>
              <a:ea typeface="ＭＳ Ｐゴシック" charset="0"/>
              <a:cs typeface="Arial"/>
            </a:endParaRPr>
          </a:p>
        </p:txBody>
      </p:sp>
      <p:pic>
        <p:nvPicPr>
          <p:cNvPr id="5" name="Picture 4" descr="hydro-cycle.png"/>
          <p:cNvPicPr>
            <a:picLocks noChangeAspect="1"/>
          </p:cNvPicPr>
          <p:nvPr/>
        </p:nvPicPr>
        <p:blipFill rotWithShape="1">
          <a:blip r:embed="rId2">
            <a:extLst>
              <a:ext uri="{28A0092B-C50C-407E-A947-70E740481C1C}">
                <a14:useLocalDpi xmlns:a14="http://schemas.microsoft.com/office/drawing/2010/main" val="0"/>
              </a:ext>
            </a:extLst>
          </a:blip>
          <a:srcRect r="604" b="13585"/>
          <a:stretch/>
        </p:blipFill>
        <p:spPr>
          <a:xfrm>
            <a:off x="5410200" y="57151"/>
            <a:ext cx="3505200" cy="2575490"/>
          </a:xfrm>
          <a:prstGeom prst="rect">
            <a:avLst/>
          </a:prstGeom>
        </p:spPr>
      </p:pic>
      <p:sp>
        <p:nvSpPr>
          <p:cNvPr id="6" name="TextBox 5">
            <a:extLst>
              <a:ext uri="{FF2B5EF4-FFF2-40B4-BE49-F238E27FC236}">
                <a16:creationId xmlns:a16="http://schemas.microsoft.com/office/drawing/2014/main" id="{A4A63A32-AB9E-EC42-8C6E-0D619C28674B}"/>
              </a:ext>
            </a:extLst>
          </p:cNvPr>
          <p:cNvSpPr txBox="1"/>
          <p:nvPr/>
        </p:nvSpPr>
        <p:spPr>
          <a:xfrm>
            <a:off x="6172200" y="2647950"/>
            <a:ext cx="2807671" cy="230832"/>
          </a:xfrm>
          <a:prstGeom prst="rect">
            <a:avLst/>
          </a:prstGeom>
          <a:noFill/>
        </p:spPr>
        <p:txBody>
          <a:bodyPr wrap="square" rtlCol="0">
            <a:spAutoFit/>
          </a:bodyPr>
          <a:lstStyle/>
          <a:p>
            <a:pPr algn="r" defTabSz="685800"/>
            <a:r>
              <a:rPr lang="en-US" sz="900" dirty="0">
                <a:solidFill>
                  <a:srgbClr val="BFBFBF"/>
                </a:solidFill>
                <a:latin typeface="Arial"/>
                <a:cs typeface="Arial"/>
              </a:rPr>
              <a:t>Trenberth et al. (2007), Huntington (2010)</a:t>
            </a:r>
          </a:p>
        </p:txBody>
      </p:sp>
      <p:sp>
        <p:nvSpPr>
          <p:cNvPr id="9" name="Content Placeholder 7">
            <a:extLst>
              <a:ext uri="{FF2B5EF4-FFF2-40B4-BE49-F238E27FC236}">
                <a16:creationId xmlns:a16="http://schemas.microsoft.com/office/drawing/2014/main" id="{EE8CE96C-3711-5C41-B3D8-D8222AEE0CFA}"/>
              </a:ext>
            </a:extLst>
          </p:cNvPr>
          <p:cNvSpPr txBox="1">
            <a:spLocks/>
          </p:cNvSpPr>
          <p:nvPr/>
        </p:nvSpPr>
        <p:spPr>
          <a:xfrm>
            <a:off x="5334000" y="3257550"/>
            <a:ext cx="3581400" cy="1524001"/>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1400"/>
              </a:spcBef>
            </a:pPr>
            <a:r>
              <a:rPr lang="en-US" sz="1500" dirty="0">
                <a:solidFill>
                  <a:srgbClr val="FFFFFF"/>
                </a:solidFill>
                <a:latin typeface="Arial"/>
                <a:cs typeface="Arial"/>
              </a:rPr>
              <a:t>Warming drives increased evaporation, atmospheric water-vapor content, and potential for greater extremes (e.g., heavy precipitation, drought)</a:t>
            </a:r>
          </a:p>
        </p:txBody>
      </p:sp>
      <p:pic>
        <p:nvPicPr>
          <p:cNvPr id="10" name="Picture 9" descr="ersst5_world-wt_sst_ann_2001-2019_minus_1951-2000_af.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723" y="1352550"/>
            <a:ext cx="4876803" cy="3733800"/>
          </a:xfrm>
          <a:prstGeom prst="rect">
            <a:avLst/>
          </a:prstGeom>
        </p:spPr>
      </p:pic>
    </p:spTree>
    <p:extLst>
      <p:ext uri="{BB962C8B-B14F-4D97-AF65-F5344CB8AC3E}">
        <p14:creationId xmlns:p14="http://schemas.microsoft.com/office/powerpoint/2010/main" val="17290418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C898E1-67FA-DC4E-82C1-6E0AC2140072}"/>
              </a:ext>
            </a:extLst>
          </p:cNvPr>
          <p:cNvPicPr>
            <a:picLocks noChangeAspect="1"/>
          </p:cNvPicPr>
          <p:nvPr/>
        </p:nvPicPr>
        <p:blipFill>
          <a:blip r:embed="rId2"/>
          <a:stretch>
            <a:fillRect/>
          </a:stretch>
        </p:blipFill>
        <p:spPr>
          <a:xfrm>
            <a:off x="0" y="-19050"/>
            <a:ext cx="5562599" cy="3419501"/>
          </a:xfrm>
          <a:prstGeom prst="rect">
            <a:avLst/>
          </a:prstGeom>
        </p:spPr>
      </p:pic>
      <p:pic>
        <p:nvPicPr>
          <p:cNvPr id="7" name="Picture 6">
            <a:extLst>
              <a:ext uri="{FF2B5EF4-FFF2-40B4-BE49-F238E27FC236}">
                <a16:creationId xmlns:a16="http://schemas.microsoft.com/office/drawing/2014/main" id="{7F92F626-B19D-B141-89AD-55CBC86316C3}"/>
              </a:ext>
            </a:extLst>
          </p:cNvPr>
          <p:cNvPicPr>
            <a:picLocks noChangeAspect="1"/>
          </p:cNvPicPr>
          <p:nvPr/>
        </p:nvPicPr>
        <p:blipFill rotWithShape="1">
          <a:blip r:embed="rId3"/>
          <a:srcRect t="37302"/>
          <a:stretch/>
        </p:blipFill>
        <p:spPr>
          <a:xfrm>
            <a:off x="457200" y="3486150"/>
            <a:ext cx="4537276" cy="1600200"/>
          </a:xfrm>
          <a:prstGeom prst="rect">
            <a:avLst/>
          </a:prstGeom>
        </p:spPr>
      </p:pic>
      <p:sp>
        <p:nvSpPr>
          <p:cNvPr id="8" name="Title 1">
            <a:extLst>
              <a:ext uri="{FF2B5EF4-FFF2-40B4-BE49-F238E27FC236}">
                <a16:creationId xmlns:a16="http://schemas.microsoft.com/office/drawing/2014/main" id="{17E1949E-FF70-2C4D-B55A-D32BF899B2F3}"/>
              </a:ext>
            </a:extLst>
          </p:cNvPr>
          <p:cNvSpPr txBox="1">
            <a:spLocks/>
          </p:cNvSpPr>
          <p:nvPr/>
        </p:nvSpPr>
        <p:spPr>
          <a:xfrm>
            <a:off x="5715000" y="209550"/>
            <a:ext cx="3276600" cy="1143000"/>
          </a:xfrm>
          <a:prstGeom prst="rect">
            <a:avLst/>
          </a:prstGeom>
        </p:spPr>
        <p:txBody>
          <a:bodyPr>
            <a:normAutofit fontScale="97500"/>
            <a:scene3d>
              <a:camera prst="orthographicFront"/>
              <a:lightRig rig="soft" dir="t">
                <a:rot lat="0" lon="0" rev="16800000"/>
              </a:lightRig>
            </a:scene3d>
            <a:sp3d prstMaterial="softEdge"/>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dirty="0">
                <a:solidFill>
                  <a:schemeClr val="accent4">
                    <a:lumMod val="20000"/>
                    <a:lumOff val="80000"/>
                  </a:schemeClr>
                </a:solidFill>
                <a:latin typeface="Arial" panose="020B0604020202020204" pitchFamily="34" charset="0"/>
                <a:cs typeface="Arial" panose="020B0604020202020204" pitchFamily="34" charset="0"/>
              </a:rPr>
              <a:t>However…</a:t>
            </a:r>
          </a:p>
        </p:txBody>
      </p:sp>
      <p:sp>
        <p:nvSpPr>
          <p:cNvPr id="9" name="Content Placeholder 2">
            <a:extLst>
              <a:ext uri="{FF2B5EF4-FFF2-40B4-BE49-F238E27FC236}">
                <a16:creationId xmlns:a16="http://schemas.microsoft.com/office/drawing/2014/main" id="{400B694C-C784-E442-ADF0-8EFEB357FEF8}"/>
              </a:ext>
            </a:extLst>
          </p:cNvPr>
          <p:cNvSpPr txBox="1">
            <a:spLocks/>
          </p:cNvSpPr>
          <p:nvPr/>
        </p:nvSpPr>
        <p:spPr>
          <a:xfrm>
            <a:off x="5715000" y="1047750"/>
            <a:ext cx="3276600" cy="3356982"/>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800" dirty="0">
                <a:solidFill>
                  <a:schemeClr val="bg1"/>
                </a:solidFill>
                <a:latin typeface="Arial" panose="020B0604020202020204" pitchFamily="34" charset="0"/>
                <a:cs typeface="Arial" panose="020B0604020202020204" pitchFamily="34" charset="0"/>
              </a:rPr>
              <a:t>Despite the overall warming trend, variability can bring unexpected cold winters (e.g., 2013/14 and 2014/15), and occasional very good snow seasons.</a:t>
            </a:r>
            <a:br>
              <a:rPr lang="en-US" sz="1800" dirty="0">
                <a:solidFill>
                  <a:schemeClr val="bg1"/>
                </a:solidFill>
                <a:latin typeface="Arial" panose="020B0604020202020204" pitchFamily="34" charset="0"/>
                <a:cs typeface="Arial" panose="020B0604020202020204" pitchFamily="34" charset="0"/>
              </a:rPr>
            </a:br>
            <a:endParaRPr lang="en-US" sz="1800" dirty="0">
              <a:solidFill>
                <a:schemeClr val="bg1"/>
              </a:solidFill>
              <a:latin typeface="Arial" panose="020B0604020202020204" pitchFamily="34" charset="0"/>
              <a:cs typeface="Arial" panose="020B0604020202020204" pitchFamily="34" charset="0"/>
            </a:endParaRPr>
          </a:p>
          <a:p>
            <a:r>
              <a:rPr lang="en-US" sz="1800" dirty="0">
                <a:solidFill>
                  <a:schemeClr val="bg1"/>
                </a:solidFill>
                <a:latin typeface="Arial" panose="020B0604020202020204" pitchFamily="34" charset="0"/>
                <a:cs typeface="Arial" panose="020B0604020202020204" pitchFamily="34" charset="0"/>
              </a:rPr>
              <a:t>This is especially true in the northern climate division owing to the steep S-N temperature gradient across the state.</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87342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pic>
        <p:nvPicPr>
          <p:cNvPr id="2" name="Picture 1" descr="spei.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907" y="0"/>
            <a:ext cx="5498893" cy="5143500"/>
          </a:xfrm>
          <a:prstGeom prst="rect">
            <a:avLst/>
          </a:prstGeom>
        </p:spPr>
      </p:pic>
      <p:pic>
        <p:nvPicPr>
          <p:cNvPr id="3" name="Picture 2" descr="mco-2020_drough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736786"/>
            <a:ext cx="2667000" cy="3142788"/>
          </a:xfrm>
          <a:prstGeom prst="rect">
            <a:avLst/>
          </a:prstGeom>
        </p:spPr>
      </p:pic>
      <p:sp>
        <p:nvSpPr>
          <p:cNvPr id="4" name="TextBox 3">
            <a:extLst>
              <a:ext uri="{FF2B5EF4-FFF2-40B4-BE49-F238E27FC236}">
                <a16:creationId xmlns:a16="http://schemas.microsoft.com/office/drawing/2014/main" id="{9800B187-0982-A940-B561-13A577A87915}"/>
              </a:ext>
            </a:extLst>
          </p:cNvPr>
          <p:cNvSpPr txBox="1"/>
          <p:nvPr/>
        </p:nvSpPr>
        <p:spPr>
          <a:xfrm>
            <a:off x="6019800" y="4857750"/>
            <a:ext cx="2519979"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D9D9D9"/>
                </a:solidFill>
                <a:effectLst/>
                <a:uLnTx/>
                <a:uFillTx/>
                <a:latin typeface="Arial"/>
                <a:cs typeface="Arial"/>
              </a:rPr>
              <a:t>MCF 2020 Update, MCC STS 2020</a:t>
            </a:r>
          </a:p>
        </p:txBody>
      </p:sp>
      <p:sp>
        <p:nvSpPr>
          <p:cNvPr id="5" name="Rectangle 4"/>
          <p:cNvSpPr/>
          <p:nvPr/>
        </p:nvSpPr>
        <p:spPr>
          <a:xfrm>
            <a:off x="5714999" y="57150"/>
            <a:ext cx="3358179" cy="1590179"/>
          </a:xfrm>
          <a:prstGeom prst="rect">
            <a:avLst/>
          </a:prstGeom>
        </p:spPr>
        <p:txBody>
          <a:bodyPr wrap="square">
            <a:spAutoFit/>
          </a:bodyPr>
          <a:lstStyle/>
          <a:p>
            <a:pPr marL="171450" indent="-171450">
              <a:spcAft>
                <a:spcPts val="800"/>
              </a:spcAft>
              <a:buFont typeface="Arial"/>
              <a:buChar char="•"/>
            </a:pPr>
            <a:r>
              <a:rPr lang="en-US" sz="1200" dirty="0">
                <a:solidFill>
                  <a:srgbClr val="F2F2F2"/>
                </a:solidFill>
                <a:latin typeface="Arial"/>
                <a:cs typeface="Arial"/>
              </a:rPr>
              <a:t>Meteorological drought has not increased over the past century.</a:t>
            </a:r>
          </a:p>
          <a:p>
            <a:pPr marL="171450" indent="-171450">
              <a:spcAft>
                <a:spcPts val="800"/>
              </a:spcAft>
              <a:buFont typeface="Arial"/>
              <a:buChar char="•"/>
            </a:pPr>
            <a:r>
              <a:rPr lang="en-US" sz="1200" dirty="0">
                <a:solidFill>
                  <a:srgbClr val="F2F2F2"/>
                </a:solidFill>
                <a:latin typeface="Arial"/>
                <a:cs typeface="Arial"/>
              </a:rPr>
              <a:t>Uncertain whether drought will become more or less common in the future.</a:t>
            </a:r>
          </a:p>
          <a:p>
            <a:pPr marL="171450" indent="-171450">
              <a:spcAft>
                <a:spcPts val="800"/>
              </a:spcAft>
              <a:buFont typeface="Arial"/>
              <a:buChar char="•"/>
            </a:pPr>
            <a:r>
              <a:rPr lang="en-US" sz="1200" dirty="0">
                <a:solidFill>
                  <a:srgbClr val="F2F2F2"/>
                </a:solidFill>
                <a:latin typeface="Arial"/>
                <a:cs typeface="Arial"/>
              </a:rPr>
              <a:t>However, when droughts develop, warmer temperatures will likely exacerbate dryness through increased evaporative losses.</a:t>
            </a:r>
            <a:endParaRPr lang="en-US" sz="1200" dirty="0"/>
          </a:p>
        </p:txBody>
      </p:sp>
    </p:spTree>
    <p:extLst>
      <p:ext uri="{BB962C8B-B14F-4D97-AF65-F5344CB8AC3E}">
        <p14:creationId xmlns:p14="http://schemas.microsoft.com/office/powerpoint/2010/main" val="42004366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sp>
        <p:nvSpPr>
          <p:cNvPr id="3" name="Title 4"/>
          <p:cNvSpPr>
            <a:spLocks noGrp="1"/>
          </p:cNvSpPr>
          <p:nvPr>
            <p:ph type="title"/>
          </p:nvPr>
        </p:nvSpPr>
        <p:spPr>
          <a:xfrm>
            <a:off x="0" y="209550"/>
            <a:ext cx="4495800" cy="914400"/>
          </a:xfrm>
        </p:spPr>
        <p:txBody>
          <a:bodyPr>
            <a:normAutofit/>
          </a:bodyPr>
          <a:lstStyle/>
          <a:p>
            <a:pPr algn="ctr"/>
            <a:r>
              <a:rPr lang="en-US" sz="3600" dirty="0">
                <a:solidFill>
                  <a:srgbClr val="FFEFCB"/>
                </a:solidFill>
                <a:latin typeface="Arial"/>
                <a:cs typeface="Arial"/>
              </a:rPr>
              <a:t>Drought Overview</a:t>
            </a:r>
          </a:p>
        </p:txBody>
      </p:sp>
      <p:sp>
        <p:nvSpPr>
          <p:cNvPr id="7" name="Content Placeholder 5"/>
          <p:cNvSpPr txBox="1">
            <a:spLocks/>
          </p:cNvSpPr>
          <p:nvPr/>
        </p:nvSpPr>
        <p:spPr>
          <a:xfrm>
            <a:off x="304800" y="1371600"/>
            <a:ext cx="3962400" cy="234315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300" b="1" dirty="0">
                <a:solidFill>
                  <a:srgbClr val="FFF2CC"/>
                </a:solidFill>
                <a:latin typeface="Arial"/>
                <a:cs typeface="Arial"/>
              </a:rPr>
              <a:t>General Categories</a:t>
            </a:r>
          </a:p>
          <a:p>
            <a:pPr marL="0" indent="0">
              <a:buFont typeface="Arial" pitchFamily="34" charset="0"/>
              <a:buNone/>
            </a:pPr>
            <a:r>
              <a:rPr lang="en-US" sz="1300" dirty="0">
                <a:solidFill>
                  <a:srgbClr val="FFFFFF"/>
                </a:solidFill>
                <a:latin typeface="Arial"/>
                <a:cs typeface="Arial"/>
              </a:rPr>
              <a:t>Meteorological (precipitation)</a:t>
            </a:r>
          </a:p>
          <a:p>
            <a:pPr marL="0" indent="0">
              <a:buFont typeface="Arial" pitchFamily="34" charset="0"/>
              <a:buNone/>
            </a:pPr>
            <a:r>
              <a:rPr lang="en-US" sz="1300" dirty="0">
                <a:solidFill>
                  <a:srgbClr val="FFFFFF"/>
                </a:solidFill>
                <a:latin typeface="Arial"/>
                <a:cs typeface="Arial"/>
              </a:rPr>
              <a:t>Agricultural (soil moisture)</a:t>
            </a:r>
          </a:p>
          <a:p>
            <a:pPr marL="0" indent="0">
              <a:buFont typeface="Arial" pitchFamily="34" charset="0"/>
              <a:buNone/>
            </a:pPr>
            <a:r>
              <a:rPr lang="en-US" sz="1300" dirty="0">
                <a:solidFill>
                  <a:srgbClr val="FFFFFF"/>
                </a:solidFill>
                <a:latin typeface="Arial"/>
                <a:cs typeface="Arial"/>
              </a:rPr>
              <a:t>Hydrologic (runoff, </a:t>
            </a:r>
            <a:r>
              <a:rPr lang="en-US" sz="1300" dirty="0" err="1">
                <a:solidFill>
                  <a:srgbClr val="FFFFFF"/>
                </a:solidFill>
                <a:latin typeface="Arial"/>
                <a:cs typeface="Arial"/>
              </a:rPr>
              <a:t>streamflow</a:t>
            </a:r>
            <a:r>
              <a:rPr lang="en-US" sz="1300" dirty="0">
                <a:solidFill>
                  <a:srgbClr val="FFFFFF"/>
                </a:solidFill>
                <a:latin typeface="Arial"/>
                <a:cs typeface="Arial"/>
              </a:rPr>
              <a:t>, and groundwater)</a:t>
            </a:r>
          </a:p>
          <a:p>
            <a:pPr marL="0" indent="0">
              <a:buFont typeface="Arial" pitchFamily="34" charset="0"/>
              <a:buNone/>
            </a:pPr>
            <a:endParaRPr lang="en-US" sz="1300" dirty="0">
              <a:solidFill>
                <a:srgbClr val="FFFFFF"/>
              </a:solidFill>
              <a:latin typeface="Arial"/>
              <a:cs typeface="Arial"/>
            </a:endParaRPr>
          </a:p>
          <a:p>
            <a:pPr marL="0" indent="0">
              <a:buFont typeface="Arial" pitchFamily="34" charset="0"/>
              <a:buNone/>
            </a:pPr>
            <a:r>
              <a:rPr lang="en-US" sz="1300" b="1" dirty="0">
                <a:solidFill>
                  <a:srgbClr val="FFC000">
                    <a:lumMod val="20000"/>
                    <a:lumOff val="80000"/>
                  </a:srgbClr>
                </a:solidFill>
                <a:latin typeface="Arial"/>
                <a:cs typeface="Arial"/>
              </a:rPr>
              <a:t>Drought Indices</a:t>
            </a:r>
          </a:p>
          <a:p>
            <a:pPr marL="0" indent="0">
              <a:buFont typeface="Arial" pitchFamily="34" charset="0"/>
              <a:buNone/>
            </a:pPr>
            <a:r>
              <a:rPr lang="en-US" sz="1300" dirty="0">
                <a:solidFill>
                  <a:prstClr val="white"/>
                </a:solidFill>
                <a:latin typeface="Arial"/>
                <a:cs typeface="Arial"/>
              </a:rPr>
              <a:t>Palmer Drought Severity Index (PDSI)</a:t>
            </a:r>
          </a:p>
          <a:p>
            <a:pPr marL="0" indent="0">
              <a:buFont typeface="Arial" pitchFamily="34" charset="0"/>
              <a:buNone/>
            </a:pPr>
            <a:r>
              <a:rPr lang="en-US" sz="1300" dirty="0">
                <a:solidFill>
                  <a:prstClr val="white"/>
                </a:solidFill>
                <a:latin typeface="Arial"/>
                <a:cs typeface="Arial"/>
              </a:rPr>
              <a:t>Standardized Precipitation Index (SPI)</a:t>
            </a:r>
          </a:p>
          <a:p>
            <a:pPr marL="0" indent="0">
              <a:buFont typeface="Arial" pitchFamily="34" charset="0"/>
              <a:buNone/>
            </a:pPr>
            <a:r>
              <a:rPr lang="en-US" sz="1300" dirty="0">
                <a:solidFill>
                  <a:prstClr val="white"/>
                </a:solidFill>
                <a:latin typeface="Arial"/>
                <a:cs typeface="Arial"/>
              </a:rPr>
              <a:t>SPEI = SPI + evapotranspiration</a:t>
            </a:r>
          </a:p>
          <a:p>
            <a:pPr marL="0" indent="0">
              <a:buFont typeface="Arial" pitchFamily="34" charset="0"/>
              <a:buNone/>
            </a:pPr>
            <a:endParaRPr lang="en-US" sz="1300" dirty="0">
              <a:solidFill>
                <a:srgbClr val="FFFFFF"/>
              </a:solidFill>
              <a:latin typeface="Arial"/>
              <a:cs typeface="Arial"/>
            </a:endParaRPr>
          </a:p>
        </p:txBody>
      </p:sp>
      <p:sp>
        <p:nvSpPr>
          <p:cNvPr id="9" name="Content Placeholder 5"/>
          <p:cNvSpPr txBox="1">
            <a:spLocks/>
          </p:cNvSpPr>
          <p:nvPr/>
        </p:nvSpPr>
        <p:spPr>
          <a:xfrm>
            <a:off x="381000" y="4019550"/>
            <a:ext cx="3429000" cy="762000"/>
          </a:xfrm>
          <a:prstGeom prst="rect">
            <a:avLst/>
          </a:prstGeom>
          <a:ln w="12700">
            <a:solidFill>
              <a:schemeClr val="accent4">
                <a:lumMod val="20000"/>
                <a:lumOff val="80000"/>
              </a:schemeClr>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defRPr/>
            </a:pPr>
            <a:r>
              <a:rPr lang="en-US" sz="1200" i="1" dirty="0">
                <a:solidFill>
                  <a:sysClr val="window" lastClr="FFFFFF"/>
                </a:solidFill>
                <a:latin typeface="Arial"/>
                <a:cs typeface="Arial"/>
              </a:rPr>
              <a:t>Short-term or “flash” droughts (2-6 months), followed by quick return to normal or above normal precipitation, are common in the USNE.</a:t>
            </a:r>
          </a:p>
        </p:txBody>
      </p:sp>
      <p:sp>
        <p:nvSpPr>
          <p:cNvPr id="10" name="TextBox 9"/>
          <p:cNvSpPr txBox="1"/>
          <p:nvPr/>
        </p:nvSpPr>
        <p:spPr>
          <a:xfrm>
            <a:off x="4495800" y="133350"/>
            <a:ext cx="4363090" cy="276999"/>
          </a:xfrm>
          <a:prstGeom prst="rect">
            <a:avLst/>
          </a:prstGeom>
          <a:noFill/>
        </p:spPr>
        <p:txBody>
          <a:bodyPr wrap="square" rtlCol="0">
            <a:spAutoFit/>
          </a:bodyPr>
          <a:lstStyle/>
          <a:p>
            <a:pPr algn="ctr"/>
            <a:r>
              <a:rPr lang="en-US" sz="1200" b="1" dirty="0">
                <a:solidFill>
                  <a:srgbClr val="FFF2CC"/>
                </a:solidFill>
                <a:latin typeface="Arial"/>
                <a:cs typeface="Arial"/>
              </a:rPr>
              <a:t>U.S. Drought Index Descriptions</a:t>
            </a:r>
          </a:p>
        </p:txBody>
      </p:sp>
      <p:pic>
        <p:nvPicPr>
          <p:cNvPr id="11" name="Picture 10" descr="table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800" y="486549"/>
            <a:ext cx="4363090" cy="4066401"/>
          </a:xfrm>
          <a:prstGeom prst="rect">
            <a:avLst/>
          </a:prstGeom>
        </p:spPr>
      </p:pic>
      <p:sp>
        <p:nvSpPr>
          <p:cNvPr id="12" name="TextBox 11"/>
          <p:cNvSpPr txBox="1"/>
          <p:nvPr/>
        </p:nvSpPr>
        <p:spPr>
          <a:xfrm>
            <a:off x="5943600" y="4578519"/>
            <a:ext cx="2895600" cy="507831"/>
          </a:xfrm>
          <a:prstGeom prst="rect">
            <a:avLst/>
          </a:prstGeom>
          <a:noFill/>
        </p:spPr>
        <p:txBody>
          <a:bodyPr wrap="square" rtlCol="0">
            <a:spAutoFit/>
          </a:bodyPr>
          <a:lstStyle/>
          <a:p>
            <a:pPr algn="r"/>
            <a:r>
              <a:rPr lang="en-US" sz="900" dirty="0">
                <a:solidFill>
                  <a:prstClr val="white">
                    <a:lumMod val="75000"/>
                  </a:prstClr>
                </a:solidFill>
                <a:latin typeface="Arial"/>
                <a:cs typeface="Arial"/>
              </a:rPr>
              <a:t>National Weather Service &amp; U.S. Drought Monitor</a:t>
            </a:r>
          </a:p>
          <a:p>
            <a:pPr algn="r"/>
            <a:r>
              <a:rPr lang="en-US" sz="900" dirty="0">
                <a:solidFill>
                  <a:prstClr val="white">
                    <a:lumMod val="75000"/>
                  </a:prstClr>
                </a:solidFill>
                <a:latin typeface="Arial"/>
                <a:cs typeface="Arial"/>
              </a:rPr>
              <a:t>https://</a:t>
            </a:r>
            <a:r>
              <a:rPr lang="en-US" sz="900" dirty="0" err="1">
                <a:solidFill>
                  <a:prstClr val="white">
                    <a:lumMod val="75000"/>
                  </a:prstClr>
                </a:solidFill>
                <a:latin typeface="Arial"/>
                <a:cs typeface="Arial"/>
              </a:rPr>
              <a:t>www.weather.gov</a:t>
            </a:r>
            <a:r>
              <a:rPr lang="en-US" sz="900" dirty="0">
                <a:solidFill>
                  <a:prstClr val="white">
                    <a:lumMod val="75000"/>
                  </a:prstClr>
                </a:solidFill>
                <a:latin typeface="Arial"/>
                <a:cs typeface="Arial"/>
              </a:rPr>
              <a:t>/</a:t>
            </a:r>
            <a:r>
              <a:rPr lang="en-US" sz="900" dirty="0" err="1">
                <a:solidFill>
                  <a:prstClr val="white">
                    <a:lumMod val="75000"/>
                  </a:prstClr>
                </a:solidFill>
                <a:latin typeface="Arial"/>
                <a:cs typeface="Arial"/>
              </a:rPr>
              <a:t>riw</a:t>
            </a:r>
            <a:r>
              <a:rPr lang="en-US" sz="900" dirty="0">
                <a:solidFill>
                  <a:prstClr val="white">
                    <a:lumMod val="75000"/>
                  </a:prstClr>
                </a:solidFill>
                <a:latin typeface="Arial"/>
                <a:cs typeface="Arial"/>
              </a:rPr>
              <a:t>/</a:t>
            </a:r>
            <a:r>
              <a:rPr lang="en-US" sz="900" dirty="0" err="1">
                <a:solidFill>
                  <a:prstClr val="white">
                    <a:lumMod val="75000"/>
                  </a:prstClr>
                </a:solidFill>
                <a:latin typeface="Arial"/>
                <a:cs typeface="Arial"/>
              </a:rPr>
              <a:t>drought_index</a:t>
            </a:r>
            <a:endParaRPr lang="en-US" sz="900" dirty="0">
              <a:solidFill>
                <a:prstClr val="white">
                  <a:lumMod val="75000"/>
                </a:prstClr>
              </a:solidFill>
              <a:latin typeface="Arial"/>
              <a:cs typeface="Arial"/>
            </a:endParaRPr>
          </a:p>
          <a:p>
            <a:pPr algn="r"/>
            <a:r>
              <a:rPr lang="en-US" sz="900" dirty="0">
                <a:solidFill>
                  <a:prstClr val="white">
                    <a:lumMod val="75000"/>
                  </a:prstClr>
                </a:solidFill>
                <a:latin typeface="Arial"/>
                <a:cs typeface="Arial"/>
              </a:rPr>
              <a:t>https://</a:t>
            </a:r>
            <a:r>
              <a:rPr lang="en-US" sz="900" dirty="0" err="1">
                <a:solidFill>
                  <a:prstClr val="white">
                    <a:lumMod val="75000"/>
                  </a:prstClr>
                </a:solidFill>
                <a:latin typeface="Arial"/>
                <a:cs typeface="Arial"/>
              </a:rPr>
              <a:t>droughtmonitor.unl.edu</a:t>
            </a:r>
            <a:r>
              <a:rPr lang="en-US" sz="900" dirty="0">
                <a:solidFill>
                  <a:prstClr val="white">
                    <a:lumMod val="75000"/>
                  </a:prstClr>
                </a:solidFill>
                <a:latin typeface="Arial"/>
                <a:cs typeface="Arial"/>
              </a:rPr>
              <a:t>/</a:t>
            </a:r>
          </a:p>
        </p:txBody>
      </p:sp>
    </p:spTree>
    <p:extLst>
      <p:ext uri="{BB962C8B-B14F-4D97-AF65-F5344CB8AC3E}">
        <p14:creationId xmlns:p14="http://schemas.microsoft.com/office/powerpoint/2010/main" val="789669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pic>
        <p:nvPicPr>
          <p:cNvPr id="3" name="Picture 2" descr="state-23-usdm-time-series.png"/>
          <p:cNvPicPr>
            <a:picLocks noChangeAspect="1"/>
          </p:cNvPicPr>
          <p:nvPr/>
        </p:nvPicPr>
        <p:blipFill rotWithShape="1">
          <a:blip r:embed="rId2">
            <a:extLst>
              <a:ext uri="{28A0092B-C50C-407E-A947-70E740481C1C}">
                <a14:useLocalDpi xmlns:a14="http://schemas.microsoft.com/office/drawing/2010/main" val="0"/>
              </a:ext>
            </a:extLst>
          </a:blip>
          <a:srcRect b="25626"/>
          <a:stretch/>
        </p:blipFill>
        <p:spPr>
          <a:xfrm>
            <a:off x="2613690" y="57150"/>
            <a:ext cx="6473433" cy="2209800"/>
          </a:xfrm>
          <a:prstGeom prst="rect">
            <a:avLst/>
          </a:prstGeom>
        </p:spPr>
      </p:pic>
      <p:pic>
        <p:nvPicPr>
          <p:cNvPr id="4" name="Picture 3">
            <a:extLst>
              <a:ext uri="{FF2B5EF4-FFF2-40B4-BE49-F238E27FC236}">
                <a16:creationId xmlns:a16="http://schemas.microsoft.com/office/drawing/2014/main" id="{95227DD1-6B6B-024E-82F7-5A49703A37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25" y="2571750"/>
            <a:ext cx="4536675" cy="2438400"/>
          </a:xfrm>
          <a:prstGeom prst="rect">
            <a:avLst/>
          </a:prstGeom>
        </p:spPr>
      </p:pic>
      <p:cxnSp>
        <p:nvCxnSpPr>
          <p:cNvPr id="5" name="Straight Connector 4"/>
          <p:cNvCxnSpPr/>
          <p:nvPr/>
        </p:nvCxnSpPr>
        <p:spPr>
          <a:xfrm flipH="1" flipV="1">
            <a:off x="3304147" y="1573538"/>
            <a:ext cx="500117" cy="2500800"/>
          </a:xfrm>
          <a:prstGeom prst="line">
            <a:avLst/>
          </a:prstGeom>
          <a:ln w="19050">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8" name="Straight Connector 7"/>
          <p:cNvCxnSpPr>
            <a:stCxn id="16" idx="6"/>
          </p:cNvCxnSpPr>
          <p:nvPr/>
        </p:nvCxnSpPr>
        <p:spPr>
          <a:xfrm flipV="1">
            <a:off x="4507355" y="1573538"/>
            <a:ext cx="4258747" cy="2273853"/>
          </a:xfrm>
          <a:prstGeom prst="line">
            <a:avLst/>
          </a:prstGeom>
          <a:ln w="19050">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15" name="Oval 14"/>
          <p:cNvSpPr/>
          <p:nvPr/>
        </p:nvSpPr>
        <p:spPr>
          <a:xfrm>
            <a:off x="3680639" y="4074338"/>
            <a:ext cx="337158" cy="331566"/>
          </a:xfrm>
          <a:prstGeom prst="ellipse">
            <a:avLst/>
          </a:prstGeom>
          <a:noFill/>
          <a:ln w="31750">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4170197" y="3681608"/>
            <a:ext cx="337158" cy="331566"/>
          </a:xfrm>
          <a:prstGeom prst="ellipse">
            <a:avLst/>
          </a:prstGeom>
          <a:noFill/>
          <a:ln w="31750">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Connector 18"/>
          <p:cNvCxnSpPr/>
          <p:nvPr/>
        </p:nvCxnSpPr>
        <p:spPr>
          <a:xfrm flipV="1">
            <a:off x="3922269" y="1573538"/>
            <a:ext cx="0" cy="2500800"/>
          </a:xfrm>
          <a:prstGeom prst="line">
            <a:avLst/>
          </a:prstGeom>
          <a:ln w="19050">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cxnSpLocks/>
            <a:stCxn id="16" idx="1"/>
          </p:cNvCxnSpPr>
          <p:nvPr/>
        </p:nvCxnSpPr>
        <p:spPr>
          <a:xfrm flipV="1">
            <a:off x="4219573" y="1573538"/>
            <a:ext cx="2790827" cy="2156627"/>
          </a:xfrm>
          <a:prstGeom prst="line">
            <a:avLst/>
          </a:prstGeom>
          <a:ln w="19050">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7162800" y="2266950"/>
            <a:ext cx="1909736" cy="338554"/>
          </a:xfrm>
          <a:prstGeom prst="rect">
            <a:avLst/>
          </a:prstGeom>
          <a:noFill/>
        </p:spPr>
        <p:txBody>
          <a:bodyPr wrap="square" rtlCol="0">
            <a:spAutoFit/>
          </a:bodyPr>
          <a:lstStyle/>
          <a:p>
            <a:pPr algn="r"/>
            <a:r>
              <a:rPr lang="en-US" sz="800" dirty="0">
                <a:solidFill>
                  <a:prstClr val="white">
                    <a:lumMod val="75000"/>
                  </a:prstClr>
                </a:solidFill>
                <a:latin typeface="Arial"/>
                <a:cs typeface="Arial"/>
              </a:rPr>
              <a:t>U.S. Drought Monitor</a:t>
            </a:r>
          </a:p>
          <a:p>
            <a:pPr algn="r"/>
            <a:r>
              <a:rPr lang="en-US" sz="800" dirty="0">
                <a:solidFill>
                  <a:prstClr val="white">
                    <a:lumMod val="75000"/>
                  </a:prstClr>
                </a:solidFill>
                <a:latin typeface="Arial"/>
                <a:cs typeface="Arial"/>
              </a:rPr>
              <a:t>https://</a:t>
            </a:r>
            <a:r>
              <a:rPr lang="en-US" sz="800" dirty="0" err="1">
                <a:solidFill>
                  <a:prstClr val="white">
                    <a:lumMod val="75000"/>
                  </a:prstClr>
                </a:solidFill>
                <a:latin typeface="Arial"/>
                <a:cs typeface="Arial"/>
              </a:rPr>
              <a:t>droughtmonitor.unl.edu</a:t>
            </a:r>
            <a:r>
              <a:rPr lang="en-US" sz="800" dirty="0">
                <a:solidFill>
                  <a:prstClr val="white">
                    <a:lumMod val="75000"/>
                  </a:prstClr>
                </a:solidFill>
                <a:latin typeface="Arial"/>
                <a:cs typeface="Arial"/>
              </a:rPr>
              <a:t>/</a:t>
            </a:r>
          </a:p>
        </p:txBody>
      </p:sp>
      <p:sp>
        <p:nvSpPr>
          <p:cNvPr id="29" name="TextBox 28">
            <a:extLst>
              <a:ext uri="{FF2B5EF4-FFF2-40B4-BE49-F238E27FC236}">
                <a16:creationId xmlns:a16="http://schemas.microsoft.com/office/drawing/2014/main" id="{9800B187-0982-A940-B561-13A577A87915}"/>
              </a:ext>
            </a:extLst>
          </p:cNvPr>
          <p:cNvSpPr txBox="1"/>
          <p:nvPr/>
        </p:nvSpPr>
        <p:spPr>
          <a:xfrm>
            <a:off x="327690" y="4570038"/>
            <a:ext cx="1805910" cy="215444"/>
          </a:xfrm>
          <a:prstGeom prst="rect">
            <a:avLst/>
          </a:prstGeom>
          <a:noFill/>
        </p:spPr>
        <p:txBody>
          <a:bodyPr wrap="square" rtlCol="0">
            <a:spAutoFit/>
          </a:bodyPr>
          <a:lstStyle/>
          <a:p>
            <a:r>
              <a:rPr lang="en-US" sz="800" dirty="0">
                <a:solidFill>
                  <a:schemeClr val="tx1">
                    <a:lumMod val="65000"/>
                    <a:lumOff val="35000"/>
                  </a:schemeClr>
                </a:solidFill>
                <a:latin typeface="Arial"/>
                <a:cs typeface="Arial"/>
              </a:rPr>
              <a:t>NOAA Climate Divisional Database</a:t>
            </a:r>
          </a:p>
        </p:txBody>
      </p:sp>
      <p:cxnSp>
        <p:nvCxnSpPr>
          <p:cNvPr id="30" name="Straight Connector 29"/>
          <p:cNvCxnSpPr/>
          <p:nvPr/>
        </p:nvCxnSpPr>
        <p:spPr>
          <a:xfrm flipV="1">
            <a:off x="4114800" y="1573538"/>
            <a:ext cx="1295400" cy="1707040"/>
          </a:xfrm>
          <a:prstGeom prst="line">
            <a:avLst/>
          </a:prstGeom>
          <a:ln w="19050">
            <a:solidFill>
              <a:schemeClr val="accent1">
                <a:lumMod val="60000"/>
                <a:lumOff val="40000"/>
              </a:schemeClr>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99217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pic>
        <p:nvPicPr>
          <p:cNvPr id="2" name="Picture 1" descr="ne-drought-2020_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3783677" cy="5143500"/>
          </a:xfrm>
          <a:prstGeom prst="rect">
            <a:avLst/>
          </a:prstGeom>
        </p:spPr>
      </p:pic>
      <p:sp>
        <p:nvSpPr>
          <p:cNvPr id="3" name="TextBox 2">
            <a:extLst>
              <a:ext uri="{FF2B5EF4-FFF2-40B4-BE49-F238E27FC236}">
                <a16:creationId xmlns:a16="http://schemas.microsoft.com/office/drawing/2014/main" id="{A4A63A32-AB9E-EC42-8C6E-0D619C28674B}"/>
              </a:ext>
            </a:extLst>
          </p:cNvPr>
          <p:cNvSpPr txBox="1"/>
          <p:nvPr/>
        </p:nvSpPr>
        <p:spPr>
          <a:xfrm>
            <a:off x="2286000" y="57150"/>
            <a:ext cx="1447800" cy="246221"/>
          </a:xfrm>
          <a:prstGeom prst="rect">
            <a:avLst/>
          </a:prstGeom>
          <a:noFill/>
        </p:spPr>
        <p:txBody>
          <a:bodyPr wrap="square" rtlCol="0">
            <a:spAutoFit/>
          </a:bodyPr>
          <a:lstStyle/>
          <a:p>
            <a:pPr algn="r"/>
            <a:r>
              <a:rPr lang="en-US" sz="1000" dirty="0">
                <a:solidFill>
                  <a:srgbClr val="BFBFBF"/>
                </a:solidFill>
                <a:latin typeface="Arial"/>
                <a:cs typeface="Arial"/>
              </a:rPr>
              <a:t>Lombard et al., 2020</a:t>
            </a:r>
          </a:p>
        </p:txBody>
      </p:sp>
      <p:sp>
        <p:nvSpPr>
          <p:cNvPr id="12" name="Rectangle 11"/>
          <p:cNvSpPr/>
          <p:nvPr/>
        </p:nvSpPr>
        <p:spPr>
          <a:xfrm>
            <a:off x="4267200" y="3028950"/>
            <a:ext cx="2971800" cy="1981200"/>
          </a:xfrm>
          <a:prstGeom prst="rect">
            <a:avLst/>
          </a:prstGeom>
          <a:solidFill>
            <a:sysClr val="window" lastClr="FFFFFF"/>
          </a:solidFill>
          <a:ln w="9525" cap="flat" cmpd="sng" algn="ctr">
            <a:noFill/>
            <a:prstDash val="solid"/>
          </a:ln>
          <a:effectLst/>
        </p:spPr>
        <p:txBody>
          <a:bodyPr rtlCol="0" anchor="ctr"/>
          <a:lstStyle/>
          <a:p>
            <a:pPr algn="ctr" defTabSz="914400">
              <a:defRPr/>
            </a:pPr>
            <a:endParaRPr lang="en-US" sz="1800" kern="0">
              <a:solidFill>
                <a:sysClr val="window" lastClr="FFFFFF"/>
              </a:solidFill>
              <a:latin typeface="Calibri"/>
            </a:endParaRPr>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r="47289"/>
          <a:stretch/>
        </p:blipFill>
        <p:spPr>
          <a:xfrm>
            <a:off x="6058185" y="3105150"/>
            <a:ext cx="1142810" cy="1675313"/>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0184" y="3105150"/>
            <a:ext cx="1888216" cy="1821363"/>
          </a:xfrm>
          <a:prstGeom prst="rect">
            <a:avLst/>
          </a:prstGeom>
        </p:spPr>
      </p:pic>
      <p:sp>
        <p:nvSpPr>
          <p:cNvPr id="15" name="TextBox 14"/>
          <p:cNvSpPr txBox="1"/>
          <p:nvPr/>
        </p:nvSpPr>
        <p:spPr>
          <a:xfrm>
            <a:off x="7315200" y="3235464"/>
            <a:ext cx="1600200" cy="707886"/>
          </a:xfrm>
          <a:prstGeom prst="rect">
            <a:avLst/>
          </a:prstGeom>
          <a:noFill/>
        </p:spPr>
        <p:txBody>
          <a:bodyPr wrap="square" rtlCol="0">
            <a:spAutoFit/>
          </a:bodyPr>
          <a:lstStyle/>
          <a:p>
            <a:r>
              <a:rPr lang="en-US" sz="1000" dirty="0">
                <a:solidFill>
                  <a:srgbClr val="FFFF00"/>
                </a:solidFill>
                <a:latin typeface="Arial"/>
                <a:cs typeface="Arial"/>
              </a:rPr>
              <a:t>D0</a:t>
            </a:r>
            <a:r>
              <a:rPr lang="en-US" sz="1000" dirty="0">
                <a:solidFill>
                  <a:prstClr val="black"/>
                </a:solidFill>
                <a:latin typeface="Arial"/>
                <a:cs typeface="Arial"/>
              </a:rPr>
              <a:t> </a:t>
            </a:r>
            <a:r>
              <a:rPr lang="en-US" sz="1000" dirty="0">
                <a:solidFill>
                  <a:srgbClr val="FFFFFF"/>
                </a:solidFill>
                <a:latin typeface="Arial"/>
                <a:cs typeface="Arial"/>
              </a:rPr>
              <a:t>(abnormal dryness)</a:t>
            </a:r>
          </a:p>
          <a:p>
            <a:r>
              <a:rPr lang="en-US" sz="1000" dirty="0">
                <a:solidFill>
                  <a:srgbClr val="FBC96B"/>
                </a:solidFill>
                <a:latin typeface="Arial"/>
                <a:cs typeface="Arial"/>
              </a:rPr>
              <a:t>D1</a:t>
            </a:r>
            <a:r>
              <a:rPr lang="en-US" sz="1000" dirty="0">
                <a:solidFill>
                  <a:prstClr val="black"/>
                </a:solidFill>
                <a:latin typeface="Arial"/>
                <a:cs typeface="Arial"/>
              </a:rPr>
              <a:t> </a:t>
            </a:r>
            <a:r>
              <a:rPr lang="en-US" sz="1000" dirty="0">
                <a:solidFill>
                  <a:srgbClr val="FFFFFF"/>
                </a:solidFill>
                <a:latin typeface="Arial"/>
                <a:cs typeface="Arial"/>
              </a:rPr>
              <a:t>(moderate drought)</a:t>
            </a:r>
          </a:p>
          <a:p>
            <a:r>
              <a:rPr lang="en-US" sz="1000" dirty="0">
                <a:solidFill>
                  <a:srgbClr val="FEAA09"/>
                </a:solidFill>
                <a:latin typeface="Arial"/>
                <a:cs typeface="Arial"/>
              </a:rPr>
              <a:t>D2</a:t>
            </a:r>
            <a:r>
              <a:rPr lang="en-US" sz="1000" dirty="0">
                <a:solidFill>
                  <a:prstClr val="black"/>
                </a:solidFill>
                <a:latin typeface="Arial"/>
                <a:cs typeface="Arial"/>
              </a:rPr>
              <a:t> </a:t>
            </a:r>
            <a:r>
              <a:rPr lang="en-US" sz="1000" dirty="0">
                <a:solidFill>
                  <a:srgbClr val="FFFFFF"/>
                </a:solidFill>
                <a:latin typeface="Arial"/>
                <a:cs typeface="Arial"/>
              </a:rPr>
              <a:t>(severe)</a:t>
            </a:r>
          </a:p>
          <a:p>
            <a:r>
              <a:rPr lang="en-US" sz="1000" dirty="0">
                <a:solidFill>
                  <a:srgbClr val="DE0005"/>
                </a:solidFill>
                <a:latin typeface="Arial"/>
                <a:cs typeface="Arial"/>
              </a:rPr>
              <a:t>D3</a:t>
            </a:r>
            <a:r>
              <a:rPr lang="en-US" sz="1000" dirty="0">
                <a:solidFill>
                  <a:prstClr val="black"/>
                </a:solidFill>
                <a:latin typeface="Arial"/>
                <a:cs typeface="Arial"/>
              </a:rPr>
              <a:t> </a:t>
            </a:r>
            <a:r>
              <a:rPr lang="en-US" sz="1000" dirty="0">
                <a:solidFill>
                  <a:srgbClr val="FFFFFF"/>
                </a:solidFill>
                <a:latin typeface="Arial"/>
                <a:cs typeface="Arial"/>
              </a:rPr>
              <a:t>(extreme)</a:t>
            </a:r>
          </a:p>
        </p:txBody>
      </p:sp>
      <p:sp>
        <p:nvSpPr>
          <p:cNvPr id="16" name="Title 1"/>
          <p:cNvSpPr txBox="1">
            <a:spLocks/>
          </p:cNvSpPr>
          <p:nvPr/>
        </p:nvSpPr>
        <p:spPr>
          <a:xfrm>
            <a:off x="3783677" y="0"/>
            <a:ext cx="5360323" cy="742950"/>
          </a:xfrm>
          <a:prstGeom prst="rect">
            <a:avLst/>
          </a:prstGeom>
        </p:spPr>
        <p:txBody>
          <a:bodyPr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400" dirty="0">
                <a:solidFill>
                  <a:srgbClr val="FFEFCB"/>
                </a:solidFill>
                <a:latin typeface="Arial"/>
                <a:cs typeface="Arial"/>
              </a:rPr>
              <a:t>2020/21 Drought</a:t>
            </a:r>
          </a:p>
        </p:txBody>
      </p:sp>
      <p:sp>
        <p:nvSpPr>
          <p:cNvPr id="18" name="Content Placeholder 2"/>
          <p:cNvSpPr txBox="1">
            <a:spLocks/>
          </p:cNvSpPr>
          <p:nvPr/>
        </p:nvSpPr>
        <p:spPr>
          <a:xfrm>
            <a:off x="3886199" y="685800"/>
            <a:ext cx="5181601" cy="2112318"/>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800"/>
              </a:spcBef>
            </a:pPr>
            <a:r>
              <a:rPr lang="en-US" sz="1050" dirty="0">
                <a:solidFill>
                  <a:prstClr val="white"/>
                </a:solidFill>
                <a:latin typeface="Arial"/>
                <a:cs typeface="Arial"/>
              </a:rPr>
              <a:t>After a cool spring with late snowfall and good snowpack, dryness set in quickly middle of May.  Drought conditions developed and persisted for several months with significant impact to water resources and agriculture.</a:t>
            </a:r>
          </a:p>
          <a:p>
            <a:pPr>
              <a:spcBef>
                <a:spcPts val="800"/>
              </a:spcBef>
            </a:pPr>
            <a:r>
              <a:rPr lang="en-US" sz="1050" dirty="0">
                <a:solidFill>
                  <a:prstClr val="white"/>
                </a:solidFill>
                <a:latin typeface="Arial"/>
                <a:cs typeface="Arial"/>
              </a:rPr>
              <a:t>September, ranked as the driest month on record, saw the most severe conditions and drought disaster declarations made by the U.S. Secretary of Agriculture.</a:t>
            </a:r>
          </a:p>
          <a:p>
            <a:pPr>
              <a:spcBef>
                <a:spcPts val="800"/>
              </a:spcBef>
            </a:pPr>
            <a:r>
              <a:rPr lang="en-US" sz="1050" dirty="0">
                <a:solidFill>
                  <a:prstClr val="white"/>
                </a:solidFill>
                <a:latin typeface="Arial"/>
                <a:cs typeface="Arial"/>
              </a:rPr>
              <a:t>During September the Piscataquis, Saint John, and Aroostook Rivers had record low flows and significant riverbed exposure.</a:t>
            </a:r>
          </a:p>
          <a:p>
            <a:pPr>
              <a:spcBef>
                <a:spcPts val="800"/>
              </a:spcBef>
            </a:pPr>
            <a:r>
              <a:rPr lang="en-US" sz="1050" dirty="0">
                <a:solidFill>
                  <a:prstClr val="white"/>
                </a:solidFill>
                <a:latin typeface="Arial"/>
                <a:cs typeface="Arial"/>
              </a:rPr>
              <a:t>Beneficial rains in October and November brought conditions to near-norm.</a:t>
            </a:r>
          </a:p>
          <a:p>
            <a:pPr>
              <a:spcBef>
                <a:spcPts val="800"/>
              </a:spcBef>
            </a:pPr>
            <a:r>
              <a:rPr lang="en-US" sz="1050" dirty="0">
                <a:solidFill>
                  <a:prstClr val="white"/>
                </a:solidFill>
                <a:latin typeface="Arial"/>
                <a:cs typeface="Arial"/>
              </a:rPr>
              <a:t>Drought signal carried into 2021 due to warm winter with below normal snowfall, and early spring snowmelt.</a:t>
            </a:r>
          </a:p>
        </p:txBody>
      </p:sp>
    </p:spTree>
    <p:extLst>
      <p:ext uri="{BB962C8B-B14F-4D97-AF65-F5344CB8AC3E}">
        <p14:creationId xmlns:p14="http://schemas.microsoft.com/office/powerpoint/2010/main" val="1877642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pic>
        <p:nvPicPr>
          <p:cNvPr id="8" name="Picture 7" descr="cmip5_me-tas_1880-21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942" y="133350"/>
            <a:ext cx="6852139" cy="4453890"/>
          </a:xfrm>
          <a:prstGeom prst="rect">
            <a:avLst/>
          </a:prstGeom>
        </p:spPr>
      </p:pic>
      <p:sp>
        <p:nvSpPr>
          <p:cNvPr id="3" name="TextBox 2">
            <a:extLst>
              <a:ext uri="{FF2B5EF4-FFF2-40B4-BE49-F238E27FC236}">
                <a16:creationId xmlns:a16="http://schemas.microsoft.com/office/drawing/2014/main" id="{7EAA8BAB-FE0D-874E-B7F8-770A64D39F6D}"/>
              </a:ext>
            </a:extLst>
          </p:cNvPr>
          <p:cNvSpPr txBox="1"/>
          <p:nvPr/>
        </p:nvSpPr>
        <p:spPr>
          <a:xfrm>
            <a:off x="1145921" y="4610040"/>
            <a:ext cx="4111879" cy="400110"/>
          </a:xfrm>
          <a:prstGeom prst="rect">
            <a:avLst/>
          </a:prstGeom>
          <a:noFill/>
        </p:spPr>
        <p:txBody>
          <a:bodyPr wrap="square" rtlCol="0">
            <a:spAutoFit/>
          </a:bodyPr>
          <a:lstStyle/>
          <a:p>
            <a:r>
              <a:rPr lang="en-US" sz="1000" dirty="0">
                <a:solidFill>
                  <a:schemeClr val="bg1"/>
                </a:solidFill>
                <a:latin typeface="Arial"/>
                <a:cs typeface="Arial"/>
              </a:rPr>
              <a:t>Maine’s Climate Future 2020 Update</a:t>
            </a:r>
          </a:p>
          <a:p>
            <a:r>
              <a:rPr lang="en-US" sz="1000" dirty="0">
                <a:solidFill>
                  <a:schemeClr val="bg1"/>
                </a:solidFill>
                <a:latin typeface="Arial"/>
                <a:cs typeface="Arial"/>
              </a:rPr>
              <a:t>Maine Climate Council STS Report, 2020</a:t>
            </a:r>
          </a:p>
        </p:txBody>
      </p:sp>
      <p:sp>
        <p:nvSpPr>
          <p:cNvPr id="2" name="TextBox 1">
            <a:extLst>
              <a:ext uri="{FF2B5EF4-FFF2-40B4-BE49-F238E27FC236}">
                <a16:creationId xmlns:a16="http://schemas.microsoft.com/office/drawing/2014/main" id="{89B9B599-2814-7149-9B5E-7142B0D6CA1F}"/>
              </a:ext>
            </a:extLst>
          </p:cNvPr>
          <p:cNvSpPr txBox="1"/>
          <p:nvPr/>
        </p:nvSpPr>
        <p:spPr>
          <a:xfrm>
            <a:off x="2895600" y="971550"/>
            <a:ext cx="3352800" cy="646331"/>
          </a:xfrm>
          <a:prstGeom prst="rect">
            <a:avLst/>
          </a:prstGeom>
          <a:solidFill>
            <a:schemeClr val="bg1"/>
          </a:solidFill>
          <a:ln>
            <a:solidFill>
              <a:schemeClr val="tx1"/>
            </a:solidFill>
          </a:ln>
        </p:spPr>
        <p:txBody>
          <a:bodyPr wrap="square" rtlCol="0">
            <a:spAutoFit/>
          </a:bodyPr>
          <a:lstStyle/>
          <a:p>
            <a:pPr algn="ctr"/>
            <a:r>
              <a:rPr lang="en-US" sz="1800" dirty="0">
                <a:solidFill>
                  <a:srgbClr val="C00000"/>
                </a:solidFill>
                <a:latin typeface="Arial"/>
                <a:cs typeface="Arial"/>
              </a:rPr>
              <a:t>Warming of 2-10°F by 2100 depending on future scenario</a:t>
            </a:r>
          </a:p>
        </p:txBody>
      </p:sp>
      <p:sp>
        <p:nvSpPr>
          <p:cNvPr id="14" name="TextBox 13">
            <a:extLst>
              <a:ext uri="{FF2B5EF4-FFF2-40B4-BE49-F238E27FC236}">
                <a16:creationId xmlns:a16="http://schemas.microsoft.com/office/drawing/2014/main" id="{AB10F9D3-F257-2D4C-8954-596CE0A50BB4}"/>
              </a:ext>
            </a:extLst>
          </p:cNvPr>
          <p:cNvSpPr txBox="1"/>
          <p:nvPr/>
        </p:nvSpPr>
        <p:spPr>
          <a:xfrm rot="19078043">
            <a:off x="6182832" y="1115538"/>
            <a:ext cx="1747809" cy="300082"/>
          </a:xfrm>
          <a:prstGeom prst="rect">
            <a:avLst/>
          </a:prstGeom>
          <a:noFill/>
        </p:spPr>
        <p:txBody>
          <a:bodyPr wrap="square" rtlCol="0">
            <a:spAutoFit/>
          </a:bodyPr>
          <a:lstStyle/>
          <a:p>
            <a:pPr algn="ctr"/>
            <a:r>
              <a:rPr lang="en-US" b="1" dirty="0"/>
              <a:t>High GHG Emissions</a:t>
            </a:r>
          </a:p>
        </p:txBody>
      </p:sp>
      <p:sp>
        <p:nvSpPr>
          <p:cNvPr id="15" name="TextBox 14">
            <a:extLst>
              <a:ext uri="{FF2B5EF4-FFF2-40B4-BE49-F238E27FC236}">
                <a16:creationId xmlns:a16="http://schemas.microsoft.com/office/drawing/2014/main" id="{0CC0F83F-CB47-704B-90F9-DD4E14640097}"/>
              </a:ext>
            </a:extLst>
          </p:cNvPr>
          <p:cNvSpPr txBox="1"/>
          <p:nvPr/>
        </p:nvSpPr>
        <p:spPr>
          <a:xfrm>
            <a:off x="6096000" y="2647950"/>
            <a:ext cx="1752600" cy="300082"/>
          </a:xfrm>
          <a:prstGeom prst="rect">
            <a:avLst/>
          </a:prstGeom>
          <a:noFill/>
        </p:spPr>
        <p:txBody>
          <a:bodyPr wrap="square" rtlCol="0">
            <a:spAutoFit/>
          </a:bodyPr>
          <a:lstStyle/>
          <a:p>
            <a:pPr algn="ctr"/>
            <a:r>
              <a:rPr lang="en-US" b="1" dirty="0"/>
              <a:t>Low GHG Emissions</a:t>
            </a:r>
          </a:p>
        </p:txBody>
      </p:sp>
    </p:spTree>
    <p:extLst>
      <p:ext uri="{BB962C8B-B14F-4D97-AF65-F5344CB8AC3E}">
        <p14:creationId xmlns:p14="http://schemas.microsoft.com/office/powerpoint/2010/main" val="502969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83E1EC-EE8B-1248-A757-7412F071F90F}"/>
              </a:ext>
            </a:extLst>
          </p:cNvPr>
          <p:cNvPicPr>
            <a:picLocks noChangeAspect="1"/>
          </p:cNvPicPr>
          <p:nvPr/>
        </p:nvPicPr>
        <p:blipFill>
          <a:blip r:embed="rId2"/>
          <a:stretch>
            <a:fillRect/>
          </a:stretch>
        </p:blipFill>
        <p:spPr>
          <a:xfrm>
            <a:off x="2728995" y="0"/>
            <a:ext cx="3686009" cy="5143500"/>
          </a:xfrm>
          <a:prstGeom prst="rect">
            <a:avLst/>
          </a:prstGeom>
        </p:spPr>
      </p:pic>
      <p:sp>
        <p:nvSpPr>
          <p:cNvPr id="4" name="TextBox 3">
            <a:extLst>
              <a:ext uri="{FF2B5EF4-FFF2-40B4-BE49-F238E27FC236}">
                <a16:creationId xmlns:a16="http://schemas.microsoft.com/office/drawing/2014/main" id="{4781E717-DC03-D344-958D-5DA79F7E0C36}"/>
              </a:ext>
            </a:extLst>
          </p:cNvPr>
          <p:cNvSpPr txBox="1"/>
          <p:nvPr/>
        </p:nvSpPr>
        <p:spPr>
          <a:xfrm>
            <a:off x="4953000" y="4324350"/>
            <a:ext cx="1295400" cy="246221"/>
          </a:xfrm>
          <a:prstGeom prst="rect">
            <a:avLst/>
          </a:prstGeom>
          <a:noFill/>
        </p:spPr>
        <p:txBody>
          <a:bodyPr wrap="square" rtlCol="0">
            <a:spAutoFit/>
          </a:bodyPr>
          <a:lstStyle/>
          <a:p>
            <a:pPr algn="r"/>
            <a:r>
              <a:rPr lang="en-US" sz="1000" dirty="0">
                <a:solidFill>
                  <a:schemeClr val="tx1">
                    <a:lumMod val="85000"/>
                    <a:lumOff val="15000"/>
                  </a:schemeClr>
                </a:solidFill>
                <a:latin typeface="Arial"/>
                <a:cs typeface="Arial"/>
              </a:rPr>
              <a:t>MCF 2015 Update</a:t>
            </a:r>
          </a:p>
        </p:txBody>
      </p:sp>
    </p:spTree>
    <p:extLst>
      <p:ext uri="{BB962C8B-B14F-4D97-AF65-F5344CB8AC3E}">
        <p14:creationId xmlns:p14="http://schemas.microsoft.com/office/powerpoint/2010/main" val="499674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sp>
        <p:nvSpPr>
          <p:cNvPr id="2" name="Rectangle 1"/>
          <p:cNvSpPr/>
          <p:nvPr/>
        </p:nvSpPr>
        <p:spPr>
          <a:xfrm>
            <a:off x="0" y="1"/>
            <a:ext cx="4572000" cy="51435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4">
            <a:extLst>
              <a:ext uri="{FF2B5EF4-FFF2-40B4-BE49-F238E27FC236}">
                <a16:creationId xmlns:a16="http://schemas.microsoft.com/office/drawing/2014/main" id="{662FA76C-D564-EC45-9333-8C52CF73A3BF}"/>
              </a:ext>
            </a:extLst>
          </p:cNvPr>
          <p:cNvSpPr txBox="1">
            <a:spLocks/>
          </p:cNvSpPr>
          <p:nvPr/>
        </p:nvSpPr>
        <p:spPr>
          <a:xfrm>
            <a:off x="4953000" y="1276350"/>
            <a:ext cx="3886200" cy="838200"/>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dirty="0">
                <a:solidFill>
                  <a:srgbClr val="FFFFFF"/>
                </a:solidFill>
                <a:latin typeface="Arial"/>
                <a:cs typeface="Arial"/>
              </a:rPr>
              <a:t>The warm season has increased and snow season has decreased by about 2 weeks over the past century.</a:t>
            </a:r>
            <a:endParaRPr lang="en-US" sz="800" dirty="0">
              <a:solidFill>
                <a:srgbClr val="FFFFFF"/>
              </a:solidFill>
              <a:latin typeface="Arial"/>
              <a:cs typeface="Arial"/>
            </a:endParaRPr>
          </a:p>
        </p:txBody>
      </p:sp>
      <p:pic>
        <p:nvPicPr>
          <p:cNvPr id="8" name="Picture 7" descr="ME_Tcycle_past-pres-future.png">
            <a:extLst>
              <a:ext uri="{FF2B5EF4-FFF2-40B4-BE49-F238E27FC236}">
                <a16:creationId xmlns:a16="http://schemas.microsoft.com/office/drawing/2014/main" id="{B283DB99-8695-FB4E-B4BD-D1F9D2BFB583}"/>
              </a:ext>
            </a:extLst>
          </p:cNvPr>
          <p:cNvPicPr>
            <a:picLocks noChangeAspect="1"/>
          </p:cNvPicPr>
          <p:nvPr/>
        </p:nvPicPr>
        <p:blipFill rotWithShape="1">
          <a:blip r:embed="rId2">
            <a:extLst>
              <a:ext uri="{28A0092B-C50C-407E-A947-70E740481C1C}">
                <a14:useLocalDpi xmlns:a14="http://schemas.microsoft.com/office/drawing/2010/main" val="0"/>
              </a:ext>
            </a:extLst>
          </a:blip>
          <a:srcRect l="9126" t="6306" b="16410"/>
          <a:stretch/>
        </p:blipFill>
        <p:spPr>
          <a:xfrm>
            <a:off x="106409" y="0"/>
            <a:ext cx="4313191" cy="2719972"/>
          </a:xfrm>
          <a:prstGeom prst="rect">
            <a:avLst/>
          </a:prstGeom>
        </p:spPr>
      </p:pic>
      <p:sp>
        <p:nvSpPr>
          <p:cNvPr id="4" name="TextBox 3">
            <a:extLst>
              <a:ext uri="{FF2B5EF4-FFF2-40B4-BE49-F238E27FC236}">
                <a16:creationId xmlns:a16="http://schemas.microsoft.com/office/drawing/2014/main" id="{A4A63A32-AB9E-EC42-8C6E-0D619C28674B}"/>
              </a:ext>
            </a:extLst>
          </p:cNvPr>
          <p:cNvSpPr txBox="1"/>
          <p:nvPr/>
        </p:nvSpPr>
        <p:spPr>
          <a:xfrm>
            <a:off x="3002009" y="133350"/>
            <a:ext cx="1295400" cy="246221"/>
          </a:xfrm>
          <a:prstGeom prst="rect">
            <a:avLst/>
          </a:prstGeom>
          <a:noFill/>
        </p:spPr>
        <p:txBody>
          <a:bodyPr wrap="square" rtlCol="0">
            <a:spAutoFit/>
          </a:bodyPr>
          <a:lstStyle/>
          <a:p>
            <a:pPr algn="r"/>
            <a:r>
              <a:rPr lang="en-US" sz="1000" dirty="0">
                <a:solidFill>
                  <a:schemeClr val="tx1">
                    <a:lumMod val="85000"/>
                    <a:lumOff val="15000"/>
                  </a:schemeClr>
                </a:solidFill>
                <a:latin typeface="Arial"/>
                <a:cs typeface="Arial"/>
              </a:rPr>
              <a:t>MCF 2015 Update</a:t>
            </a:r>
          </a:p>
        </p:txBody>
      </p:sp>
      <p:sp>
        <p:nvSpPr>
          <p:cNvPr id="5" name="Title 4">
            <a:extLst>
              <a:ext uri="{FF2B5EF4-FFF2-40B4-BE49-F238E27FC236}">
                <a16:creationId xmlns:a16="http://schemas.microsoft.com/office/drawing/2014/main" id="{8B4CFEF7-67E7-8E4D-9C28-94361F813D51}"/>
              </a:ext>
            </a:extLst>
          </p:cNvPr>
          <p:cNvSpPr>
            <a:spLocks noGrp="1"/>
          </p:cNvSpPr>
          <p:nvPr>
            <p:ph type="title"/>
          </p:nvPr>
        </p:nvSpPr>
        <p:spPr>
          <a:xfrm>
            <a:off x="4648200" y="133359"/>
            <a:ext cx="4419600" cy="1058465"/>
          </a:xfrm>
        </p:spPr>
        <p:txBody>
          <a:bodyPr>
            <a:normAutofit/>
          </a:bodyPr>
          <a:lstStyle/>
          <a:p>
            <a:pPr algn="ctr"/>
            <a:r>
              <a:rPr lang="en-US" sz="3000" dirty="0">
                <a:solidFill>
                  <a:schemeClr val="accent4">
                    <a:lumMod val="20000"/>
                    <a:lumOff val="80000"/>
                  </a:schemeClr>
                </a:solidFill>
                <a:latin typeface="Arial" panose="020B0604020202020204" pitchFamily="34" charset="0"/>
                <a:cs typeface="Arial" panose="020B0604020202020204" pitchFamily="34" charset="0"/>
              </a:rPr>
              <a:t>Season Lengths</a:t>
            </a:r>
            <a:br>
              <a:rPr lang="en-US" sz="3000" dirty="0">
                <a:solidFill>
                  <a:schemeClr val="accent4">
                    <a:lumMod val="20000"/>
                    <a:lumOff val="80000"/>
                  </a:schemeClr>
                </a:solidFill>
                <a:latin typeface="Arial" panose="020B0604020202020204" pitchFamily="34" charset="0"/>
                <a:cs typeface="Arial" panose="020B0604020202020204" pitchFamily="34" charset="0"/>
              </a:rPr>
            </a:br>
            <a:r>
              <a:rPr lang="en-US" sz="3000" dirty="0">
                <a:solidFill>
                  <a:schemeClr val="accent4">
                    <a:lumMod val="20000"/>
                    <a:lumOff val="80000"/>
                  </a:schemeClr>
                </a:solidFill>
                <a:latin typeface="Arial" panose="020B0604020202020204" pitchFamily="34" charset="0"/>
                <a:cs typeface="Arial" panose="020B0604020202020204" pitchFamily="34" charset="0"/>
              </a:rPr>
              <a:t>are Changing</a:t>
            </a:r>
          </a:p>
        </p:txBody>
      </p:sp>
      <p:sp>
        <p:nvSpPr>
          <p:cNvPr id="10" name="TextBox 9">
            <a:extLst>
              <a:ext uri="{FF2B5EF4-FFF2-40B4-BE49-F238E27FC236}">
                <a16:creationId xmlns:a16="http://schemas.microsoft.com/office/drawing/2014/main" id="{24F3787B-44B8-E543-95DB-0456B2A182A0}"/>
              </a:ext>
            </a:extLst>
          </p:cNvPr>
          <p:cNvSpPr txBox="1"/>
          <p:nvPr/>
        </p:nvSpPr>
        <p:spPr>
          <a:xfrm>
            <a:off x="381000" y="133350"/>
            <a:ext cx="1828800" cy="461665"/>
          </a:xfrm>
          <a:prstGeom prst="rect">
            <a:avLst/>
          </a:prstGeom>
          <a:noFill/>
        </p:spPr>
        <p:txBody>
          <a:bodyPr wrap="square" rtlCol="0">
            <a:spAutoFit/>
          </a:bodyPr>
          <a:lstStyle/>
          <a:p>
            <a:r>
              <a:rPr lang="en-US" sz="1200" dirty="0">
                <a:latin typeface="Arial"/>
                <a:cs typeface="Arial"/>
              </a:rPr>
              <a:t>Statewide Mean Annual Temperature (°F)</a:t>
            </a:r>
          </a:p>
        </p:txBody>
      </p:sp>
      <p:pic>
        <p:nvPicPr>
          <p:cNvPr id="7" name="Picture 6" descr="growing-seas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877" y="2764410"/>
            <a:ext cx="3981532" cy="2321940"/>
          </a:xfrm>
          <a:prstGeom prst="rect">
            <a:avLst/>
          </a:prstGeom>
        </p:spPr>
      </p:pic>
      <p:sp>
        <p:nvSpPr>
          <p:cNvPr id="9" name="TextBox 8">
            <a:extLst>
              <a:ext uri="{FF2B5EF4-FFF2-40B4-BE49-F238E27FC236}">
                <a16:creationId xmlns:a16="http://schemas.microsoft.com/office/drawing/2014/main" id="{A4A63A32-AB9E-EC42-8C6E-0D619C28674B}"/>
              </a:ext>
            </a:extLst>
          </p:cNvPr>
          <p:cNvSpPr txBox="1"/>
          <p:nvPr/>
        </p:nvSpPr>
        <p:spPr>
          <a:xfrm>
            <a:off x="3078209" y="2724150"/>
            <a:ext cx="1219200" cy="246221"/>
          </a:xfrm>
          <a:prstGeom prst="rect">
            <a:avLst/>
          </a:prstGeom>
          <a:solidFill>
            <a:schemeClr val="bg1"/>
          </a:solidFill>
        </p:spPr>
        <p:txBody>
          <a:bodyPr wrap="square" rtlCol="0">
            <a:spAutoFit/>
          </a:bodyPr>
          <a:lstStyle/>
          <a:p>
            <a:pPr algn="r"/>
            <a:r>
              <a:rPr lang="en-US" sz="1000" dirty="0">
                <a:solidFill>
                  <a:schemeClr val="tx1">
                    <a:lumMod val="85000"/>
                    <a:lumOff val="15000"/>
                  </a:schemeClr>
                </a:solidFill>
                <a:latin typeface="Arial"/>
                <a:cs typeface="Arial"/>
              </a:rPr>
              <a:t>MCF 2020 Update</a:t>
            </a:r>
          </a:p>
        </p:txBody>
      </p:sp>
      <p:sp>
        <p:nvSpPr>
          <p:cNvPr id="11" name="Content Placeholder 4">
            <a:extLst>
              <a:ext uri="{FF2B5EF4-FFF2-40B4-BE49-F238E27FC236}">
                <a16:creationId xmlns:a16="http://schemas.microsoft.com/office/drawing/2014/main" id="{662FA76C-D564-EC45-9333-8C52CF73A3BF}"/>
              </a:ext>
            </a:extLst>
          </p:cNvPr>
          <p:cNvSpPr txBox="1">
            <a:spLocks/>
          </p:cNvSpPr>
          <p:nvPr/>
        </p:nvSpPr>
        <p:spPr>
          <a:xfrm>
            <a:off x="4953000" y="2190750"/>
            <a:ext cx="3886200" cy="2590800"/>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dirty="0">
                <a:solidFill>
                  <a:srgbClr val="FFFFFF"/>
                </a:solidFill>
                <a:latin typeface="Arial"/>
                <a:cs typeface="Arial"/>
              </a:rPr>
              <a:t>Since 1950, the growing season has lengthened by ~16 days (Fernandez, 2020).</a:t>
            </a:r>
          </a:p>
          <a:p>
            <a:endParaRPr lang="en-US" sz="800" dirty="0">
              <a:solidFill>
                <a:srgbClr val="FFFFFF"/>
              </a:solidFill>
              <a:latin typeface="Arial"/>
              <a:cs typeface="Arial"/>
            </a:endParaRPr>
          </a:p>
          <a:p>
            <a:r>
              <a:rPr lang="en-US" sz="1600" dirty="0">
                <a:solidFill>
                  <a:srgbClr val="FFFFFF"/>
                </a:solidFill>
                <a:latin typeface="Arial"/>
                <a:cs typeface="Arial"/>
              </a:rPr>
              <a:t>Summer weather and growing season extension mostly into fall.</a:t>
            </a:r>
          </a:p>
          <a:p>
            <a:endParaRPr lang="en-US" sz="800" dirty="0">
              <a:solidFill>
                <a:srgbClr val="FFFFFF"/>
              </a:solidFill>
              <a:latin typeface="Arial"/>
              <a:cs typeface="Arial"/>
            </a:endParaRPr>
          </a:p>
          <a:p>
            <a:r>
              <a:rPr lang="en-US" sz="1600" dirty="0">
                <a:solidFill>
                  <a:srgbClr val="FFFFFF"/>
                </a:solidFill>
                <a:latin typeface="Arial"/>
                <a:cs typeface="Arial"/>
              </a:rPr>
              <a:t>Trends projected to continue, but some years will bring unexpected late spring or early fall frosts.</a:t>
            </a:r>
          </a:p>
        </p:txBody>
      </p:sp>
    </p:spTree>
    <p:extLst>
      <p:ext uri="{BB962C8B-B14F-4D97-AF65-F5344CB8AC3E}">
        <p14:creationId xmlns:p14="http://schemas.microsoft.com/office/powerpoint/2010/main" val="1781269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1324F"/>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A4A63A32-AB9E-EC42-8C6E-0D619C28674B}"/>
              </a:ext>
            </a:extLst>
          </p:cNvPr>
          <p:cNvSpPr txBox="1"/>
          <p:nvPr/>
        </p:nvSpPr>
        <p:spPr>
          <a:xfrm>
            <a:off x="5867400" y="424755"/>
            <a:ext cx="2971800" cy="1384995"/>
          </a:xfrm>
          <a:prstGeom prst="rect">
            <a:avLst/>
          </a:prstGeom>
          <a:noFill/>
        </p:spPr>
        <p:txBody>
          <a:bodyPr wrap="square" rtlCol="0">
            <a:spAutoFit/>
          </a:bodyPr>
          <a:lstStyle/>
          <a:p>
            <a:pPr algn="r"/>
            <a:r>
              <a:rPr lang="en-US" sz="2000" dirty="0">
                <a:solidFill>
                  <a:schemeClr val="accent4">
                    <a:lumMod val="20000"/>
                    <a:lumOff val="80000"/>
                  </a:schemeClr>
                </a:solidFill>
                <a:latin typeface="Arial" panose="020B0604020202020204" pitchFamily="34" charset="0"/>
                <a:cs typeface="Arial" panose="020B0604020202020204" pitchFamily="34" charset="0"/>
              </a:rPr>
              <a:t>Northward Shift of Plant Hardiness Zones</a:t>
            </a:r>
            <a:endParaRPr lang="en-US" sz="2000" dirty="0">
              <a:solidFill>
                <a:srgbClr val="FFFFFF"/>
              </a:solidFill>
              <a:latin typeface="Arial"/>
              <a:cs typeface="Arial"/>
            </a:endParaRPr>
          </a:p>
          <a:p>
            <a:pPr algn="r"/>
            <a:endParaRPr lang="en-US" sz="1100" dirty="0">
              <a:solidFill>
                <a:srgbClr val="FFFFFF"/>
              </a:solidFill>
              <a:latin typeface="Arial"/>
              <a:cs typeface="Arial"/>
            </a:endParaRPr>
          </a:p>
          <a:p>
            <a:pPr algn="r"/>
            <a:r>
              <a:rPr lang="en-US" sz="1100" dirty="0">
                <a:solidFill>
                  <a:schemeClr val="bg1">
                    <a:lumMod val="65000"/>
                  </a:schemeClr>
                </a:solidFill>
                <a:latin typeface="Arial"/>
                <a:cs typeface="Arial"/>
              </a:rPr>
              <a:t>Based on PRISM annual extreme minimum temperatures and USDA key</a:t>
            </a:r>
          </a:p>
          <a:p>
            <a:pPr algn="r"/>
            <a:r>
              <a:rPr lang="en-US" sz="1100" dirty="0">
                <a:solidFill>
                  <a:srgbClr val="FFFFFF"/>
                </a:solidFill>
                <a:latin typeface="Arial"/>
                <a:cs typeface="Arial"/>
              </a:rPr>
              <a:t> </a:t>
            </a:r>
          </a:p>
        </p:txBody>
      </p:sp>
      <p:grpSp>
        <p:nvGrpSpPr>
          <p:cNvPr id="19" name="Group 18"/>
          <p:cNvGrpSpPr/>
          <p:nvPr/>
        </p:nvGrpSpPr>
        <p:grpSpPr>
          <a:xfrm>
            <a:off x="838200" y="133349"/>
            <a:ext cx="4953000" cy="4841935"/>
            <a:chOff x="990600" y="133349"/>
            <a:chExt cx="4953000" cy="4841935"/>
          </a:xfrm>
        </p:grpSpPr>
        <p:grpSp>
          <p:nvGrpSpPr>
            <p:cNvPr id="16" name="Group 15"/>
            <p:cNvGrpSpPr/>
            <p:nvPr/>
          </p:nvGrpSpPr>
          <p:grpSpPr>
            <a:xfrm>
              <a:off x="990600" y="133349"/>
              <a:ext cx="4953000" cy="4841935"/>
              <a:chOff x="2095500" y="133349"/>
              <a:chExt cx="4953000" cy="4841935"/>
            </a:xfrm>
          </p:grpSpPr>
          <p:grpSp>
            <p:nvGrpSpPr>
              <p:cNvPr id="15" name="Group 14"/>
              <p:cNvGrpSpPr/>
              <p:nvPr/>
            </p:nvGrpSpPr>
            <p:grpSpPr>
              <a:xfrm>
                <a:off x="2095500" y="133349"/>
                <a:ext cx="4953000" cy="4841935"/>
                <a:chOff x="2095500" y="133349"/>
                <a:chExt cx="4953000" cy="4841935"/>
              </a:xfrm>
            </p:grpSpPr>
            <p:grpSp>
              <p:nvGrpSpPr>
                <p:cNvPr id="13" name="Group 12"/>
                <p:cNvGrpSpPr/>
                <p:nvPr/>
              </p:nvGrpSpPr>
              <p:grpSpPr>
                <a:xfrm>
                  <a:off x="2095500" y="133349"/>
                  <a:ext cx="4953000" cy="4841935"/>
                  <a:chOff x="2095500" y="133349"/>
                  <a:chExt cx="4953000" cy="4841935"/>
                </a:xfrm>
              </p:grpSpPr>
              <p:pic>
                <p:nvPicPr>
                  <p:cNvPr id="4" name="Picture 3" descr="Fig2_usne_mintmp_l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5500" y="133349"/>
                    <a:ext cx="3695700" cy="4841935"/>
                  </a:xfrm>
                  <a:prstGeom prst="rect">
                    <a:avLst/>
                  </a:prstGeom>
                </p:spPr>
              </p:pic>
              <p:pic>
                <p:nvPicPr>
                  <p:cNvPr id="5" name="Picture 4" descr="All_states_halfzones_poster_300dpi.jpg"/>
                  <p:cNvPicPr>
                    <a:picLocks noChangeAspect="1"/>
                  </p:cNvPicPr>
                  <p:nvPr/>
                </p:nvPicPr>
                <p:blipFill rotWithShape="1">
                  <a:blip r:embed="rId3" cstate="print">
                    <a:extLst>
                      <a:ext uri="{28A0092B-C50C-407E-A947-70E740481C1C}">
                        <a14:useLocalDpi xmlns:a14="http://schemas.microsoft.com/office/drawing/2010/main" val="0"/>
                      </a:ext>
                    </a:extLst>
                  </a:blip>
                  <a:srcRect l="88611" t="35834" r="1621" b="2112"/>
                  <a:stretch/>
                </p:blipFill>
                <p:spPr>
                  <a:xfrm>
                    <a:off x="5905500" y="133350"/>
                    <a:ext cx="1143000" cy="4841074"/>
                  </a:xfrm>
                  <a:prstGeom prst="rect">
                    <a:avLst/>
                  </a:prstGeom>
                </p:spPr>
              </p:pic>
            </p:grpSp>
            <p:cxnSp>
              <p:nvCxnSpPr>
                <p:cNvPr id="6" name="Straight Arrow Connector 5"/>
                <p:cNvCxnSpPr/>
                <p:nvPr/>
              </p:nvCxnSpPr>
              <p:spPr>
                <a:xfrm flipH="1">
                  <a:off x="5562600" y="2190750"/>
                  <a:ext cx="762000" cy="990600"/>
                </a:xfrm>
                <a:prstGeom prst="straightConnector1">
                  <a:avLst/>
                </a:prstGeom>
                <a:ln>
                  <a:solidFill>
                    <a:srgbClr val="FF6600"/>
                  </a:solidFill>
                  <a:tailEnd type="triangle"/>
                </a:ln>
              </p:spPr>
              <p:style>
                <a:lnRef idx="2">
                  <a:schemeClr val="accent1"/>
                </a:lnRef>
                <a:fillRef idx="0">
                  <a:schemeClr val="accent1"/>
                </a:fillRef>
                <a:effectRef idx="1">
                  <a:schemeClr val="accent1"/>
                </a:effectRef>
                <a:fontRef idx="minor">
                  <a:schemeClr val="tx1"/>
                </a:fontRef>
              </p:style>
            </p:cxnSp>
          </p:grpSp>
          <p:cxnSp>
            <p:nvCxnSpPr>
              <p:cNvPr id="7" name="Straight Arrow Connector 6"/>
              <p:cNvCxnSpPr/>
              <p:nvPr/>
            </p:nvCxnSpPr>
            <p:spPr>
              <a:xfrm flipH="1" flipV="1">
                <a:off x="5562600" y="971550"/>
                <a:ext cx="762000" cy="1219200"/>
              </a:xfrm>
              <a:prstGeom prst="straightConnector1">
                <a:avLst/>
              </a:prstGeom>
              <a:ln>
                <a:solidFill>
                  <a:srgbClr val="FF6600"/>
                </a:solidFill>
                <a:tailEnd type="triangle"/>
              </a:ln>
            </p:spPr>
            <p:style>
              <a:lnRef idx="2">
                <a:schemeClr val="accent1"/>
              </a:lnRef>
              <a:fillRef idx="0">
                <a:schemeClr val="accent1"/>
              </a:fillRef>
              <a:effectRef idx="1">
                <a:schemeClr val="accent1"/>
              </a:effectRef>
              <a:fontRef idx="minor">
                <a:schemeClr val="tx1"/>
              </a:fontRef>
            </p:style>
          </p:cxnSp>
        </p:grpSp>
        <p:sp>
          <p:nvSpPr>
            <p:cNvPr id="17" name="TextBox 16">
              <a:extLst>
                <a:ext uri="{FF2B5EF4-FFF2-40B4-BE49-F238E27FC236}">
                  <a16:creationId xmlns:a16="http://schemas.microsoft.com/office/drawing/2014/main" id="{EBFB929E-6579-6942-A27A-765ECC9CF430}"/>
                </a:ext>
              </a:extLst>
            </p:cNvPr>
            <p:cNvSpPr txBox="1"/>
            <p:nvPr/>
          </p:nvSpPr>
          <p:spPr>
            <a:xfrm>
              <a:off x="2582403" y="438150"/>
              <a:ext cx="1303797" cy="338554"/>
            </a:xfrm>
            <a:prstGeom prst="rect">
              <a:avLst/>
            </a:prstGeom>
            <a:solidFill>
              <a:srgbClr val="B2B2B2"/>
            </a:solidFill>
          </p:spPr>
          <p:txBody>
            <a:bodyPr wrap="square" rtlCol="0">
              <a:spAutoFit/>
            </a:bodyPr>
            <a:lstStyle/>
            <a:p>
              <a:pPr algn="ctr"/>
              <a:r>
                <a:rPr lang="en-US" sz="1600" dirty="0">
                  <a:latin typeface="Arial"/>
                  <a:cs typeface="Arial"/>
                </a:rPr>
                <a:t>1981-2000</a:t>
              </a:r>
            </a:p>
          </p:txBody>
        </p:sp>
        <p:sp>
          <p:nvSpPr>
            <p:cNvPr id="18" name="TextBox 17">
              <a:extLst>
                <a:ext uri="{FF2B5EF4-FFF2-40B4-BE49-F238E27FC236}">
                  <a16:creationId xmlns:a16="http://schemas.microsoft.com/office/drawing/2014/main" id="{EBFB929E-6579-6942-A27A-765ECC9CF430}"/>
                </a:ext>
              </a:extLst>
            </p:cNvPr>
            <p:cNvSpPr txBox="1"/>
            <p:nvPr/>
          </p:nvSpPr>
          <p:spPr>
            <a:xfrm>
              <a:off x="2590800" y="2766596"/>
              <a:ext cx="1303797" cy="338554"/>
            </a:xfrm>
            <a:prstGeom prst="rect">
              <a:avLst/>
            </a:prstGeom>
            <a:solidFill>
              <a:srgbClr val="B2B2B2"/>
            </a:solidFill>
          </p:spPr>
          <p:txBody>
            <a:bodyPr wrap="square" rtlCol="0">
              <a:spAutoFit/>
            </a:bodyPr>
            <a:lstStyle/>
            <a:p>
              <a:pPr algn="ctr"/>
              <a:r>
                <a:rPr lang="en-US" sz="1600" dirty="0">
                  <a:latin typeface="Arial"/>
                  <a:cs typeface="Arial"/>
                </a:rPr>
                <a:t>2001-2020</a:t>
              </a:r>
            </a:p>
          </p:txBody>
        </p:sp>
      </p:grpSp>
    </p:spTree>
    <p:extLst>
      <p:ext uri="{BB962C8B-B14F-4D97-AF65-F5344CB8AC3E}">
        <p14:creationId xmlns:p14="http://schemas.microsoft.com/office/powerpoint/2010/main" val="42708504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85800" y="76200"/>
            <a:ext cx="6629400" cy="1295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600" dirty="0">
                <a:solidFill>
                  <a:srgbClr val="000000"/>
                </a:solidFill>
                <a:latin typeface="Arial"/>
                <a:ea typeface="ＭＳ Ｐゴシック" charset="0"/>
                <a:cs typeface="Arial"/>
              </a:rPr>
              <a:t>Longer summers and shorter winters drive black-legged tick habitat expansion</a:t>
            </a:r>
          </a:p>
        </p:txBody>
      </p:sp>
      <p:pic>
        <p:nvPicPr>
          <p:cNvPr id="7" name="Picture 6" descr="prism_jan-aug_dd_1980-198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504950"/>
            <a:ext cx="2895600" cy="2655965"/>
          </a:xfrm>
          <a:prstGeom prst="rect">
            <a:avLst/>
          </a:prstGeom>
        </p:spPr>
      </p:pic>
      <p:pic>
        <p:nvPicPr>
          <p:cNvPr id="8" name="Picture 7" descr="prism_jan-aug_dd_2010-201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0" y="1504950"/>
            <a:ext cx="2895600" cy="2655964"/>
          </a:xfrm>
          <a:prstGeom prst="rect">
            <a:avLst/>
          </a:prstGeom>
        </p:spPr>
      </p:pic>
      <p:pic>
        <p:nvPicPr>
          <p:cNvPr id="10" name="Picture 9" descr="prism_jan-aug_dd_2040-204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800" y="1504950"/>
            <a:ext cx="2895600" cy="2655964"/>
          </a:xfrm>
          <a:prstGeom prst="rect">
            <a:avLst/>
          </a:prstGeom>
        </p:spPr>
      </p:pic>
      <p:pic>
        <p:nvPicPr>
          <p:cNvPr id="12" name="Picture 11" descr="800px-Adult_deer_tick.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7600" y="361950"/>
            <a:ext cx="846083" cy="950786"/>
          </a:xfrm>
          <a:prstGeom prst="rect">
            <a:avLst/>
          </a:prstGeom>
        </p:spPr>
      </p:pic>
      <p:sp>
        <p:nvSpPr>
          <p:cNvPr id="9" name="TextBox 8">
            <a:extLst>
              <a:ext uri="{FF2B5EF4-FFF2-40B4-BE49-F238E27FC236}">
                <a16:creationId xmlns:a16="http://schemas.microsoft.com/office/drawing/2014/main" id="{EBFB929E-6579-6942-A27A-765ECC9CF430}"/>
              </a:ext>
            </a:extLst>
          </p:cNvPr>
          <p:cNvSpPr txBox="1"/>
          <p:nvPr/>
        </p:nvSpPr>
        <p:spPr>
          <a:xfrm>
            <a:off x="593121" y="4171950"/>
            <a:ext cx="2912079" cy="246221"/>
          </a:xfrm>
          <a:prstGeom prst="rect">
            <a:avLst/>
          </a:prstGeom>
          <a:noFill/>
        </p:spPr>
        <p:txBody>
          <a:bodyPr wrap="square" rtlCol="0">
            <a:spAutoFit/>
          </a:bodyPr>
          <a:lstStyle/>
          <a:p>
            <a:r>
              <a:rPr lang="en-US" sz="1000" dirty="0">
                <a:solidFill>
                  <a:prstClr val="black">
                    <a:lumMod val="75000"/>
                    <a:lumOff val="25000"/>
                  </a:prstClr>
                </a:solidFill>
                <a:latin typeface="Arial"/>
                <a:cs typeface="Arial"/>
              </a:rPr>
              <a:t>Elias et al. (2020)</a:t>
            </a:r>
          </a:p>
        </p:txBody>
      </p:sp>
      <p:sp>
        <p:nvSpPr>
          <p:cNvPr id="2" name="TextBox 1">
            <a:extLst>
              <a:ext uri="{FF2B5EF4-FFF2-40B4-BE49-F238E27FC236}">
                <a16:creationId xmlns:a16="http://schemas.microsoft.com/office/drawing/2014/main" id="{E521AA55-7CF3-2042-BD10-339D7E5E65B7}"/>
              </a:ext>
            </a:extLst>
          </p:cNvPr>
          <p:cNvSpPr txBox="1"/>
          <p:nvPr/>
        </p:nvSpPr>
        <p:spPr>
          <a:xfrm>
            <a:off x="2343150" y="4410730"/>
            <a:ext cx="4457700"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Larval emergence and tick survival is associated with attainment of ~1240 degree days from a 6°C baseline.</a:t>
            </a:r>
          </a:p>
        </p:txBody>
      </p:sp>
    </p:spTree>
    <p:extLst>
      <p:ext uri="{BB962C8B-B14F-4D97-AF65-F5344CB8AC3E}">
        <p14:creationId xmlns:p14="http://schemas.microsoft.com/office/powerpoint/2010/main" val="2183954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600"/>
                                        <p:tgtEl>
                                          <p:spTgt spid="8"/>
                                        </p:tgtEl>
                                      </p:cBhvr>
                                    </p:animEffect>
                                  </p:childTnLst>
                                </p:cTn>
                              </p:par>
                            </p:childTnLst>
                          </p:cTn>
                        </p:par>
                        <p:par>
                          <p:cTn id="12" fill="hold">
                            <p:stCondLst>
                              <p:cond delay="1100"/>
                            </p:stCondLst>
                            <p:childTnLst>
                              <p:par>
                                <p:cTn id="13" presetID="9"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6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227DD1-6B6B-024E-82F7-5A49703A37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30" y="1039005"/>
            <a:ext cx="6098013" cy="3277597"/>
          </a:xfrm>
          <a:prstGeom prst="rect">
            <a:avLst/>
          </a:prstGeom>
        </p:spPr>
      </p:pic>
      <p:sp>
        <p:nvSpPr>
          <p:cNvPr id="5" name="TextBox 4">
            <a:extLst>
              <a:ext uri="{FF2B5EF4-FFF2-40B4-BE49-F238E27FC236}">
                <a16:creationId xmlns:a16="http://schemas.microsoft.com/office/drawing/2014/main" id="{CA282434-DF7F-E145-8A0B-B9BBBF9DFDAF}"/>
              </a:ext>
            </a:extLst>
          </p:cNvPr>
          <p:cNvSpPr txBox="1">
            <a:spLocks noChangeArrowheads="1"/>
          </p:cNvSpPr>
          <p:nvPr/>
        </p:nvSpPr>
        <p:spPr bwMode="auto">
          <a:xfrm>
            <a:off x="4495800" y="1504950"/>
            <a:ext cx="74658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600" dirty="0">
                <a:solidFill>
                  <a:prstClr val="black"/>
                </a:solidFill>
              </a:rPr>
              <a:t>+ 6 in</a:t>
            </a:r>
          </a:p>
        </p:txBody>
      </p:sp>
      <p:sp>
        <p:nvSpPr>
          <p:cNvPr id="6" name="TextBox 5">
            <a:extLst>
              <a:ext uri="{FF2B5EF4-FFF2-40B4-BE49-F238E27FC236}">
                <a16:creationId xmlns:a16="http://schemas.microsoft.com/office/drawing/2014/main" id="{9800B187-0982-A940-B561-13A577A87915}"/>
              </a:ext>
            </a:extLst>
          </p:cNvPr>
          <p:cNvSpPr txBox="1"/>
          <p:nvPr/>
        </p:nvSpPr>
        <p:spPr>
          <a:xfrm>
            <a:off x="152400" y="4336762"/>
            <a:ext cx="2286000" cy="246221"/>
          </a:xfrm>
          <a:prstGeom prst="rect">
            <a:avLst/>
          </a:prstGeom>
          <a:noFill/>
        </p:spPr>
        <p:txBody>
          <a:bodyPr wrap="square" rtlCol="0">
            <a:spAutoFit/>
          </a:bodyPr>
          <a:lstStyle/>
          <a:p>
            <a:r>
              <a:rPr lang="en-US" sz="1000" dirty="0">
                <a:solidFill>
                  <a:prstClr val="white"/>
                </a:solidFill>
                <a:latin typeface="Arial"/>
                <a:cs typeface="Arial"/>
              </a:rPr>
              <a:t>NOAA Climate Divisional Database</a:t>
            </a:r>
          </a:p>
        </p:txBody>
      </p:sp>
      <p:sp>
        <p:nvSpPr>
          <p:cNvPr id="7" name="Content Placeholder 7">
            <a:extLst>
              <a:ext uri="{FF2B5EF4-FFF2-40B4-BE49-F238E27FC236}">
                <a16:creationId xmlns:a16="http://schemas.microsoft.com/office/drawing/2014/main" id="{EE8CE96C-3711-5C41-B3D8-D8222AEE0CFA}"/>
              </a:ext>
            </a:extLst>
          </p:cNvPr>
          <p:cNvSpPr txBox="1">
            <a:spLocks/>
          </p:cNvSpPr>
          <p:nvPr/>
        </p:nvSpPr>
        <p:spPr>
          <a:xfrm>
            <a:off x="6324616" y="1123950"/>
            <a:ext cx="2740649" cy="3657600"/>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800"/>
              </a:spcAft>
            </a:pPr>
            <a:r>
              <a:rPr lang="en-US" sz="1700" dirty="0">
                <a:solidFill>
                  <a:srgbClr val="FFFFFF"/>
                </a:solidFill>
                <a:latin typeface="Arial"/>
                <a:cs typeface="Arial"/>
              </a:rPr>
              <a:t>Maine’s annual precipitation increased 6” since 1895.  Largest increase last 20 years.</a:t>
            </a:r>
          </a:p>
          <a:p>
            <a:pPr>
              <a:spcAft>
                <a:spcPts val="800"/>
              </a:spcAft>
            </a:pPr>
            <a:r>
              <a:rPr lang="en-US" sz="1700" dirty="0">
                <a:solidFill>
                  <a:srgbClr val="FFFFFF"/>
                </a:solidFill>
                <a:latin typeface="Arial"/>
                <a:cs typeface="Arial"/>
              </a:rPr>
              <a:t>Heavy precipitation events (&gt; 2 in/day) have become more common.</a:t>
            </a:r>
          </a:p>
          <a:p>
            <a:pPr>
              <a:spcAft>
                <a:spcPts val="800"/>
              </a:spcAft>
            </a:pPr>
            <a:r>
              <a:rPr lang="en-US" sz="1700" dirty="0">
                <a:solidFill>
                  <a:srgbClr val="FFFFFF"/>
                </a:solidFill>
                <a:latin typeface="Arial"/>
                <a:cs typeface="Arial"/>
              </a:rPr>
              <a:t>Trends expected to continue; 10% total annual increase possible by 2100.</a:t>
            </a:r>
          </a:p>
        </p:txBody>
      </p:sp>
      <p:sp>
        <p:nvSpPr>
          <p:cNvPr id="9" name="Title 5">
            <a:extLst>
              <a:ext uri="{FF2B5EF4-FFF2-40B4-BE49-F238E27FC236}">
                <a16:creationId xmlns:a16="http://schemas.microsoft.com/office/drawing/2014/main" id="{648F5039-4D6A-8B42-B68C-1210462291C6}"/>
              </a:ext>
            </a:extLst>
          </p:cNvPr>
          <p:cNvSpPr txBox="1">
            <a:spLocks/>
          </p:cNvSpPr>
          <p:nvPr/>
        </p:nvSpPr>
        <p:spPr>
          <a:xfrm>
            <a:off x="228621" y="228600"/>
            <a:ext cx="6021822" cy="666750"/>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400" dirty="0">
                <a:solidFill>
                  <a:srgbClr val="FFC000">
                    <a:lumMod val="20000"/>
                    <a:lumOff val="80000"/>
                  </a:srgbClr>
                </a:solidFill>
                <a:latin typeface="Arial"/>
                <a:cs typeface="Arial"/>
              </a:rPr>
              <a:t>Precipitation</a:t>
            </a:r>
          </a:p>
        </p:txBody>
      </p:sp>
    </p:spTree>
    <p:extLst>
      <p:ext uri="{BB962C8B-B14F-4D97-AF65-F5344CB8AC3E}">
        <p14:creationId xmlns:p14="http://schemas.microsoft.com/office/powerpoint/2010/main" val="1753174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64182-707B-0B4C-AF4E-31AA3D1EB8E8}"/>
              </a:ext>
            </a:extLst>
          </p:cNvPr>
          <p:cNvSpPr txBox="1">
            <a:spLocks/>
          </p:cNvSpPr>
          <p:nvPr/>
        </p:nvSpPr>
        <p:spPr>
          <a:xfrm>
            <a:off x="228600" y="285750"/>
            <a:ext cx="4876800" cy="762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400" dirty="0">
                <a:solidFill>
                  <a:srgbClr val="FFC000">
                    <a:lumMod val="20000"/>
                    <a:lumOff val="80000"/>
                  </a:srgbClr>
                </a:solidFill>
                <a:latin typeface="Arial"/>
                <a:ea typeface="ＭＳ Ｐゴシック" charset="0"/>
                <a:cs typeface="Arial"/>
              </a:rPr>
              <a:t>Extreme Weather</a:t>
            </a:r>
          </a:p>
        </p:txBody>
      </p:sp>
      <p:sp>
        <p:nvSpPr>
          <p:cNvPr id="3" name="Content Placeholder 2">
            <a:extLst>
              <a:ext uri="{FF2B5EF4-FFF2-40B4-BE49-F238E27FC236}">
                <a16:creationId xmlns:a16="http://schemas.microsoft.com/office/drawing/2014/main" id="{B2D2309E-3E08-DD4B-9215-CDEC37955B5D}"/>
              </a:ext>
            </a:extLst>
          </p:cNvPr>
          <p:cNvSpPr txBox="1">
            <a:spLocks/>
          </p:cNvSpPr>
          <p:nvPr/>
        </p:nvSpPr>
        <p:spPr>
          <a:xfrm>
            <a:off x="228600" y="1136362"/>
            <a:ext cx="5181600" cy="3873788"/>
          </a:xfrm>
          <a:prstGeom prst="rect">
            <a:avLst/>
          </a:prstGeom>
        </p:spPr>
        <p:txBody>
          <a:bodyPr>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solidFill>
                  <a:prstClr val="white"/>
                </a:solidFill>
                <a:latin typeface="Arial"/>
                <a:cs typeface="Arial"/>
              </a:rPr>
              <a:t>Extreme weather is becoming more common around the N. Hemisphere due to changes in atmospheric circulation.</a:t>
            </a:r>
          </a:p>
          <a:p>
            <a:endParaRPr lang="en-US" sz="1000" dirty="0">
              <a:solidFill>
                <a:prstClr val="white"/>
              </a:solidFill>
              <a:latin typeface="Arial"/>
              <a:cs typeface="Arial"/>
            </a:endParaRPr>
          </a:p>
          <a:p>
            <a:r>
              <a:rPr lang="en-US" sz="1600" dirty="0">
                <a:solidFill>
                  <a:prstClr val="white"/>
                </a:solidFill>
                <a:latin typeface="Arial"/>
                <a:cs typeface="Arial"/>
              </a:rPr>
              <a:t>Increased likelihood of heat/cold waves, intense storms.</a:t>
            </a:r>
          </a:p>
          <a:p>
            <a:endParaRPr lang="en-US" sz="1000" dirty="0">
              <a:solidFill>
                <a:prstClr val="white"/>
              </a:solidFill>
              <a:latin typeface="Arial"/>
              <a:cs typeface="Arial"/>
            </a:endParaRPr>
          </a:p>
          <a:p>
            <a:r>
              <a:rPr lang="en-US" sz="1600" dirty="0">
                <a:solidFill>
                  <a:prstClr val="white"/>
                </a:solidFill>
                <a:latin typeface="Arial"/>
                <a:cs typeface="Arial"/>
              </a:rPr>
              <a:t>Large increases (55%) in annual heavy daily precipitation across the USNE.</a:t>
            </a:r>
          </a:p>
          <a:p>
            <a:endParaRPr lang="en-US" sz="1000" dirty="0">
              <a:solidFill>
                <a:prstClr val="white"/>
              </a:solidFill>
              <a:latin typeface="Arial"/>
              <a:cs typeface="Arial"/>
            </a:endParaRPr>
          </a:p>
          <a:p>
            <a:r>
              <a:rPr lang="en-US" sz="1600" dirty="0">
                <a:solidFill>
                  <a:prstClr val="white"/>
                </a:solidFill>
                <a:latin typeface="Arial"/>
                <a:cs typeface="Arial"/>
              </a:rPr>
              <a:t>In Maine, the last 10-15 years have seen the highest occurrence of 2”, 3”, and 4” precipitation events (Fernandez et al., 2020).</a:t>
            </a:r>
          </a:p>
          <a:p>
            <a:endParaRPr lang="en-US" sz="1000" dirty="0">
              <a:solidFill>
                <a:prstClr val="white"/>
              </a:solidFill>
              <a:latin typeface="Arial"/>
              <a:cs typeface="Arial"/>
            </a:endParaRPr>
          </a:p>
          <a:p>
            <a:r>
              <a:rPr lang="en-US" sz="1600" dirty="0">
                <a:solidFill>
                  <a:prstClr val="white"/>
                </a:solidFill>
                <a:latin typeface="Arial"/>
                <a:cs typeface="Arial"/>
              </a:rPr>
              <a:t>Heavy rain and subsequent runoff can reduce water quality.</a:t>
            </a:r>
          </a:p>
        </p:txBody>
      </p:sp>
      <p:pic>
        <p:nvPicPr>
          <p:cNvPr id="5" name="Picture 4">
            <a:extLst>
              <a:ext uri="{FF2B5EF4-FFF2-40B4-BE49-F238E27FC236}">
                <a16:creationId xmlns:a16="http://schemas.microsoft.com/office/drawing/2014/main" id="{35040045-AB99-BB40-AA39-33E755833FCC}"/>
              </a:ext>
            </a:extLst>
          </p:cNvPr>
          <p:cNvPicPr>
            <a:picLocks noChangeAspect="1"/>
          </p:cNvPicPr>
          <p:nvPr/>
        </p:nvPicPr>
        <p:blipFill>
          <a:blip r:embed="rId2"/>
          <a:stretch>
            <a:fillRect/>
          </a:stretch>
        </p:blipFill>
        <p:spPr>
          <a:xfrm>
            <a:off x="5642274" y="2274259"/>
            <a:ext cx="3501731" cy="2888345"/>
          </a:xfrm>
          <a:prstGeom prst="rect">
            <a:avLst/>
          </a:prstGeom>
        </p:spPr>
      </p:pic>
      <p:sp>
        <p:nvSpPr>
          <p:cNvPr id="6" name="TextBox 5">
            <a:extLst>
              <a:ext uri="{FF2B5EF4-FFF2-40B4-BE49-F238E27FC236}">
                <a16:creationId xmlns:a16="http://schemas.microsoft.com/office/drawing/2014/main" id="{82030CCA-CD88-A245-9C1B-B16974F1ADAD}"/>
              </a:ext>
            </a:extLst>
          </p:cNvPr>
          <p:cNvSpPr txBox="1"/>
          <p:nvPr/>
        </p:nvSpPr>
        <p:spPr>
          <a:xfrm>
            <a:off x="5642281" y="4781550"/>
            <a:ext cx="1905001" cy="292388"/>
          </a:xfrm>
          <a:prstGeom prst="rect">
            <a:avLst/>
          </a:prstGeom>
          <a:noFill/>
        </p:spPr>
        <p:txBody>
          <a:bodyPr wrap="square" rtlCol="0">
            <a:spAutoFit/>
          </a:bodyPr>
          <a:lstStyle/>
          <a:p>
            <a:r>
              <a:rPr lang="en-US" sz="1300" dirty="0" err="1">
                <a:solidFill>
                  <a:prstClr val="black">
                    <a:lumMod val="85000"/>
                    <a:lumOff val="15000"/>
                  </a:prstClr>
                </a:solidFill>
                <a:latin typeface="Arial"/>
                <a:cs typeface="Arial"/>
              </a:rPr>
              <a:t>Easterling</a:t>
            </a:r>
            <a:r>
              <a:rPr lang="en-US" sz="1300" dirty="0">
                <a:solidFill>
                  <a:prstClr val="black">
                    <a:lumMod val="85000"/>
                    <a:lumOff val="15000"/>
                  </a:prstClr>
                </a:solidFill>
                <a:latin typeface="Arial"/>
                <a:cs typeface="Arial"/>
              </a:rPr>
              <a:t> et al., 2017</a:t>
            </a:r>
          </a:p>
        </p:txBody>
      </p:sp>
      <p:pic>
        <p:nvPicPr>
          <p:cNvPr id="10" name="Picture 9">
            <a:extLst>
              <a:ext uri="{FF2B5EF4-FFF2-40B4-BE49-F238E27FC236}">
                <a16:creationId xmlns:a16="http://schemas.microsoft.com/office/drawing/2014/main" id="{36AB4FE5-7844-654A-96BC-AC0F21BFE8BA}"/>
              </a:ext>
            </a:extLst>
          </p:cNvPr>
          <p:cNvPicPr>
            <a:picLocks noChangeAspect="1"/>
          </p:cNvPicPr>
          <p:nvPr/>
        </p:nvPicPr>
        <p:blipFill rotWithShape="1">
          <a:blip r:embed="rId3"/>
          <a:srcRect t="13750"/>
          <a:stretch/>
        </p:blipFill>
        <p:spPr>
          <a:xfrm>
            <a:off x="5642268" y="0"/>
            <a:ext cx="3501732" cy="2266950"/>
          </a:xfrm>
          <a:prstGeom prst="rect">
            <a:avLst/>
          </a:prstGeom>
        </p:spPr>
      </p:pic>
    </p:spTree>
    <p:extLst>
      <p:ext uri="{BB962C8B-B14F-4D97-AF65-F5344CB8AC3E}">
        <p14:creationId xmlns:p14="http://schemas.microsoft.com/office/powerpoint/2010/main" val="42248588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23A748-DC87-F84F-A431-A96A3AA2B171}"/>
              </a:ext>
            </a:extLst>
          </p:cNvPr>
          <p:cNvPicPr>
            <a:picLocks noChangeAspect="1"/>
          </p:cNvPicPr>
          <p:nvPr/>
        </p:nvPicPr>
        <p:blipFill>
          <a:blip r:embed="rId2"/>
          <a:stretch>
            <a:fillRect/>
          </a:stretch>
        </p:blipFill>
        <p:spPr>
          <a:xfrm>
            <a:off x="1937524" y="0"/>
            <a:ext cx="5268951" cy="5143500"/>
          </a:xfrm>
          <a:prstGeom prst="rect">
            <a:avLst/>
          </a:prstGeom>
        </p:spPr>
      </p:pic>
    </p:spTree>
    <p:extLst>
      <p:ext uri="{BB962C8B-B14F-4D97-AF65-F5344CB8AC3E}">
        <p14:creationId xmlns:p14="http://schemas.microsoft.com/office/powerpoint/2010/main" val="79842758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imary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0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3269</TotalTime>
  <Words>915</Words>
  <Application>Microsoft Macintosh PowerPoint</Application>
  <PresentationFormat>On-screen Show (16:9)</PresentationFormat>
  <Paragraphs>100</Paragraphs>
  <Slides>19</Slides>
  <Notes>0</Notes>
  <HiddenSlides>0</HiddenSlides>
  <MMClips>0</MMClips>
  <ScaleCrop>false</ScaleCrop>
  <HeadingPairs>
    <vt:vector size="6" baseType="variant">
      <vt:variant>
        <vt:lpstr>Fonts Used</vt:lpstr>
      </vt:variant>
      <vt:variant>
        <vt:i4>4</vt:i4>
      </vt:variant>
      <vt:variant>
        <vt:lpstr>Theme</vt:lpstr>
      </vt:variant>
      <vt:variant>
        <vt:i4>11</vt:i4>
      </vt:variant>
      <vt:variant>
        <vt:lpstr>Slide Titles</vt:lpstr>
      </vt:variant>
      <vt:variant>
        <vt:i4>19</vt:i4>
      </vt:variant>
    </vt:vector>
  </HeadingPairs>
  <TitlesOfParts>
    <vt:vector size="34" baseType="lpstr">
      <vt:lpstr>ＭＳ Ｐゴシック</vt:lpstr>
      <vt:lpstr>Arial</vt:lpstr>
      <vt:lpstr>Calibri</vt:lpstr>
      <vt:lpstr>Calibri Light</vt:lpstr>
      <vt:lpstr>Office Theme</vt:lpstr>
      <vt:lpstr>Primary Template</vt:lpstr>
      <vt:lpstr>8_Office Theme</vt:lpstr>
      <vt:lpstr>10_Office Theme</vt:lpstr>
      <vt:lpstr>13_Office Theme</vt:lpstr>
      <vt:lpstr>20_Office Theme</vt:lpstr>
      <vt:lpstr>23_Office Theme</vt:lpstr>
      <vt:lpstr>24_Office Theme</vt:lpstr>
      <vt:lpstr>3_Office Theme</vt:lpstr>
      <vt:lpstr>4_Office Theme</vt:lpstr>
      <vt:lpstr>25_Office Theme</vt:lpstr>
      <vt:lpstr>PowerPoint Presentation</vt:lpstr>
      <vt:lpstr>PowerPoint Presentation</vt:lpstr>
      <vt:lpstr>PowerPoint Presentation</vt:lpstr>
      <vt:lpstr>Season Lengths are Changing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Drought Overview</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Sean Birkel</dc:creator>
  <cp:lastModifiedBy>Sean Birkel</cp:lastModifiedBy>
  <cp:revision>469</cp:revision>
  <dcterms:created xsi:type="dcterms:W3CDTF">2020-01-20T20:01:13Z</dcterms:created>
  <dcterms:modified xsi:type="dcterms:W3CDTF">2023-09-11T16:33:12Z</dcterms:modified>
</cp:coreProperties>
</file>