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 id="2147483696" r:id="rId2"/>
    <p:sldMasterId id="2147483708" r:id="rId3"/>
    <p:sldMasterId id="2147483720" r:id="rId4"/>
    <p:sldMasterId id="2147483732" r:id="rId5"/>
    <p:sldMasterId id="2147483744" r:id="rId6"/>
    <p:sldMasterId id="2147483756" r:id="rId7"/>
  </p:sldMasterIdLst>
  <p:notesMasterIdLst>
    <p:notesMasterId r:id="rId37"/>
  </p:notesMasterIdLst>
  <p:sldIdLst>
    <p:sldId id="280" r:id="rId8"/>
    <p:sldId id="281" r:id="rId9"/>
    <p:sldId id="282" r:id="rId10"/>
    <p:sldId id="568" r:id="rId11"/>
    <p:sldId id="296" r:id="rId12"/>
    <p:sldId id="566" r:id="rId13"/>
    <p:sldId id="285" r:id="rId14"/>
    <p:sldId id="284" r:id="rId15"/>
    <p:sldId id="294" r:id="rId16"/>
    <p:sldId id="303" r:id="rId17"/>
    <p:sldId id="298" r:id="rId18"/>
    <p:sldId id="286" r:id="rId19"/>
    <p:sldId id="291" r:id="rId20"/>
    <p:sldId id="287" r:id="rId21"/>
    <p:sldId id="288" r:id="rId22"/>
    <p:sldId id="299" r:id="rId23"/>
    <p:sldId id="283" r:id="rId24"/>
    <p:sldId id="292" r:id="rId25"/>
    <p:sldId id="300" r:id="rId26"/>
    <p:sldId id="276" r:id="rId27"/>
    <p:sldId id="277" r:id="rId28"/>
    <p:sldId id="279" r:id="rId29"/>
    <p:sldId id="301" r:id="rId30"/>
    <p:sldId id="293" r:id="rId31"/>
    <p:sldId id="302" r:id="rId32"/>
    <p:sldId id="567" r:id="rId33"/>
    <p:sldId id="290" r:id="rId34"/>
    <p:sldId id="289" r:id="rId35"/>
    <p:sldId id="278" r:id="rId36"/>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ose, Cassaundra" initials="RC" lastIdx="27" clrIdx="0">
    <p:extLst>
      <p:ext uri="{19B8F6BF-5375-455C-9EA6-DF929625EA0E}">
        <p15:presenceInfo xmlns:p15="http://schemas.microsoft.com/office/powerpoint/2012/main" userId="S::Cassaundra.Rose@maine.gov::5a9715d8-24f7-4095-8d7b-ec470519367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22722" autoAdjust="0"/>
    <p:restoredTop sz="94622"/>
  </p:normalViewPr>
  <p:slideViewPr>
    <p:cSldViewPr snapToObjects="1">
      <p:cViewPr varScale="1">
        <p:scale>
          <a:sx n="192" d="100"/>
          <a:sy n="192" d="100"/>
        </p:scale>
        <p:origin x="176" y="196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presProps" Target="presProps.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tableStyles" Target="tableStyle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notesMaster" Target="notesMasters/notesMaster1.xml"/><Relationship Id="rId40"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5D2FB0-2461-D540-A1AE-D29958117B12}" type="datetimeFigureOut">
              <a:rPr lang="en-US" smtClean="0"/>
              <a:t>7/12/23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6190075-914A-C54C-9CD9-235A2AD921A6}" type="slidenum">
              <a:rPr lang="en-US" smtClean="0"/>
              <a:t>‹#›</a:t>
            </a:fld>
            <a:endParaRPr lang="en-US"/>
          </a:p>
        </p:txBody>
      </p:sp>
    </p:spTree>
    <p:extLst>
      <p:ext uri="{BB962C8B-B14F-4D97-AF65-F5344CB8AC3E}">
        <p14:creationId xmlns:p14="http://schemas.microsoft.com/office/powerpoint/2010/main" val="22672312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400961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0235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86" y="27386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591342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35723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67115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1473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599484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83578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851198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6657076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013215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307499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576729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598682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358998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09814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8583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09840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628172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625373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299056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79075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266424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74513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551081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629079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085110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235242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8771500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41431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758416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565327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6225190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7820105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090542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9448738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237200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180679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997169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698297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582828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53967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2428886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057664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5290748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0129276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0380715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8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6363494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87"/>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5959855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96616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86" y="27386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184585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734694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3542380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22"/>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4173075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8835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1684009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7"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7"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5105604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342555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6238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8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370288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87"/>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72175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10159950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62"/>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86" y="273862"/>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1715640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71694667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314072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82279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11820119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64638277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2173444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8746421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7934429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724473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696655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193659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091867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87"/>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881591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87"/>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9431660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790826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5211485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4431783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796176557"/>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42853628"/>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07045038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7A6E7FF8-1B7D-0F4C-A119-7806E1569F4A}" type="datetimeFigureOut">
              <a:rPr lang="en-US" smtClean="0">
                <a:solidFill>
                  <a:prstClr val="black">
                    <a:tint val="75000"/>
                  </a:prstClr>
                </a:solidFill>
                <a:latin typeface="Calibri"/>
              </a:rPr>
              <a:pPr/>
              <a:t>7/12/23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CD28B0ED-36E3-5E42-AAFB-C9CE5B9EC6D1}"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36444182"/>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2.xml"/><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png"/><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51.xml"/><Relationship Id="rId5" Type="http://schemas.openxmlformats.org/officeDocument/2006/relationships/image" Target="../media/image20.png"/><Relationship Id="rId4" Type="http://schemas.openxmlformats.org/officeDocument/2006/relationships/image" Target="../media/image19.jpg"/></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35.xml"/><Relationship Id="rId5" Type="http://schemas.openxmlformats.org/officeDocument/2006/relationships/image" Target="../media/image31.jp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0.xml"/><Relationship Id="rId4" Type="http://schemas.openxmlformats.org/officeDocument/2006/relationships/image" Target="../media/image34.gif"/></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73.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7.xml"/><Relationship Id="rId4" Type="http://schemas.openxmlformats.org/officeDocument/2006/relationships/image" Target="../media/image41.gif"/></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50.jp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51.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0.xml"/><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5.xml"/><Relationship Id="rId5" Type="http://schemas.openxmlformats.org/officeDocument/2006/relationships/image" Target="../media/image58.png"/><Relationship Id="rId4" Type="http://schemas.openxmlformats.org/officeDocument/2006/relationships/image" Target="../media/image57.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gif"/><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6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2" Type="http://schemas.openxmlformats.org/officeDocument/2006/relationships/image" Target="../media/image13.gif"/><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Picture 8" descr="NASA-announces-NOAA’s-GOES-16-Satellite-takes-First-Photos-of-Earth-1.jpg"/>
          <p:cNvPicPr>
            <a:picLocks noChangeAspect="1"/>
          </p:cNvPicPr>
          <p:nvPr/>
        </p:nvPicPr>
        <p:blipFill rotWithShape="1">
          <a:blip r:embed="rId2">
            <a:extLst>
              <a:ext uri="{28A0092B-C50C-407E-A947-70E740481C1C}">
                <a14:useLocalDpi xmlns:a14="http://schemas.microsoft.com/office/drawing/2010/main" val="0"/>
              </a:ext>
            </a:extLst>
          </a:blip>
          <a:srcRect l="10691" r="10017"/>
          <a:stretch/>
        </p:blipFill>
        <p:spPr>
          <a:xfrm>
            <a:off x="76200" y="-1"/>
            <a:ext cx="5361567" cy="5071309"/>
          </a:xfrm>
          <a:prstGeom prst="rect">
            <a:avLst/>
          </a:prstGeom>
        </p:spPr>
      </p:pic>
      <p:sp>
        <p:nvSpPr>
          <p:cNvPr id="5" name="Title 1">
            <a:extLst>
              <a:ext uri="{FF2B5EF4-FFF2-40B4-BE49-F238E27FC236}">
                <a16:creationId xmlns:a16="http://schemas.microsoft.com/office/drawing/2014/main" id="{772ED391-7E3F-BD4B-BAD9-1FDE66CD86BC}"/>
              </a:ext>
            </a:extLst>
          </p:cNvPr>
          <p:cNvSpPr txBox="1">
            <a:spLocks/>
          </p:cNvSpPr>
          <p:nvPr/>
        </p:nvSpPr>
        <p:spPr>
          <a:xfrm>
            <a:off x="3429000" y="126513"/>
            <a:ext cx="5638800" cy="768837"/>
          </a:xfrm>
          <a:prstGeom prst="rect">
            <a:avLst/>
          </a:prstGeom>
        </p:spPr>
        <p:txBody>
          <a:bodyPr vert="horz" lIns="91440" tIns="45720" rIns="91440" bIns="45720" rtlCol="0" anchor="ctr" anchorCtr="0">
            <a:no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algn="r">
              <a:lnSpc>
                <a:spcPct val="100000"/>
              </a:lnSpc>
            </a:pPr>
            <a:r>
              <a:rPr lang="en-US" sz="2200" b="1" spc="100" dirty="0">
                <a:ln w="2540">
                  <a:noFill/>
                </a:ln>
                <a:solidFill>
                  <a:srgbClr val="FFFFFF"/>
                </a:solidFill>
                <a:effectLst>
                  <a:outerShdw blurRad="50800" dist="38100" dir="2700000" algn="tl" rotWithShape="0">
                    <a:srgbClr val="000000">
                      <a:alpha val="75000"/>
                    </a:srgbClr>
                  </a:outerShdw>
                </a:effectLst>
                <a:latin typeface="Avenir Book"/>
                <a:cs typeface="Avenir Book"/>
              </a:rPr>
              <a:t>EES 590 Arctic Complex Systems:</a:t>
            </a:r>
            <a:br>
              <a:rPr lang="en-US" sz="2200" b="1" spc="100" dirty="0">
                <a:ln w="2540">
                  <a:noFill/>
                </a:ln>
                <a:solidFill>
                  <a:srgbClr val="FFFFFF"/>
                </a:solidFill>
                <a:effectLst>
                  <a:outerShdw blurRad="50800" dist="38100" dir="2700000" algn="tl" rotWithShape="0">
                    <a:srgbClr val="000000">
                      <a:alpha val="75000"/>
                    </a:srgbClr>
                  </a:outerShdw>
                </a:effectLst>
                <a:latin typeface="Avenir Book"/>
                <a:cs typeface="Avenir Book"/>
              </a:rPr>
            </a:br>
            <a:r>
              <a:rPr lang="en-US" sz="2200" b="1" spc="100" dirty="0">
                <a:ln w="2540">
                  <a:noFill/>
                </a:ln>
                <a:solidFill>
                  <a:srgbClr val="FFFFFF"/>
                </a:solidFill>
                <a:effectLst>
                  <a:outerShdw blurRad="50800" dist="38100" dir="2700000" algn="tl" rotWithShape="0">
                    <a:srgbClr val="000000">
                      <a:alpha val="75000"/>
                    </a:srgbClr>
                  </a:outerShdw>
                </a:effectLst>
                <a:latin typeface="Avenir Book"/>
                <a:cs typeface="Avenir Book"/>
              </a:rPr>
              <a:t>Climate System Overview</a:t>
            </a:r>
          </a:p>
        </p:txBody>
      </p:sp>
      <p:sp>
        <p:nvSpPr>
          <p:cNvPr id="11" name="TextBox 10">
            <a:extLst>
              <a:ext uri="{FF2B5EF4-FFF2-40B4-BE49-F238E27FC236}">
                <a16:creationId xmlns:a16="http://schemas.microsoft.com/office/drawing/2014/main" id="{E67FA1AD-4422-F849-BEAD-2D26C7F79EBA}"/>
              </a:ext>
            </a:extLst>
          </p:cNvPr>
          <p:cNvSpPr txBox="1"/>
          <p:nvPr/>
        </p:nvSpPr>
        <p:spPr>
          <a:xfrm>
            <a:off x="5562600" y="1504950"/>
            <a:ext cx="3505200" cy="2010807"/>
          </a:xfrm>
          <a:prstGeom prst="rect">
            <a:avLst/>
          </a:prstGeom>
          <a:noFill/>
        </p:spPr>
        <p:txBody>
          <a:bodyPr wrap="square" rtlCol="0" anchor="t">
            <a:spAutoFit/>
          </a:bodyPr>
          <a:lstStyle/>
          <a:p>
            <a:pPr algn="r">
              <a:lnSpc>
                <a:spcPts val="2400"/>
              </a:lnSpc>
            </a:pPr>
            <a:r>
              <a:rPr lang="en-US" sz="1800" dirty="0">
                <a:solidFill>
                  <a:prstClr val="white"/>
                </a:solidFill>
                <a:effectLst>
                  <a:outerShdw blurRad="50800" dist="38100" dir="2700000" algn="tl" rotWithShape="0">
                    <a:srgbClr val="000000">
                      <a:alpha val="75000"/>
                    </a:srgbClr>
                  </a:outerShdw>
                </a:effectLst>
                <a:latin typeface="Arial"/>
                <a:cs typeface="Arial"/>
              </a:rPr>
              <a:t>15 February, 2022</a:t>
            </a:r>
          </a:p>
          <a:p>
            <a:pPr algn="r">
              <a:lnSpc>
                <a:spcPts val="2400"/>
              </a:lnSpc>
            </a:pPr>
            <a:endParaRPr lang="en-US" sz="1800" dirty="0">
              <a:solidFill>
                <a:prstClr val="white"/>
              </a:solidFill>
              <a:effectLst>
                <a:outerShdw blurRad="50800" dist="38100" dir="2700000" algn="tl" rotWithShape="0">
                  <a:srgbClr val="000000">
                    <a:alpha val="75000"/>
                  </a:srgbClr>
                </a:outerShdw>
              </a:effectLst>
              <a:latin typeface="Arial"/>
              <a:cs typeface="Arial"/>
            </a:endParaRPr>
          </a:p>
          <a:p>
            <a:pPr algn="r">
              <a:lnSpc>
                <a:spcPts val="2400"/>
              </a:lnSpc>
              <a:spcAft>
                <a:spcPts val="200"/>
              </a:spcAft>
            </a:pPr>
            <a:r>
              <a:rPr lang="en-US" sz="1800" dirty="0">
                <a:solidFill>
                  <a:prstClr val="white"/>
                </a:solidFill>
                <a:effectLst>
                  <a:outerShdw blurRad="50800" dist="38100" dir="2700000" algn="tl" rotWithShape="0">
                    <a:srgbClr val="000000">
                      <a:alpha val="75000"/>
                    </a:srgbClr>
                  </a:outerShdw>
                </a:effectLst>
                <a:latin typeface="Arial"/>
                <a:cs typeface="Arial"/>
              </a:rPr>
              <a:t>Sean Birkel</a:t>
            </a:r>
          </a:p>
          <a:p>
            <a:pPr algn="r">
              <a:lnSpc>
                <a:spcPts val="2400"/>
              </a:lnSpc>
              <a:spcAft>
                <a:spcPts val="200"/>
              </a:spcAft>
            </a:pPr>
            <a:r>
              <a:rPr lang="en-US" sz="1800" dirty="0">
                <a:solidFill>
                  <a:prstClr val="white"/>
                </a:solidFill>
                <a:effectLst>
                  <a:outerShdw blurRad="50800" dist="38100" dir="2700000" algn="tl" rotWithShape="0">
                    <a:srgbClr val="000000">
                      <a:alpha val="75000"/>
                    </a:srgbClr>
                  </a:outerShdw>
                </a:effectLst>
                <a:latin typeface="Arial"/>
                <a:cs typeface="Arial"/>
              </a:rPr>
              <a:t>Assistant Professor</a:t>
            </a:r>
          </a:p>
          <a:p>
            <a:pPr algn="r">
              <a:lnSpc>
                <a:spcPts val="2400"/>
              </a:lnSpc>
              <a:spcAft>
                <a:spcPts val="200"/>
              </a:spcAft>
            </a:pPr>
            <a:r>
              <a:rPr lang="en-US" sz="1800" dirty="0">
                <a:solidFill>
                  <a:prstClr val="white"/>
                </a:solidFill>
                <a:effectLst>
                  <a:outerShdw blurRad="50800" dist="38100" dir="2700000" algn="tl" rotWithShape="0">
                    <a:srgbClr val="000000">
                      <a:alpha val="75000"/>
                    </a:srgbClr>
                  </a:outerShdw>
                </a:effectLst>
                <a:latin typeface="Arial"/>
                <a:cs typeface="Arial"/>
              </a:rPr>
              <a:t>Climate Change Institute &amp;</a:t>
            </a:r>
          </a:p>
          <a:p>
            <a:pPr algn="r">
              <a:lnSpc>
                <a:spcPts val="2400"/>
              </a:lnSpc>
              <a:spcAft>
                <a:spcPts val="200"/>
              </a:spcAft>
            </a:pPr>
            <a:r>
              <a:rPr lang="en-US" sz="1800" dirty="0">
                <a:solidFill>
                  <a:prstClr val="white"/>
                </a:solidFill>
                <a:effectLst>
                  <a:outerShdw blurRad="50800" dist="38100" dir="2700000" algn="tl" rotWithShape="0">
                    <a:srgbClr val="000000">
                      <a:alpha val="75000"/>
                    </a:srgbClr>
                  </a:outerShdw>
                </a:effectLst>
                <a:latin typeface="Arial"/>
                <a:cs typeface="Arial"/>
              </a:rPr>
              <a:t>Cooperative Extension</a:t>
            </a:r>
          </a:p>
        </p:txBody>
      </p:sp>
      <p:pic>
        <p:nvPicPr>
          <p:cNvPr id="13" name="Picture 12">
            <a:extLst>
              <a:ext uri="{FF2B5EF4-FFF2-40B4-BE49-F238E27FC236}">
                <a16:creationId xmlns:a16="http://schemas.microsoft.com/office/drawing/2014/main" id="{0BEA2B65-89C2-7D47-B8AC-ECCE813105A2}"/>
              </a:ext>
            </a:extLst>
          </p:cNvPr>
          <p:cNvPicPr>
            <a:picLocks noChangeAspect="1"/>
          </p:cNvPicPr>
          <p:nvPr/>
        </p:nvPicPr>
        <p:blipFill>
          <a:blip r:embed="rId3"/>
          <a:stretch>
            <a:fillRect/>
          </a:stretch>
        </p:blipFill>
        <p:spPr>
          <a:xfrm>
            <a:off x="5257800" y="4400550"/>
            <a:ext cx="1981200" cy="630918"/>
          </a:xfrm>
          <a:prstGeom prst="rect">
            <a:avLst/>
          </a:prstGeom>
        </p:spPr>
      </p:pic>
      <p:pic>
        <p:nvPicPr>
          <p:cNvPr id="15" name="Picture 14">
            <a:extLst>
              <a:ext uri="{FF2B5EF4-FFF2-40B4-BE49-F238E27FC236}">
                <a16:creationId xmlns:a16="http://schemas.microsoft.com/office/drawing/2014/main" id="{6B33408B-D2AD-984A-993B-A47167787D78}"/>
              </a:ext>
            </a:extLst>
          </p:cNvPr>
          <p:cNvPicPr>
            <a:picLocks noChangeAspect="1"/>
          </p:cNvPicPr>
          <p:nvPr/>
        </p:nvPicPr>
        <p:blipFill>
          <a:blip r:embed="rId4"/>
          <a:stretch>
            <a:fillRect/>
          </a:stretch>
        </p:blipFill>
        <p:spPr>
          <a:xfrm>
            <a:off x="7315200" y="4400550"/>
            <a:ext cx="1676400" cy="628991"/>
          </a:xfrm>
          <a:prstGeom prst="rect">
            <a:avLst/>
          </a:prstGeom>
        </p:spPr>
      </p:pic>
      <p:sp>
        <p:nvSpPr>
          <p:cNvPr id="10" name="TextBox 9">
            <a:extLst>
              <a:ext uri="{FF2B5EF4-FFF2-40B4-BE49-F238E27FC236}">
                <a16:creationId xmlns:a16="http://schemas.microsoft.com/office/drawing/2014/main" id="{7C5F935B-9E34-5741-B37B-FAF82B7B9B62}"/>
              </a:ext>
            </a:extLst>
          </p:cNvPr>
          <p:cNvSpPr txBox="1">
            <a:spLocks noChangeArrowheads="1"/>
          </p:cNvSpPr>
          <p:nvPr/>
        </p:nvSpPr>
        <p:spPr bwMode="auto">
          <a:xfrm>
            <a:off x="76200" y="4832434"/>
            <a:ext cx="15240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900" dirty="0">
                <a:solidFill>
                  <a:prstClr val="white">
                    <a:lumMod val="85000"/>
                  </a:prstClr>
                </a:solidFill>
                <a:latin typeface="Arial"/>
                <a:cs typeface="Arial"/>
              </a:rPr>
              <a:t>NOAA/NASA GOES-16</a:t>
            </a:r>
          </a:p>
        </p:txBody>
      </p:sp>
      <p:pic>
        <p:nvPicPr>
          <p:cNvPr id="2" name="Picture 1" descr="SAUNNA Logo.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2600" y="1123950"/>
            <a:ext cx="1295400" cy="1295400"/>
          </a:xfrm>
          <a:prstGeom prst="rect">
            <a:avLst/>
          </a:prstGeom>
        </p:spPr>
      </p:pic>
    </p:spTree>
    <p:extLst>
      <p:ext uri="{BB962C8B-B14F-4D97-AF65-F5344CB8AC3E}">
        <p14:creationId xmlns:p14="http://schemas.microsoft.com/office/powerpoint/2010/main" val="2911527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7998" y="1428750"/>
            <a:ext cx="7886700" cy="914400"/>
          </a:xfrm>
        </p:spPr>
        <p:txBody>
          <a:bodyPr>
            <a:normAutofit fontScale="90000"/>
          </a:bodyPr>
          <a:lstStyle/>
          <a:p>
            <a:pPr algn="ctr"/>
            <a:r>
              <a:rPr lang="en-US" dirty="0">
                <a:latin typeface="Arial"/>
                <a:cs typeface="Arial"/>
              </a:rPr>
              <a:t>MSLP seasonal cycle climatology animation</a:t>
            </a:r>
          </a:p>
        </p:txBody>
      </p:sp>
    </p:spTree>
    <p:extLst>
      <p:ext uri="{BB962C8B-B14F-4D97-AF65-F5344CB8AC3E}">
        <p14:creationId xmlns:p14="http://schemas.microsoft.com/office/powerpoint/2010/main" val="17693352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descr="forcings_1880-2020_20y-avg_v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199" y="41910"/>
            <a:ext cx="3774831" cy="2453640"/>
          </a:xfrm>
          <a:prstGeom prst="rect">
            <a:avLst/>
          </a:prstGeom>
        </p:spPr>
      </p:pic>
      <p:sp>
        <p:nvSpPr>
          <p:cNvPr id="3" name="Text Box 3">
            <a:extLst>
              <a:ext uri="{FF2B5EF4-FFF2-40B4-BE49-F238E27FC236}">
                <a16:creationId xmlns:a16="http://schemas.microsoft.com/office/drawing/2014/main" id="{B114FCDC-286D-6241-8216-A49B085A6B52}"/>
              </a:ext>
            </a:extLst>
          </p:cNvPr>
          <p:cNvSpPr txBox="1">
            <a:spLocks noChangeArrowheads="1"/>
          </p:cNvSpPr>
          <p:nvPr/>
        </p:nvSpPr>
        <p:spPr bwMode="auto">
          <a:xfrm>
            <a:off x="76200" y="2508706"/>
            <a:ext cx="24384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800" dirty="0">
                <a:solidFill>
                  <a:prstClr val="white">
                    <a:lumMod val="75000"/>
                  </a:prstClr>
                </a:solidFill>
                <a:latin typeface="Arial"/>
                <a:cs typeface="Arial"/>
              </a:rPr>
              <a:t>MCC STS 2020; Data from Hansen et al. 2011</a:t>
            </a:r>
          </a:p>
        </p:txBody>
      </p:sp>
      <p:pic>
        <p:nvPicPr>
          <p:cNvPr id="5" name="Picture 4">
            <a:extLst>
              <a:ext uri="{FF2B5EF4-FFF2-40B4-BE49-F238E27FC236}">
                <a16:creationId xmlns:a16="http://schemas.microsoft.com/office/drawing/2014/main" id="{D672C441-0630-BC44-A0D9-5B7B2DC8A80A}"/>
              </a:ext>
            </a:extLst>
          </p:cNvPr>
          <p:cNvPicPr>
            <a:picLocks noChangeAspect="1"/>
          </p:cNvPicPr>
          <p:nvPr/>
        </p:nvPicPr>
        <p:blipFill rotWithShape="1">
          <a:blip r:embed="rId3"/>
          <a:srcRect l="-1776" t="-2701" r="-1592" b="-2288"/>
          <a:stretch/>
        </p:blipFill>
        <p:spPr>
          <a:xfrm>
            <a:off x="3810000" y="2033885"/>
            <a:ext cx="5335992" cy="3127601"/>
          </a:xfrm>
          <a:prstGeom prst="rect">
            <a:avLst/>
          </a:prstGeom>
          <a:solidFill>
            <a:schemeClr val="bg1"/>
          </a:solidFill>
        </p:spPr>
      </p:pic>
      <p:sp>
        <p:nvSpPr>
          <p:cNvPr id="6" name="Text Box 3">
            <a:extLst>
              <a:ext uri="{FF2B5EF4-FFF2-40B4-BE49-F238E27FC236}">
                <a16:creationId xmlns:a16="http://schemas.microsoft.com/office/drawing/2014/main" id="{B114FCDC-286D-6241-8216-A49B085A6B52}"/>
              </a:ext>
            </a:extLst>
          </p:cNvPr>
          <p:cNvSpPr txBox="1">
            <a:spLocks noChangeArrowheads="1"/>
          </p:cNvSpPr>
          <p:nvPr/>
        </p:nvSpPr>
        <p:spPr bwMode="auto">
          <a:xfrm>
            <a:off x="6858000" y="4566106"/>
            <a:ext cx="1371600" cy="2154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sz="800" dirty="0" err="1">
                <a:solidFill>
                  <a:prstClr val="black">
                    <a:lumMod val="75000"/>
                    <a:lumOff val="25000"/>
                  </a:prstClr>
                </a:solidFill>
                <a:latin typeface="Arial"/>
                <a:cs typeface="Arial"/>
              </a:rPr>
              <a:t>Meehl</a:t>
            </a:r>
            <a:r>
              <a:rPr lang="en-US" sz="800" dirty="0">
                <a:solidFill>
                  <a:prstClr val="black">
                    <a:lumMod val="75000"/>
                    <a:lumOff val="25000"/>
                  </a:prstClr>
                </a:solidFill>
                <a:latin typeface="Arial"/>
                <a:cs typeface="Arial"/>
              </a:rPr>
              <a:t> et al, 2012</a:t>
            </a:r>
          </a:p>
        </p:txBody>
      </p:sp>
      <p:sp>
        <p:nvSpPr>
          <p:cNvPr id="7" name="Rectangle 4">
            <a:extLst>
              <a:ext uri="{FF2B5EF4-FFF2-40B4-BE49-F238E27FC236}">
                <a16:creationId xmlns:a16="http://schemas.microsoft.com/office/drawing/2014/main" id="{1FA1DD7D-6215-9840-A7D9-0902A7292C52}"/>
              </a:ext>
            </a:extLst>
          </p:cNvPr>
          <p:cNvSpPr txBox="1">
            <a:spLocks noChangeArrowheads="1"/>
          </p:cNvSpPr>
          <p:nvPr/>
        </p:nvSpPr>
        <p:spPr>
          <a:xfrm>
            <a:off x="3810000" y="1326149"/>
            <a:ext cx="5334000" cy="712201"/>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lnSpc>
                <a:spcPct val="100000"/>
              </a:lnSpc>
            </a:pPr>
            <a:r>
              <a:rPr lang="en-US" sz="1800" dirty="0">
                <a:solidFill>
                  <a:prstClr val="white"/>
                </a:solidFill>
                <a:latin typeface="Arial"/>
                <a:ea typeface="ＭＳ Ｐゴシック" charset="0"/>
                <a:cs typeface="Arial"/>
              </a:rPr>
              <a:t>Natural forcings cannot account for the</a:t>
            </a:r>
            <a:br>
              <a:rPr lang="en-US" sz="1800" dirty="0">
                <a:solidFill>
                  <a:prstClr val="white"/>
                </a:solidFill>
                <a:latin typeface="Arial"/>
                <a:ea typeface="ＭＳ Ｐゴシック" charset="0"/>
                <a:cs typeface="Arial"/>
              </a:rPr>
            </a:br>
            <a:r>
              <a:rPr lang="en-US" sz="1800" dirty="0">
                <a:solidFill>
                  <a:prstClr val="white"/>
                </a:solidFill>
                <a:latin typeface="Arial"/>
                <a:ea typeface="ＭＳ Ｐゴシック" charset="0"/>
                <a:cs typeface="Arial"/>
              </a:rPr>
              <a:t>observed warming since at least 1960</a:t>
            </a:r>
          </a:p>
        </p:txBody>
      </p:sp>
    </p:spTree>
    <p:extLst>
      <p:ext uri="{BB962C8B-B14F-4D97-AF65-F5344CB8AC3E}">
        <p14:creationId xmlns:p14="http://schemas.microsoft.com/office/powerpoint/2010/main" val="3980786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un.jpg"/>
          <p:cNvPicPr>
            <a:picLocks noChangeAspect="1"/>
          </p:cNvPicPr>
          <p:nvPr/>
        </p:nvPicPr>
        <p:blipFill rotWithShape="1">
          <a:blip r:embed="rId2">
            <a:extLst>
              <a:ext uri="{28A0092B-C50C-407E-A947-70E740481C1C}">
                <a14:useLocalDpi xmlns:a14="http://schemas.microsoft.com/office/drawing/2010/main" val="0"/>
              </a:ext>
            </a:extLst>
          </a:blip>
          <a:srcRect l="-1" r="1574"/>
          <a:stretch/>
        </p:blipFill>
        <p:spPr>
          <a:xfrm>
            <a:off x="457200" y="0"/>
            <a:ext cx="2113445" cy="1932525"/>
          </a:xfrm>
          <a:prstGeom prst="rect">
            <a:avLst/>
          </a:prstGeom>
        </p:spPr>
      </p:pic>
      <p:sp>
        <p:nvSpPr>
          <p:cNvPr id="6" name="Text Box 13"/>
          <p:cNvSpPr txBox="1">
            <a:spLocks noChangeArrowheads="1"/>
          </p:cNvSpPr>
          <p:nvPr/>
        </p:nvSpPr>
        <p:spPr bwMode="auto">
          <a:xfrm>
            <a:off x="2667000" y="38040"/>
            <a:ext cx="220979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800" dirty="0">
                <a:solidFill>
                  <a:srgbClr val="F2F2F2"/>
                </a:solidFill>
                <a:latin typeface="Arial"/>
                <a:cs typeface="Arial"/>
              </a:rPr>
              <a:t>Solar Cycle</a:t>
            </a:r>
          </a:p>
        </p:txBody>
      </p:sp>
      <p:pic>
        <p:nvPicPr>
          <p:cNvPr id="11" name="Picture 10" descr="Pinatubo91eruption_plum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343150"/>
            <a:ext cx="4197726" cy="2807732"/>
          </a:xfrm>
          <a:prstGeom prst="rect">
            <a:avLst/>
          </a:prstGeom>
        </p:spPr>
      </p:pic>
      <p:sp>
        <p:nvSpPr>
          <p:cNvPr id="13" name="Text Box 13"/>
          <p:cNvSpPr txBox="1">
            <a:spLocks noChangeArrowheads="1"/>
          </p:cNvSpPr>
          <p:nvPr/>
        </p:nvSpPr>
        <p:spPr bwMode="auto">
          <a:xfrm>
            <a:off x="2057400" y="1885950"/>
            <a:ext cx="2209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en-US" sz="1800" dirty="0">
                <a:solidFill>
                  <a:srgbClr val="F2F2F2"/>
                </a:solidFill>
                <a:latin typeface="Arial"/>
                <a:cs typeface="Arial"/>
              </a:rPr>
              <a:t>Volcanic Eruptions</a:t>
            </a:r>
          </a:p>
        </p:txBody>
      </p:sp>
      <p:sp>
        <p:nvSpPr>
          <p:cNvPr id="10" name="Text Box 8"/>
          <p:cNvSpPr txBox="1">
            <a:spLocks noChangeArrowheads="1"/>
          </p:cNvSpPr>
          <p:nvPr/>
        </p:nvSpPr>
        <p:spPr bwMode="auto">
          <a:xfrm>
            <a:off x="17337" y="4828631"/>
            <a:ext cx="3280232" cy="3077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defTabSz="457200">
              <a:spcBef>
                <a:spcPct val="50000"/>
              </a:spcBef>
              <a:defRPr/>
            </a:pPr>
            <a:r>
              <a:rPr lang="en-US" sz="800" dirty="0">
                <a:solidFill>
                  <a:srgbClr val="FFFFFF"/>
                </a:solidFill>
                <a:latin typeface="Arial" panose="020B0604020202020204" pitchFamily="34" charset="0"/>
                <a:cs typeface="Arial" panose="020B0604020202020204" pitchFamily="34" charset="0"/>
              </a:rPr>
              <a:t>Mt. Pinatubo, 1991</a:t>
            </a:r>
            <a:br>
              <a:rPr lang="en-US" sz="800" dirty="0">
                <a:solidFill>
                  <a:srgbClr val="FFFFFF"/>
                </a:solidFill>
                <a:latin typeface="Arial" panose="020B0604020202020204" pitchFamily="34" charset="0"/>
                <a:cs typeface="Arial" panose="020B0604020202020204" pitchFamily="34" charset="0"/>
              </a:rPr>
            </a:br>
            <a:r>
              <a:rPr lang="en-US" sz="600" dirty="0">
                <a:solidFill>
                  <a:srgbClr val="FFFFFF"/>
                </a:solidFill>
                <a:latin typeface="Arial" panose="020B0604020202020204" pitchFamily="34" charset="0"/>
                <a:cs typeface="Arial" panose="020B0604020202020204" pitchFamily="34" charset="0"/>
              </a:rPr>
              <a:t>https://</a:t>
            </a:r>
            <a:r>
              <a:rPr lang="en-US" sz="600" dirty="0" err="1">
                <a:solidFill>
                  <a:srgbClr val="FFFFFF"/>
                </a:solidFill>
                <a:latin typeface="Arial" panose="020B0604020202020204" pitchFamily="34" charset="0"/>
                <a:cs typeface="Arial" panose="020B0604020202020204" pitchFamily="34" charset="0"/>
              </a:rPr>
              <a:t>upload.wikimedia.org</a:t>
            </a:r>
            <a:r>
              <a:rPr lang="en-US" sz="600" dirty="0">
                <a:solidFill>
                  <a:srgbClr val="FFFFFF"/>
                </a:solidFill>
                <a:latin typeface="Arial" panose="020B0604020202020204" pitchFamily="34" charset="0"/>
                <a:cs typeface="Arial" panose="020B0604020202020204" pitchFamily="34" charset="0"/>
              </a:rPr>
              <a:t>/</a:t>
            </a:r>
            <a:r>
              <a:rPr lang="en-US" sz="600" dirty="0" err="1">
                <a:solidFill>
                  <a:srgbClr val="FFFFFF"/>
                </a:solidFill>
                <a:latin typeface="Arial" panose="020B0604020202020204" pitchFamily="34" charset="0"/>
                <a:cs typeface="Arial" panose="020B0604020202020204" pitchFamily="34" charset="0"/>
              </a:rPr>
              <a:t>wikipedia</a:t>
            </a:r>
            <a:r>
              <a:rPr lang="en-US" sz="600" dirty="0">
                <a:solidFill>
                  <a:srgbClr val="FFFFFF"/>
                </a:solidFill>
                <a:latin typeface="Arial" panose="020B0604020202020204" pitchFamily="34" charset="0"/>
                <a:cs typeface="Arial" panose="020B0604020202020204" pitchFamily="34" charset="0"/>
              </a:rPr>
              <a:t>/commons/4/4e/Pinatubo91eruption_plume.jpg</a:t>
            </a:r>
          </a:p>
        </p:txBody>
      </p:sp>
      <p:pic>
        <p:nvPicPr>
          <p:cNvPr id="18" name="Picture 17" descr="RTOFS_NAtlan_SST.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68778" y="2647950"/>
            <a:ext cx="3375222" cy="2488458"/>
          </a:xfrm>
          <a:prstGeom prst="rect">
            <a:avLst/>
          </a:prstGeom>
        </p:spPr>
      </p:pic>
      <p:sp>
        <p:nvSpPr>
          <p:cNvPr id="14" name="Text Box 13"/>
          <p:cNvSpPr txBox="1">
            <a:spLocks noChangeArrowheads="1"/>
          </p:cNvSpPr>
          <p:nvPr/>
        </p:nvSpPr>
        <p:spPr bwMode="auto">
          <a:xfrm>
            <a:off x="3657600" y="590550"/>
            <a:ext cx="2057400"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50000"/>
              </a:spcBef>
              <a:spcAft>
                <a:spcPct val="0"/>
              </a:spcAft>
            </a:pPr>
            <a:r>
              <a:rPr lang="en-US" sz="1800" dirty="0">
                <a:solidFill>
                  <a:srgbClr val="F2F2F2"/>
                </a:solidFill>
                <a:latin typeface="Arial"/>
                <a:cs typeface="Arial"/>
              </a:rPr>
              <a:t>Stratospheric</a:t>
            </a:r>
            <a:br>
              <a:rPr lang="en-US" sz="1800" dirty="0">
                <a:solidFill>
                  <a:srgbClr val="F2F2F2"/>
                </a:solidFill>
                <a:latin typeface="Arial"/>
                <a:cs typeface="Arial"/>
              </a:rPr>
            </a:br>
            <a:r>
              <a:rPr lang="en-US" sz="1800" dirty="0">
                <a:solidFill>
                  <a:srgbClr val="F2F2F2"/>
                </a:solidFill>
                <a:latin typeface="Arial"/>
                <a:cs typeface="Arial"/>
              </a:rPr>
              <a:t>Processes</a:t>
            </a:r>
          </a:p>
        </p:txBody>
      </p:sp>
      <p:sp>
        <p:nvSpPr>
          <p:cNvPr id="17" name="Text Box 13"/>
          <p:cNvSpPr txBox="1">
            <a:spLocks noChangeArrowheads="1"/>
          </p:cNvSpPr>
          <p:nvPr/>
        </p:nvSpPr>
        <p:spPr bwMode="auto">
          <a:xfrm>
            <a:off x="4419600" y="2876550"/>
            <a:ext cx="2346807"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800" dirty="0">
                <a:solidFill>
                  <a:srgbClr val="F2F2F2"/>
                </a:solidFill>
                <a:latin typeface="Arial"/>
                <a:cs typeface="Arial"/>
              </a:rPr>
              <a:t>Coupled</a:t>
            </a:r>
            <a:br>
              <a:rPr lang="en-US" sz="1800" dirty="0">
                <a:solidFill>
                  <a:srgbClr val="F2F2F2"/>
                </a:solidFill>
                <a:latin typeface="Arial"/>
                <a:cs typeface="Arial"/>
              </a:rPr>
            </a:br>
            <a:r>
              <a:rPr lang="en-US" sz="1800" dirty="0">
                <a:solidFill>
                  <a:srgbClr val="F2F2F2"/>
                </a:solidFill>
                <a:latin typeface="Arial"/>
                <a:cs typeface="Arial"/>
              </a:rPr>
              <a:t>Ocean/Atmosphere Responses</a:t>
            </a:r>
          </a:p>
        </p:txBody>
      </p:sp>
      <p:pic>
        <p:nvPicPr>
          <p:cNvPr id="3" name="Picture 2" descr="jra55_world-wt_tozone_ann_2001-2020_cf.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91200" y="47603"/>
            <a:ext cx="3265714" cy="2500312"/>
          </a:xfrm>
          <a:prstGeom prst="rect">
            <a:avLst/>
          </a:prstGeom>
        </p:spPr>
      </p:pic>
    </p:spTree>
    <p:extLst>
      <p:ext uri="{BB962C8B-B14F-4D97-AF65-F5344CB8AC3E}">
        <p14:creationId xmlns:p14="http://schemas.microsoft.com/office/powerpoint/2010/main" val="15381849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799" y="285750"/>
            <a:ext cx="3982801" cy="442588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297085"/>
            <a:ext cx="3962400" cy="4403217"/>
          </a:xfrm>
          <a:prstGeom prst="rect">
            <a:avLst/>
          </a:prstGeom>
        </p:spPr>
      </p:pic>
    </p:spTree>
    <p:extLst>
      <p:ext uri="{BB962C8B-B14F-4D97-AF65-F5344CB8AC3E}">
        <p14:creationId xmlns:p14="http://schemas.microsoft.com/office/powerpoint/2010/main" val="21350811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88" y="18676"/>
            <a:ext cx="2929112" cy="571874"/>
          </a:xfrm>
        </p:spPr>
        <p:txBody>
          <a:bodyPr>
            <a:normAutofit/>
          </a:bodyPr>
          <a:lstStyle/>
          <a:p>
            <a:pPr algn="ctr"/>
            <a:r>
              <a:rPr lang="en-US" sz="2800" dirty="0">
                <a:solidFill>
                  <a:schemeClr val="bg1"/>
                </a:solidFill>
                <a:latin typeface="Arial"/>
                <a:cs typeface="Arial"/>
              </a:rPr>
              <a:t>Teleconnections</a:t>
            </a:r>
          </a:p>
        </p:txBody>
      </p:sp>
      <p:pic>
        <p:nvPicPr>
          <p:cNvPr id="7" name="Picture 6" descr="sstanom_world-ced2_1997_d3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642" y="1036945"/>
            <a:ext cx="2074760" cy="1441014"/>
          </a:xfrm>
          <a:prstGeom prst="rect">
            <a:avLst/>
          </a:prstGeom>
        </p:spPr>
      </p:pic>
      <p:pic>
        <p:nvPicPr>
          <p:cNvPr id="10" name="Picture 9" descr="sstanom_world-ced2_1999_d0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242" y="1036945"/>
            <a:ext cx="2074758" cy="1441014"/>
          </a:xfrm>
          <a:prstGeom prst="rect">
            <a:avLst/>
          </a:prstGeom>
        </p:spPr>
      </p:pic>
      <p:sp>
        <p:nvSpPr>
          <p:cNvPr id="8" name="Text Box 13"/>
          <p:cNvSpPr txBox="1">
            <a:spLocks noChangeArrowheads="1"/>
          </p:cNvSpPr>
          <p:nvPr/>
        </p:nvSpPr>
        <p:spPr bwMode="auto">
          <a:xfrm>
            <a:off x="914400" y="666750"/>
            <a:ext cx="3810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400" dirty="0">
                <a:solidFill>
                  <a:srgbClr val="FFFFFF"/>
                </a:solidFill>
                <a:latin typeface="Arial"/>
                <a:cs typeface="Arial"/>
              </a:rPr>
              <a:t>El Niño-Southern Oscillation (ENSO)</a:t>
            </a:r>
            <a:endParaRPr lang="en-US" sz="1500" dirty="0">
              <a:solidFill>
                <a:srgbClr val="FFFFFF"/>
              </a:solidFill>
              <a:latin typeface="Arial"/>
              <a:cs typeface="Arial"/>
            </a:endParaRPr>
          </a:p>
        </p:txBody>
      </p:sp>
      <p:sp>
        <p:nvSpPr>
          <p:cNvPr id="9" name="Text Box 13"/>
          <p:cNvSpPr txBox="1">
            <a:spLocks noChangeArrowheads="1"/>
          </p:cNvSpPr>
          <p:nvPr/>
        </p:nvSpPr>
        <p:spPr bwMode="auto">
          <a:xfrm>
            <a:off x="5257800" y="57150"/>
            <a:ext cx="32004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400" dirty="0">
                <a:solidFill>
                  <a:srgbClr val="FFFFFF"/>
                </a:solidFill>
                <a:latin typeface="Arial"/>
                <a:cs typeface="Arial"/>
              </a:rPr>
              <a:t>Pacific Decadal Oscillation (PDO)</a:t>
            </a:r>
            <a:endParaRPr lang="en-US" sz="1500" dirty="0">
              <a:solidFill>
                <a:srgbClr val="FFFFFF"/>
              </a:solidFill>
              <a:latin typeface="Arial"/>
              <a:cs typeface="Arial"/>
            </a:endParaRPr>
          </a:p>
        </p:txBody>
      </p:sp>
      <p:sp>
        <p:nvSpPr>
          <p:cNvPr id="12" name="Text Box 13"/>
          <p:cNvSpPr txBox="1">
            <a:spLocks noChangeArrowheads="1"/>
          </p:cNvSpPr>
          <p:nvPr/>
        </p:nvSpPr>
        <p:spPr bwMode="auto">
          <a:xfrm>
            <a:off x="76200" y="2647950"/>
            <a:ext cx="27432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400" dirty="0">
                <a:solidFill>
                  <a:srgbClr val="FFFFFF"/>
                </a:solidFill>
                <a:latin typeface="Arial"/>
                <a:cs typeface="Arial"/>
              </a:rPr>
              <a:t>North Atlantic Oscillation (NAO)</a:t>
            </a:r>
            <a:endParaRPr lang="en-US" sz="1500" dirty="0">
              <a:solidFill>
                <a:srgbClr val="FFFFFF"/>
              </a:solidFill>
              <a:latin typeface="Arial"/>
              <a:cs typeface="Arial"/>
            </a:endParaRPr>
          </a:p>
        </p:txBody>
      </p:sp>
      <p:sp>
        <p:nvSpPr>
          <p:cNvPr id="13" name="Text Box 13"/>
          <p:cNvSpPr txBox="1">
            <a:spLocks noChangeArrowheads="1"/>
          </p:cNvSpPr>
          <p:nvPr/>
        </p:nvSpPr>
        <p:spPr bwMode="auto">
          <a:xfrm>
            <a:off x="6248400" y="2505730"/>
            <a:ext cx="2743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400" dirty="0">
                <a:solidFill>
                  <a:srgbClr val="FFFFFF"/>
                </a:solidFill>
                <a:latin typeface="Arial"/>
                <a:cs typeface="Arial"/>
              </a:rPr>
              <a:t>Atlantic Multidecadal Oscillation/Variability (AMO/AMV)</a:t>
            </a:r>
            <a:endParaRPr lang="en-US" sz="1500" dirty="0">
              <a:solidFill>
                <a:srgbClr val="FFFFFF"/>
              </a:solidFill>
              <a:latin typeface="Arial"/>
              <a:cs typeface="Arial"/>
            </a:endParaRPr>
          </a:p>
        </p:txBody>
      </p:sp>
      <p:pic>
        <p:nvPicPr>
          <p:cNvPr id="6" name="Picture 5" descr="correl_19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38150"/>
            <a:ext cx="2438400" cy="1997049"/>
          </a:xfrm>
          <a:prstGeom prst="rect">
            <a:avLst/>
          </a:prstGeom>
        </p:spPr>
      </p:pic>
      <p:pic>
        <p:nvPicPr>
          <p:cNvPr id="14" name="Picture 13" descr="correl_158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015818"/>
            <a:ext cx="2286000" cy="1989886"/>
          </a:xfrm>
          <a:prstGeom prst="rect">
            <a:avLst/>
          </a:prstGeom>
        </p:spPr>
      </p:pic>
      <p:pic>
        <p:nvPicPr>
          <p:cNvPr id="15" name="Picture 14" descr="correl_191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3015818"/>
            <a:ext cx="2499857" cy="1989886"/>
          </a:xfrm>
          <a:prstGeom prst="rect">
            <a:avLst/>
          </a:prstGeom>
        </p:spPr>
      </p:pic>
    </p:spTree>
    <p:extLst>
      <p:ext uri="{BB962C8B-B14F-4D97-AF65-F5344CB8AC3E}">
        <p14:creationId xmlns:p14="http://schemas.microsoft.com/office/powerpoint/2010/main" val="2166892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9050"/>
            <a:ext cx="5029201" cy="773906"/>
          </a:xfrm>
        </p:spPr>
        <p:txBody>
          <a:bodyPr>
            <a:normAutofit/>
          </a:bodyPr>
          <a:lstStyle/>
          <a:p>
            <a:pPr algn="ctr"/>
            <a:r>
              <a:rPr lang="en-US" sz="2100" dirty="0">
                <a:solidFill>
                  <a:srgbClr val="FFFFFF"/>
                </a:solidFill>
                <a:latin typeface="Arial"/>
                <a:cs typeface="Arial"/>
              </a:rPr>
              <a:t>El Niño-Southern Oscillation (ENSO)</a:t>
            </a:r>
            <a:endParaRPr lang="en-US" sz="2100" dirty="0">
              <a:solidFill>
                <a:schemeClr val="bg1"/>
              </a:solidFill>
              <a:latin typeface="Arial"/>
              <a:cs typeface="Arial"/>
            </a:endParaRPr>
          </a:p>
        </p:txBody>
      </p:sp>
      <p:sp>
        <p:nvSpPr>
          <p:cNvPr id="3" name="Content Placeholder 2"/>
          <p:cNvSpPr>
            <a:spLocks noGrp="1"/>
          </p:cNvSpPr>
          <p:nvPr>
            <p:ph idx="1"/>
          </p:nvPr>
        </p:nvSpPr>
        <p:spPr>
          <a:xfrm>
            <a:off x="0" y="666750"/>
            <a:ext cx="5029200" cy="1165081"/>
          </a:xfrm>
        </p:spPr>
        <p:txBody>
          <a:bodyPr>
            <a:normAutofit fontScale="55000" lnSpcReduction="20000"/>
          </a:bodyPr>
          <a:lstStyle/>
          <a:p>
            <a:pPr>
              <a:lnSpc>
                <a:spcPct val="120000"/>
              </a:lnSpc>
            </a:pPr>
            <a:r>
              <a:rPr lang="en-US" dirty="0">
                <a:solidFill>
                  <a:srgbClr val="FFFFFF"/>
                </a:solidFill>
                <a:latin typeface="Arial"/>
                <a:cs typeface="Arial"/>
              </a:rPr>
              <a:t>Coupled ocean-atmosphere response with irregular period of 2–7 years between El Niño (warm) and La Niña (cool) phases.</a:t>
            </a:r>
          </a:p>
          <a:p>
            <a:pPr>
              <a:lnSpc>
                <a:spcPct val="120000"/>
              </a:lnSpc>
            </a:pPr>
            <a:r>
              <a:rPr lang="en-US" dirty="0">
                <a:solidFill>
                  <a:srgbClr val="FFFFFF"/>
                </a:solidFill>
                <a:latin typeface="Arial"/>
                <a:cs typeface="Arial"/>
              </a:rPr>
              <a:t>ENSO impacts weather worldwide, particularly during boreal winter.</a:t>
            </a:r>
          </a:p>
          <a:p>
            <a:pPr>
              <a:lnSpc>
                <a:spcPct val="120000"/>
              </a:lnSpc>
            </a:pPr>
            <a:r>
              <a:rPr lang="en-US" dirty="0">
                <a:solidFill>
                  <a:srgbClr val="FFFFFF"/>
                </a:solidFill>
                <a:latin typeface="Arial"/>
                <a:cs typeface="Arial"/>
              </a:rPr>
              <a:t>Atmospheric response known as Walker circulation.</a:t>
            </a:r>
          </a:p>
        </p:txBody>
      </p:sp>
      <p:sp>
        <p:nvSpPr>
          <p:cNvPr id="11" name="TextBox 10">
            <a:extLst>
              <a:ext uri="{FF2B5EF4-FFF2-40B4-BE49-F238E27FC236}">
                <a16:creationId xmlns:a16="http://schemas.microsoft.com/office/drawing/2014/main" id="{7C5F935B-9E34-5741-B37B-FAF82B7B9B62}"/>
              </a:ext>
            </a:extLst>
          </p:cNvPr>
          <p:cNvSpPr txBox="1">
            <a:spLocks noChangeArrowheads="1"/>
          </p:cNvSpPr>
          <p:nvPr/>
        </p:nvSpPr>
        <p:spPr bwMode="auto">
          <a:xfrm>
            <a:off x="2971800" y="4834869"/>
            <a:ext cx="1981200"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en-US" sz="900" dirty="0">
                <a:solidFill>
                  <a:prstClr val="white">
                    <a:lumMod val="85000"/>
                  </a:prstClr>
                </a:solidFill>
                <a:latin typeface="Arial"/>
                <a:cs typeface="Arial"/>
              </a:rPr>
              <a:t>https://</a:t>
            </a:r>
            <a:r>
              <a:rPr lang="en-US" sz="900" dirty="0" err="1">
                <a:solidFill>
                  <a:prstClr val="white">
                    <a:lumMod val="85000"/>
                  </a:prstClr>
                </a:solidFill>
                <a:latin typeface="Arial"/>
                <a:cs typeface="Arial"/>
              </a:rPr>
              <a:t>www.climate.gov</a:t>
            </a:r>
            <a:r>
              <a:rPr lang="en-US" sz="900" dirty="0">
                <a:solidFill>
                  <a:prstClr val="white">
                    <a:lumMod val="85000"/>
                  </a:prstClr>
                </a:solidFill>
                <a:latin typeface="Arial"/>
                <a:cs typeface="Arial"/>
              </a:rPr>
              <a:t>/</a:t>
            </a:r>
            <a:r>
              <a:rPr lang="en-US" sz="900" dirty="0" err="1">
                <a:solidFill>
                  <a:prstClr val="white">
                    <a:lumMod val="85000"/>
                  </a:prstClr>
                </a:solidFill>
                <a:latin typeface="Arial"/>
                <a:cs typeface="Arial"/>
              </a:rPr>
              <a:t>enso</a:t>
            </a:r>
            <a:endParaRPr lang="en-US" sz="900" dirty="0">
              <a:solidFill>
                <a:prstClr val="white">
                  <a:lumMod val="85000"/>
                </a:prstClr>
              </a:solidFill>
              <a:latin typeface="Arial"/>
              <a:cs typeface="Arial"/>
            </a:endParaRPr>
          </a:p>
        </p:txBody>
      </p:sp>
      <p:grpSp>
        <p:nvGrpSpPr>
          <p:cNvPr id="8" name="Group 7"/>
          <p:cNvGrpSpPr/>
          <p:nvPr/>
        </p:nvGrpSpPr>
        <p:grpSpPr>
          <a:xfrm>
            <a:off x="5029200" y="0"/>
            <a:ext cx="4114800" cy="5143500"/>
            <a:chOff x="4724400" y="0"/>
            <a:chExt cx="4114800" cy="5143500"/>
          </a:xfrm>
        </p:grpSpPr>
        <p:sp>
          <p:nvSpPr>
            <p:cNvPr id="9" name="Rectangle 8"/>
            <p:cNvSpPr/>
            <p:nvPr/>
          </p:nvSpPr>
          <p:spPr>
            <a:xfrm>
              <a:off x="4724400" y="0"/>
              <a:ext cx="4114800" cy="51435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12" name="Picture 11" descr="WalkerElNino_2colorSSTA_large.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57150"/>
              <a:ext cx="3962400" cy="1981200"/>
            </a:xfrm>
            <a:prstGeom prst="rect">
              <a:avLst/>
            </a:prstGeom>
          </p:spPr>
        </p:pic>
        <p:pic>
          <p:nvPicPr>
            <p:cNvPr id="13" name="Picture 12" descr="WalkerNeutral_larg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00600" y="1657350"/>
              <a:ext cx="3962400" cy="1981200"/>
            </a:xfrm>
            <a:prstGeom prst="rect">
              <a:avLst/>
            </a:prstGeom>
          </p:spPr>
        </p:pic>
        <p:pic>
          <p:nvPicPr>
            <p:cNvPr id="14" name="Picture 13" descr="WalkerLaNina_2colorSSTA_large.jpg"/>
            <p:cNvPicPr>
              <a:picLocks noChangeAspect="1"/>
            </p:cNvPicPr>
            <p:nvPr/>
          </p:nvPicPr>
          <p:blipFill rotWithShape="1">
            <a:blip r:embed="rId4">
              <a:extLst>
                <a:ext uri="{28A0092B-C50C-407E-A947-70E740481C1C}">
                  <a14:useLocalDpi xmlns:a14="http://schemas.microsoft.com/office/drawing/2010/main" val="0"/>
                </a:ext>
              </a:extLst>
            </a:blip>
            <a:srcRect b="4808"/>
            <a:stretch/>
          </p:blipFill>
          <p:spPr>
            <a:xfrm>
              <a:off x="4800600" y="3257550"/>
              <a:ext cx="3962400" cy="1885950"/>
            </a:xfrm>
            <a:prstGeom prst="rect">
              <a:avLst/>
            </a:prstGeom>
          </p:spPr>
        </p:pic>
      </p:grpSp>
      <p:pic>
        <p:nvPicPr>
          <p:cNvPr id="15" name="Picture 14" descr="globes_paired_620.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000" y="1937570"/>
            <a:ext cx="4267200" cy="2842506"/>
          </a:xfrm>
          <a:prstGeom prst="rect">
            <a:avLst/>
          </a:prstGeom>
        </p:spPr>
      </p:pic>
    </p:spTree>
    <p:extLst>
      <p:ext uri="{BB962C8B-B14F-4D97-AF65-F5344CB8AC3E}">
        <p14:creationId xmlns:p14="http://schemas.microsoft.com/office/powerpoint/2010/main" val="3651976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17998" y="1428750"/>
            <a:ext cx="7886700" cy="914400"/>
          </a:xfrm>
        </p:spPr>
        <p:txBody>
          <a:bodyPr>
            <a:normAutofit fontScale="90000"/>
          </a:bodyPr>
          <a:lstStyle/>
          <a:p>
            <a:pPr algn="ctr"/>
            <a:r>
              <a:rPr lang="en-US" dirty="0">
                <a:solidFill>
                  <a:schemeClr val="bg1"/>
                </a:solidFill>
                <a:latin typeface="Arial"/>
                <a:cs typeface="Arial"/>
              </a:rPr>
              <a:t>Variability</a:t>
            </a:r>
            <a:r>
              <a:rPr lang="mr-IN" dirty="0">
                <a:solidFill>
                  <a:schemeClr val="bg1"/>
                </a:solidFill>
                <a:latin typeface="Arial"/>
                <a:cs typeface="Arial"/>
              </a:rPr>
              <a:t>…</a:t>
            </a:r>
            <a:r>
              <a:rPr lang="en-US" dirty="0">
                <a:solidFill>
                  <a:schemeClr val="bg1"/>
                </a:solidFill>
                <a:latin typeface="Arial"/>
                <a:cs typeface="Arial"/>
              </a:rPr>
              <a:t> showing global annual temp 1880-present</a:t>
            </a:r>
          </a:p>
        </p:txBody>
      </p:sp>
    </p:spTree>
    <p:extLst>
      <p:ext uri="{BB962C8B-B14F-4D97-AF65-F5344CB8AC3E}">
        <p14:creationId xmlns:p14="http://schemas.microsoft.com/office/powerpoint/2010/main" val="199797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descr="gfs_2022-02-10_00z.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2571750"/>
            <a:ext cx="3672053" cy="2526739"/>
          </a:xfrm>
          <a:prstGeom prst="rect">
            <a:avLst/>
          </a:prstGeom>
        </p:spPr>
      </p:pic>
      <p:pic>
        <p:nvPicPr>
          <p:cNvPr id="3" name="Picture 2" descr="gfs_2022-02-14_12z.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9463" y="57150"/>
            <a:ext cx="3526857" cy="2495550"/>
          </a:xfrm>
          <a:prstGeom prst="rect">
            <a:avLst/>
          </a:prstGeom>
        </p:spPr>
      </p:pic>
      <p:pic>
        <p:nvPicPr>
          <p:cNvPr id="5" name="Picture 4" descr="gfs_nh-sat1_ws500-gph_2022-02-10.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819150"/>
            <a:ext cx="3889265" cy="3505200"/>
          </a:xfrm>
          <a:prstGeom prst="rect">
            <a:avLst/>
          </a:prstGeom>
        </p:spPr>
      </p:pic>
      <p:sp>
        <p:nvSpPr>
          <p:cNvPr id="6" name="TextBox 5"/>
          <p:cNvSpPr txBox="1"/>
          <p:nvPr/>
        </p:nvSpPr>
        <p:spPr>
          <a:xfrm>
            <a:off x="76200" y="61135"/>
            <a:ext cx="1371600" cy="738664"/>
          </a:xfrm>
          <a:prstGeom prst="rect">
            <a:avLst/>
          </a:prstGeom>
          <a:noFill/>
        </p:spPr>
        <p:txBody>
          <a:bodyPr wrap="square" rtlCol="0">
            <a:spAutoFit/>
          </a:bodyPr>
          <a:lstStyle/>
          <a:p>
            <a:pPr algn="r"/>
            <a:r>
              <a:rPr lang="en-US" sz="1400" dirty="0">
                <a:solidFill>
                  <a:prstClr val="white"/>
                </a:solidFill>
                <a:latin typeface="Arial"/>
                <a:cs typeface="Arial"/>
              </a:rPr>
              <a:t>GFS 10-day</a:t>
            </a:r>
            <a:br>
              <a:rPr lang="en-US" sz="1400" dirty="0">
                <a:solidFill>
                  <a:prstClr val="white"/>
                </a:solidFill>
                <a:latin typeface="Arial"/>
                <a:cs typeface="Arial"/>
              </a:rPr>
            </a:br>
            <a:r>
              <a:rPr lang="en-US" sz="1400" dirty="0">
                <a:solidFill>
                  <a:prstClr val="white"/>
                </a:solidFill>
                <a:latin typeface="Arial"/>
                <a:cs typeface="Arial"/>
              </a:rPr>
              <a:t>Mon 14 Feb</a:t>
            </a:r>
            <a:br>
              <a:rPr lang="en-US" sz="1400" dirty="0">
                <a:solidFill>
                  <a:prstClr val="white"/>
                </a:solidFill>
                <a:latin typeface="Arial"/>
                <a:cs typeface="Arial"/>
              </a:rPr>
            </a:br>
            <a:r>
              <a:rPr lang="en-US" sz="1400" dirty="0">
                <a:solidFill>
                  <a:prstClr val="white"/>
                </a:solidFill>
                <a:latin typeface="Arial"/>
                <a:cs typeface="Arial"/>
              </a:rPr>
              <a:t>12 UTC</a:t>
            </a:r>
          </a:p>
        </p:txBody>
      </p:sp>
      <p:sp>
        <p:nvSpPr>
          <p:cNvPr id="7" name="TextBox 6"/>
          <p:cNvSpPr txBox="1"/>
          <p:nvPr/>
        </p:nvSpPr>
        <p:spPr>
          <a:xfrm>
            <a:off x="3810000" y="2724150"/>
            <a:ext cx="1295400" cy="738664"/>
          </a:xfrm>
          <a:prstGeom prst="rect">
            <a:avLst/>
          </a:prstGeom>
          <a:noFill/>
        </p:spPr>
        <p:txBody>
          <a:bodyPr wrap="square" rtlCol="0">
            <a:spAutoFit/>
          </a:bodyPr>
          <a:lstStyle/>
          <a:p>
            <a:r>
              <a:rPr lang="en-US" sz="1400" dirty="0">
                <a:solidFill>
                  <a:prstClr val="white"/>
                </a:solidFill>
                <a:latin typeface="Arial"/>
                <a:cs typeface="Arial"/>
              </a:rPr>
              <a:t>GFS 10-day</a:t>
            </a:r>
            <a:br>
              <a:rPr lang="en-US" sz="1400" dirty="0">
                <a:solidFill>
                  <a:prstClr val="white"/>
                </a:solidFill>
                <a:latin typeface="Arial"/>
                <a:cs typeface="Arial"/>
              </a:rPr>
            </a:br>
            <a:r>
              <a:rPr lang="en-US" sz="1400" dirty="0">
                <a:solidFill>
                  <a:prstClr val="white"/>
                </a:solidFill>
                <a:latin typeface="Arial"/>
                <a:cs typeface="Arial"/>
              </a:rPr>
              <a:t>Thu 10 Feb</a:t>
            </a:r>
            <a:br>
              <a:rPr lang="en-US" sz="1400" dirty="0">
                <a:solidFill>
                  <a:prstClr val="white"/>
                </a:solidFill>
                <a:latin typeface="Arial"/>
                <a:cs typeface="Arial"/>
              </a:rPr>
            </a:br>
            <a:r>
              <a:rPr lang="en-US" sz="1400" dirty="0">
                <a:solidFill>
                  <a:prstClr val="white"/>
                </a:solidFill>
                <a:latin typeface="Arial"/>
                <a:cs typeface="Arial"/>
              </a:rPr>
              <a:t>00 UTC</a:t>
            </a:r>
          </a:p>
        </p:txBody>
      </p:sp>
    </p:spTree>
    <p:extLst>
      <p:ext uri="{BB962C8B-B14F-4D97-AF65-F5344CB8AC3E}">
        <p14:creationId xmlns:p14="http://schemas.microsoft.com/office/powerpoint/2010/main" val="12775705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3B674E-3E9D-BC48-99F3-C510F6581C3E}"/>
              </a:ext>
            </a:extLst>
          </p:cNvPr>
          <p:cNvPicPr>
            <a:picLocks noChangeAspect="1"/>
          </p:cNvPicPr>
          <p:nvPr/>
        </p:nvPicPr>
        <p:blipFill>
          <a:blip r:embed="rId2"/>
          <a:stretch>
            <a:fillRect/>
          </a:stretch>
        </p:blipFill>
        <p:spPr>
          <a:xfrm>
            <a:off x="76200" y="57150"/>
            <a:ext cx="3992880" cy="2218266"/>
          </a:xfrm>
          <a:prstGeom prst="rect">
            <a:avLst/>
          </a:prstGeom>
        </p:spPr>
      </p:pic>
      <p:sp>
        <p:nvSpPr>
          <p:cNvPr id="12" name="Title 1">
            <a:extLst>
              <a:ext uri="{FF2B5EF4-FFF2-40B4-BE49-F238E27FC236}">
                <a16:creationId xmlns:a16="http://schemas.microsoft.com/office/drawing/2014/main" id="{15518379-309E-2E45-A512-0D018C58CAF1}"/>
              </a:ext>
            </a:extLst>
          </p:cNvPr>
          <p:cNvSpPr txBox="1">
            <a:spLocks/>
          </p:cNvSpPr>
          <p:nvPr/>
        </p:nvSpPr>
        <p:spPr>
          <a:xfrm>
            <a:off x="19050" y="2266950"/>
            <a:ext cx="2114550" cy="28575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defTabSz="342900">
              <a:defRPr/>
            </a:pPr>
            <a:r>
              <a:rPr lang="en-US" sz="1000" dirty="0">
                <a:solidFill>
                  <a:prstClr val="white">
                    <a:lumMod val="95000"/>
                  </a:prstClr>
                </a:solidFill>
                <a:latin typeface="Arial"/>
                <a:ea typeface="ＭＳ Ｐゴシック" charset="0"/>
                <a:cs typeface="Arial"/>
              </a:rPr>
              <a:t>Francis and </a:t>
            </a:r>
            <a:r>
              <a:rPr lang="en-US" sz="1000" dirty="0" err="1">
                <a:solidFill>
                  <a:prstClr val="white">
                    <a:lumMod val="95000"/>
                  </a:prstClr>
                </a:solidFill>
                <a:latin typeface="Arial"/>
                <a:ea typeface="ＭＳ Ｐゴシック" charset="0"/>
                <a:cs typeface="Arial"/>
              </a:rPr>
              <a:t>Vavrus</a:t>
            </a:r>
            <a:r>
              <a:rPr lang="en-US" sz="1000" dirty="0">
                <a:solidFill>
                  <a:prstClr val="white">
                    <a:lumMod val="95000"/>
                  </a:prstClr>
                </a:solidFill>
                <a:latin typeface="Arial"/>
                <a:ea typeface="ＭＳ Ｐゴシック" charset="0"/>
                <a:cs typeface="Arial"/>
              </a:rPr>
              <a:t>, 2014</a:t>
            </a:r>
          </a:p>
        </p:txBody>
      </p:sp>
      <p:pic>
        <p:nvPicPr>
          <p:cNvPr id="13" name="Picture 12">
            <a:extLst>
              <a:ext uri="{FF2B5EF4-FFF2-40B4-BE49-F238E27FC236}">
                <a16:creationId xmlns:a16="http://schemas.microsoft.com/office/drawing/2014/main" id="{A8DC52BB-A6AA-094C-A046-FAE0178C8BFC}"/>
              </a:ext>
            </a:extLst>
          </p:cNvPr>
          <p:cNvPicPr>
            <a:picLocks noChangeAspect="1"/>
          </p:cNvPicPr>
          <p:nvPr/>
        </p:nvPicPr>
        <p:blipFill>
          <a:blip r:embed="rId3"/>
          <a:stretch>
            <a:fillRect/>
          </a:stretch>
        </p:blipFill>
        <p:spPr>
          <a:xfrm>
            <a:off x="4239610" y="1200150"/>
            <a:ext cx="4828190" cy="3867150"/>
          </a:xfrm>
          <a:prstGeom prst="rect">
            <a:avLst/>
          </a:prstGeom>
        </p:spPr>
      </p:pic>
      <p:sp>
        <p:nvSpPr>
          <p:cNvPr id="14" name="TextBox 13">
            <a:extLst>
              <a:ext uri="{FF2B5EF4-FFF2-40B4-BE49-F238E27FC236}">
                <a16:creationId xmlns:a16="http://schemas.microsoft.com/office/drawing/2014/main" id="{7C5F935B-9E34-5741-B37B-FAF82B7B9B62}"/>
              </a:ext>
            </a:extLst>
          </p:cNvPr>
          <p:cNvSpPr txBox="1">
            <a:spLocks noChangeArrowheads="1"/>
          </p:cNvSpPr>
          <p:nvPr/>
        </p:nvSpPr>
        <p:spPr bwMode="auto">
          <a:xfrm>
            <a:off x="1773530" y="3688199"/>
            <a:ext cx="2417470" cy="11695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1" fontAlgn="base" hangingPunct="1">
              <a:spcBef>
                <a:spcPct val="0"/>
              </a:spcBef>
              <a:spcAft>
                <a:spcPct val="0"/>
              </a:spcAft>
              <a:defRPr/>
            </a:pPr>
            <a:r>
              <a:rPr lang="en-US" sz="1400" dirty="0">
                <a:solidFill>
                  <a:srgbClr val="FFFFFF"/>
                </a:solidFill>
                <a:latin typeface="Arial"/>
                <a:cs typeface="Arial"/>
              </a:rPr>
              <a:t> Temperature anomaly and Jetstream</a:t>
            </a:r>
            <a:br>
              <a:rPr lang="en-US" sz="1400" dirty="0">
                <a:solidFill>
                  <a:srgbClr val="FFFFFF"/>
                </a:solidFill>
                <a:latin typeface="Arial"/>
                <a:cs typeface="Arial"/>
              </a:rPr>
            </a:br>
            <a:endParaRPr lang="en-US" sz="1400" dirty="0">
              <a:solidFill>
                <a:srgbClr val="FFFFFF"/>
              </a:solidFill>
              <a:latin typeface="Arial"/>
              <a:cs typeface="Arial"/>
            </a:endParaRPr>
          </a:p>
          <a:p>
            <a:pPr algn="r" defTabSz="914400" eaLnBrk="1" fontAlgn="base" hangingPunct="1">
              <a:spcBef>
                <a:spcPct val="0"/>
              </a:spcBef>
              <a:spcAft>
                <a:spcPct val="0"/>
              </a:spcAft>
              <a:defRPr/>
            </a:pPr>
            <a:r>
              <a:rPr lang="en-US" sz="1400" dirty="0">
                <a:solidFill>
                  <a:srgbClr val="FFFFFF"/>
                </a:solidFill>
                <a:latin typeface="Arial"/>
                <a:cs typeface="Arial"/>
              </a:rPr>
              <a:t>Wind Storm</a:t>
            </a:r>
          </a:p>
          <a:p>
            <a:pPr algn="r" defTabSz="914400" eaLnBrk="1" fontAlgn="base" hangingPunct="1">
              <a:spcBef>
                <a:spcPct val="0"/>
              </a:spcBef>
              <a:spcAft>
                <a:spcPct val="0"/>
              </a:spcAft>
              <a:defRPr/>
            </a:pPr>
            <a:r>
              <a:rPr lang="en-US" sz="1400" dirty="0">
                <a:solidFill>
                  <a:srgbClr val="FFFFFF"/>
                </a:solidFill>
                <a:latin typeface="Arial"/>
                <a:cs typeface="Arial"/>
              </a:rPr>
              <a:t>Nov 1, 2019</a:t>
            </a:r>
          </a:p>
        </p:txBody>
      </p:sp>
    </p:spTree>
    <p:extLst>
      <p:ext uri="{BB962C8B-B14F-4D97-AF65-F5344CB8AC3E}">
        <p14:creationId xmlns:p14="http://schemas.microsoft.com/office/powerpoint/2010/main" val="1623528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964182-707B-0B4C-AF4E-31AA3D1EB8E8}"/>
              </a:ext>
            </a:extLst>
          </p:cNvPr>
          <p:cNvSpPr txBox="1">
            <a:spLocks/>
          </p:cNvSpPr>
          <p:nvPr/>
        </p:nvSpPr>
        <p:spPr>
          <a:xfrm>
            <a:off x="228600" y="285750"/>
            <a:ext cx="4876800" cy="762000"/>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400" dirty="0">
                <a:solidFill>
                  <a:srgbClr val="FFC000">
                    <a:lumMod val="20000"/>
                    <a:lumOff val="80000"/>
                  </a:srgbClr>
                </a:solidFill>
                <a:latin typeface="Arial"/>
                <a:ea typeface="ＭＳ Ｐゴシック" charset="0"/>
                <a:cs typeface="Arial"/>
              </a:rPr>
              <a:t>Extreme Weather</a:t>
            </a:r>
          </a:p>
        </p:txBody>
      </p:sp>
      <p:sp>
        <p:nvSpPr>
          <p:cNvPr id="3" name="Content Placeholder 2">
            <a:extLst>
              <a:ext uri="{FF2B5EF4-FFF2-40B4-BE49-F238E27FC236}">
                <a16:creationId xmlns:a16="http://schemas.microsoft.com/office/drawing/2014/main" id="{B2D2309E-3E08-DD4B-9215-CDEC37955B5D}"/>
              </a:ext>
            </a:extLst>
          </p:cNvPr>
          <p:cNvSpPr txBox="1">
            <a:spLocks/>
          </p:cNvSpPr>
          <p:nvPr/>
        </p:nvSpPr>
        <p:spPr>
          <a:xfrm>
            <a:off x="228600" y="1136362"/>
            <a:ext cx="5181600" cy="3873788"/>
          </a:xfrm>
          <a:prstGeom prst="rect">
            <a:avLst/>
          </a:prstGeom>
        </p:spPr>
        <p:txBody>
          <a:bodyP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800" dirty="0">
                <a:solidFill>
                  <a:prstClr val="white"/>
                </a:solidFill>
                <a:latin typeface="Arial"/>
                <a:cs typeface="Arial"/>
              </a:rPr>
              <a:t>Extreme weather becoming more common around the Northern Hemisphere due to changes in atmospheric circulation.</a:t>
            </a:r>
          </a:p>
          <a:p>
            <a:endParaRPr lang="en-US" sz="1000" dirty="0">
              <a:solidFill>
                <a:prstClr val="white"/>
              </a:solidFill>
              <a:latin typeface="Arial"/>
              <a:cs typeface="Arial"/>
            </a:endParaRPr>
          </a:p>
          <a:p>
            <a:r>
              <a:rPr lang="en-US" sz="1800" dirty="0">
                <a:solidFill>
                  <a:prstClr val="white"/>
                </a:solidFill>
                <a:latin typeface="Arial"/>
                <a:cs typeface="Arial"/>
              </a:rPr>
              <a:t>Increased likelihood of heat/cold waves, intense storms.</a:t>
            </a:r>
          </a:p>
          <a:p>
            <a:endParaRPr lang="en-US" sz="1000" dirty="0">
              <a:solidFill>
                <a:prstClr val="white"/>
              </a:solidFill>
              <a:latin typeface="Arial"/>
              <a:cs typeface="Arial"/>
            </a:endParaRPr>
          </a:p>
          <a:p>
            <a:r>
              <a:rPr lang="en-US" sz="1800" dirty="0">
                <a:solidFill>
                  <a:prstClr val="white"/>
                </a:solidFill>
                <a:latin typeface="Arial"/>
                <a:cs typeface="Arial"/>
              </a:rPr>
              <a:t>Large increases (55%) in annual heavy daily precipitation across the USNE.</a:t>
            </a:r>
          </a:p>
          <a:p>
            <a:endParaRPr lang="en-US" sz="1000" dirty="0">
              <a:solidFill>
                <a:prstClr val="white"/>
              </a:solidFill>
              <a:latin typeface="Arial"/>
              <a:cs typeface="Arial"/>
            </a:endParaRPr>
          </a:p>
          <a:p>
            <a:r>
              <a:rPr lang="en-US" sz="1800" dirty="0">
                <a:solidFill>
                  <a:prstClr val="white"/>
                </a:solidFill>
                <a:latin typeface="Arial"/>
                <a:cs typeface="Arial"/>
              </a:rPr>
              <a:t>In Maine, the last 10-15 years have seen the highest occurrence of 2”, 3”, and 4” precipitation events (Fernandez et al., 2020).</a:t>
            </a:r>
          </a:p>
        </p:txBody>
      </p:sp>
      <p:pic>
        <p:nvPicPr>
          <p:cNvPr id="5" name="Picture 4">
            <a:extLst>
              <a:ext uri="{FF2B5EF4-FFF2-40B4-BE49-F238E27FC236}">
                <a16:creationId xmlns:a16="http://schemas.microsoft.com/office/drawing/2014/main" id="{35040045-AB99-BB40-AA39-33E755833FCC}"/>
              </a:ext>
            </a:extLst>
          </p:cNvPr>
          <p:cNvPicPr>
            <a:picLocks noChangeAspect="1"/>
          </p:cNvPicPr>
          <p:nvPr/>
        </p:nvPicPr>
        <p:blipFill>
          <a:blip r:embed="rId2"/>
          <a:stretch>
            <a:fillRect/>
          </a:stretch>
        </p:blipFill>
        <p:spPr>
          <a:xfrm>
            <a:off x="5642269" y="2274205"/>
            <a:ext cx="3501731" cy="2888345"/>
          </a:xfrm>
          <a:prstGeom prst="rect">
            <a:avLst/>
          </a:prstGeom>
        </p:spPr>
      </p:pic>
      <p:sp>
        <p:nvSpPr>
          <p:cNvPr id="6" name="TextBox 5">
            <a:extLst>
              <a:ext uri="{FF2B5EF4-FFF2-40B4-BE49-F238E27FC236}">
                <a16:creationId xmlns:a16="http://schemas.microsoft.com/office/drawing/2014/main" id="{82030CCA-CD88-A245-9C1B-B16974F1ADAD}"/>
              </a:ext>
            </a:extLst>
          </p:cNvPr>
          <p:cNvSpPr txBox="1"/>
          <p:nvPr/>
        </p:nvSpPr>
        <p:spPr>
          <a:xfrm>
            <a:off x="5642268" y="4781550"/>
            <a:ext cx="1905001" cy="292388"/>
          </a:xfrm>
          <a:prstGeom prst="rect">
            <a:avLst/>
          </a:prstGeom>
          <a:noFill/>
        </p:spPr>
        <p:txBody>
          <a:bodyPr wrap="square" rtlCol="0">
            <a:spAutoFit/>
          </a:bodyPr>
          <a:lstStyle/>
          <a:p>
            <a:r>
              <a:rPr lang="en-US" sz="1300" dirty="0" err="1">
                <a:solidFill>
                  <a:prstClr val="black">
                    <a:lumMod val="85000"/>
                    <a:lumOff val="15000"/>
                  </a:prstClr>
                </a:solidFill>
                <a:latin typeface="Arial"/>
                <a:cs typeface="Arial"/>
              </a:rPr>
              <a:t>Easterling</a:t>
            </a:r>
            <a:r>
              <a:rPr lang="en-US" sz="1300" dirty="0">
                <a:solidFill>
                  <a:prstClr val="black">
                    <a:lumMod val="85000"/>
                    <a:lumOff val="15000"/>
                  </a:prstClr>
                </a:solidFill>
                <a:latin typeface="Arial"/>
                <a:cs typeface="Arial"/>
              </a:rPr>
              <a:t> et al., 2017</a:t>
            </a:r>
          </a:p>
        </p:txBody>
      </p:sp>
      <p:pic>
        <p:nvPicPr>
          <p:cNvPr id="10" name="Picture 9">
            <a:extLst>
              <a:ext uri="{FF2B5EF4-FFF2-40B4-BE49-F238E27FC236}">
                <a16:creationId xmlns:a16="http://schemas.microsoft.com/office/drawing/2014/main" id="{36AB4FE5-7844-654A-96BC-AC0F21BFE8BA}"/>
              </a:ext>
            </a:extLst>
          </p:cNvPr>
          <p:cNvPicPr>
            <a:picLocks noChangeAspect="1"/>
          </p:cNvPicPr>
          <p:nvPr/>
        </p:nvPicPr>
        <p:blipFill rotWithShape="1">
          <a:blip r:embed="rId3"/>
          <a:srcRect t="13750"/>
          <a:stretch/>
        </p:blipFill>
        <p:spPr>
          <a:xfrm>
            <a:off x="5642268" y="0"/>
            <a:ext cx="3501732" cy="2266950"/>
          </a:xfrm>
          <a:prstGeom prst="rect">
            <a:avLst/>
          </a:prstGeom>
        </p:spPr>
      </p:pic>
    </p:spTree>
    <p:extLst>
      <p:ext uri="{BB962C8B-B14F-4D97-AF65-F5344CB8AC3E}">
        <p14:creationId xmlns:p14="http://schemas.microsoft.com/office/powerpoint/2010/main" val="24025160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descr="IndianPoint_004.jpg">
            <a:extLst>
              <a:ext uri="{FF2B5EF4-FFF2-40B4-BE49-F238E27FC236}">
                <a16:creationId xmlns:a16="http://schemas.microsoft.com/office/drawing/2014/main" id="{B2FA0C35-2A7C-124B-A568-273983AB3276}"/>
              </a:ext>
            </a:extLst>
          </p:cNvPr>
          <p:cNvPicPr>
            <a:picLocks noChangeAspect="1"/>
          </p:cNvPicPr>
          <p:nvPr/>
        </p:nvPicPr>
        <p:blipFill rotWithShape="1">
          <a:blip r:embed="rId2">
            <a:extLst>
              <a:ext uri="{28A0092B-C50C-407E-A947-70E740481C1C}">
                <a14:useLocalDpi xmlns:a14="http://schemas.microsoft.com/office/drawing/2010/main" val="0"/>
              </a:ext>
            </a:extLst>
          </a:blip>
          <a:srcRect t="5923"/>
          <a:stretch/>
        </p:blipFill>
        <p:spPr>
          <a:xfrm>
            <a:off x="4953000" y="0"/>
            <a:ext cx="3548310" cy="5143500"/>
          </a:xfrm>
          <a:prstGeom prst="rect">
            <a:avLst/>
          </a:prstGeom>
        </p:spPr>
      </p:pic>
      <p:sp>
        <p:nvSpPr>
          <p:cNvPr id="3" name="Title 1">
            <a:extLst>
              <a:ext uri="{FF2B5EF4-FFF2-40B4-BE49-F238E27FC236}">
                <a16:creationId xmlns:a16="http://schemas.microsoft.com/office/drawing/2014/main" id="{D39D5AC0-A3CB-E94E-8715-EBF1CADAD5A3}"/>
              </a:ext>
            </a:extLst>
          </p:cNvPr>
          <p:cNvSpPr txBox="1">
            <a:spLocks/>
          </p:cNvSpPr>
          <p:nvPr/>
        </p:nvSpPr>
        <p:spPr>
          <a:xfrm>
            <a:off x="152400" y="381000"/>
            <a:ext cx="4648200" cy="666750"/>
          </a:xfrm>
          <a:prstGeom prst="rect">
            <a:avLst/>
          </a:prstGeom>
        </p:spPr>
        <p:txBody>
          <a:bodyP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sz="3400" dirty="0">
                <a:solidFill>
                  <a:srgbClr val="FFC000">
                    <a:lumMod val="20000"/>
                    <a:lumOff val="80000"/>
                  </a:srgbClr>
                </a:solidFill>
                <a:latin typeface="Arial"/>
                <a:cs typeface="Arial"/>
              </a:rPr>
              <a:t>Talk Outline</a:t>
            </a:r>
          </a:p>
        </p:txBody>
      </p:sp>
      <p:sp>
        <p:nvSpPr>
          <p:cNvPr id="4" name="Content Placeholder 2">
            <a:extLst>
              <a:ext uri="{FF2B5EF4-FFF2-40B4-BE49-F238E27FC236}">
                <a16:creationId xmlns:a16="http://schemas.microsoft.com/office/drawing/2014/main" id="{896BE7D2-E247-0A49-B13B-9E0F5914157C}"/>
              </a:ext>
            </a:extLst>
          </p:cNvPr>
          <p:cNvSpPr txBox="1">
            <a:spLocks/>
          </p:cNvSpPr>
          <p:nvPr/>
        </p:nvSpPr>
        <p:spPr>
          <a:xfrm>
            <a:off x="533400" y="1276350"/>
            <a:ext cx="4191000" cy="3276600"/>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50000"/>
              </a:lnSpc>
            </a:pPr>
            <a:r>
              <a:rPr lang="en-US" sz="1800" dirty="0">
                <a:solidFill>
                  <a:srgbClr val="F2F2F2"/>
                </a:solidFill>
                <a:latin typeface="Arial"/>
                <a:cs typeface="Arial"/>
              </a:rPr>
              <a:t>Weather &amp; Climate</a:t>
            </a:r>
          </a:p>
          <a:p>
            <a:pPr>
              <a:lnSpc>
                <a:spcPct val="150000"/>
              </a:lnSpc>
            </a:pPr>
            <a:r>
              <a:rPr lang="en-US" sz="1800" dirty="0">
                <a:solidFill>
                  <a:srgbClr val="F2F2F2"/>
                </a:solidFill>
                <a:latin typeface="Arial"/>
                <a:cs typeface="Arial"/>
              </a:rPr>
              <a:t>The Climate System</a:t>
            </a:r>
          </a:p>
          <a:p>
            <a:pPr lvl="1">
              <a:lnSpc>
                <a:spcPct val="150000"/>
              </a:lnSpc>
            </a:pPr>
            <a:r>
              <a:rPr lang="en-US" sz="1500" dirty="0">
                <a:solidFill>
                  <a:srgbClr val="F2F2F2"/>
                </a:solidFill>
                <a:latin typeface="Arial"/>
                <a:cs typeface="Arial"/>
              </a:rPr>
              <a:t>Atmospheric Circulation</a:t>
            </a:r>
          </a:p>
          <a:p>
            <a:pPr>
              <a:lnSpc>
                <a:spcPct val="150000"/>
              </a:lnSpc>
            </a:pPr>
            <a:r>
              <a:rPr lang="en-US" sz="1800" dirty="0">
                <a:solidFill>
                  <a:srgbClr val="F2F2F2"/>
                </a:solidFill>
                <a:latin typeface="Arial"/>
                <a:cs typeface="Arial"/>
              </a:rPr>
              <a:t>Variability</a:t>
            </a:r>
          </a:p>
          <a:p>
            <a:pPr lvl="1">
              <a:lnSpc>
                <a:spcPct val="150000"/>
              </a:lnSpc>
            </a:pPr>
            <a:r>
              <a:rPr lang="en-US" sz="1500" dirty="0">
                <a:solidFill>
                  <a:srgbClr val="F2F2F2"/>
                </a:solidFill>
                <a:latin typeface="Arial"/>
                <a:cs typeface="Arial"/>
              </a:rPr>
              <a:t>Teleconnections</a:t>
            </a:r>
          </a:p>
          <a:p>
            <a:pPr>
              <a:lnSpc>
                <a:spcPct val="150000"/>
              </a:lnSpc>
            </a:pPr>
            <a:r>
              <a:rPr lang="en-US" sz="1800" dirty="0">
                <a:solidFill>
                  <a:srgbClr val="F2F2F2"/>
                </a:solidFill>
                <a:latin typeface="Arial"/>
                <a:cs typeface="Arial"/>
              </a:rPr>
              <a:t>Climate </a:t>
            </a:r>
            <a:r>
              <a:rPr lang="en-US" sz="1800" dirty="0" err="1">
                <a:solidFill>
                  <a:srgbClr val="F2F2F2"/>
                </a:solidFill>
                <a:latin typeface="Arial"/>
                <a:cs typeface="Arial"/>
              </a:rPr>
              <a:t>Reanalyzer</a:t>
            </a:r>
            <a:endParaRPr lang="en-US" sz="1800" dirty="0">
              <a:solidFill>
                <a:srgbClr val="F2F2F2"/>
              </a:solidFill>
              <a:latin typeface="Arial"/>
              <a:cs typeface="Arial"/>
            </a:endParaRPr>
          </a:p>
        </p:txBody>
      </p:sp>
    </p:spTree>
    <p:extLst>
      <p:ext uri="{BB962C8B-B14F-4D97-AF65-F5344CB8AC3E}">
        <p14:creationId xmlns:p14="http://schemas.microsoft.com/office/powerpoint/2010/main" val="42482233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6494180" y="285750"/>
            <a:ext cx="2247307" cy="2137439"/>
          </a:xfrm>
          <a:prstGeom prst="rect">
            <a:avLst/>
          </a:prstGeom>
          <a:noFill/>
          <a:ln w="9525">
            <a:noFill/>
            <a:miter lim="800000"/>
            <a:headEnd/>
            <a:tailEnd/>
          </a:ln>
          <a:effectLst/>
        </p:spPr>
      </p:pic>
      <p:sp>
        <p:nvSpPr>
          <p:cNvPr id="2" name="Rectangle 2"/>
          <p:cNvSpPr txBox="1">
            <a:spLocks noChangeArrowheads="1"/>
          </p:cNvSpPr>
          <p:nvPr/>
        </p:nvSpPr>
        <p:spPr>
          <a:xfrm>
            <a:off x="381000" y="76200"/>
            <a:ext cx="6477000" cy="1166761"/>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1800" dirty="0">
                <a:solidFill>
                  <a:srgbClr val="000000"/>
                </a:solidFill>
                <a:latin typeface="Arial"/>
                <a:ea typeface="ＭＳ Ｐゴシック" charset="0"/>
                <a:cs typeface="Arial"/>
              </a:rPr>
              <a:t>Future climate is projected using physics-based models of the atmosphere, ocean, </a:t>
            </a:r>
            <a:r>
              <a:rPr lang="en-US" sz="1800" dirty="0" err="1">
                <a:solidFill>
                  <a:srgbClr val="000000"/>
                </a:solidFill>
                <a:latin typeface="Arial"/>
                <a:ea typeface="ＭＳ Ｐゴシック" charset="0"/>
                <a:cs typeface="Arial"/>
              </a:rPr>
              <a:t>cryosphere</a:t>
            </a:r>
            <a:r>
              <a:rPr lang="en-US" sz="1800" dirty="0">
                <a:solidFill>
                  <a:srgbClr val="000000"/>
                </a:solidFill>
                <a:latin typeface="Arial"/>
                <a:ea typeface="ＭＳ Ｐゴシック" charset="0"/>
                <a:cs typeface="Arial"/>
              </a:rPr>
              <a:t>, and biosphere.  The model climate can be perturbed by changes in GHG emissions, volcanic activity, solar output, and other factors.</a:t>
            </a:r>
          </a:p>
        </p:txBody>
      </p:sp>
      <p:pic>
        <p:nvPicPr>
          <p:cNvPr id="4" name="Picture 2" descr="GCMmodelGrid"/>
          <p:cNvPicPr>
            <a:picLocks noChangeAspect="1" noChangeArrowheads="1"/>
          </p:cNvPicPr>
          <p:nvPr/>
        </p:nvPicPr>
        <p:blipFill rotWithShape="1">
          <a:blip r:embed="rId3"/>
          <a:srcRect l="52093"/>
          <a:stretch/>
        </p:blipFill>
        <p:spPr bwMode="auto">
          <a:xfrm>
            <a:off x="6434575" y="2571750"/>
            <a:ext cx="2281668" cy="2209800"/>
          </a:xfrm>
          <a:prstGeom prst="rect">
            <a:avLst/>
          </a:prstGeom>
          <a:noFill/>
          <a:ln w="9525">
            <a:noFill/>
            <a:miter lim="800000"/>
            <a:headEnd/>
            <a:tailEnd/>
          </a:ln>
          <a:effectLst/>
        </p:spPr>
      </p:pic>
      <p:pic>
        <p:nvPicPr>
          <p:cNvPr id="5" name="Picture 4" descr="nam_conus-lc_prcp-tcld-mslp-gph500_2018-03-15-12z.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1000" y="1242961"/>
            <a:ext cx="5344790" cy="3843389"/>
          </a:xfrm>
          <a:prstGeom prst="rect">
            <a:avLst/>
          </a:prstGeom>
        </p:spPr>
      </p:pic>
      <p:sp>
        <p:nvSpPr>
          <p:cNvPr id="3" name="TextBox 2"/>
          <p:cNvSpPr txBox="1"/>
          <p:nvPr/>
        </p:nvSpPr>
        <p:spPr>
          <a:xfrm>
            <a:off x="6026555" y="4794706"/>
            <a:ext cx="3048000" cy="215444"/>
          </a:xfrm>
          <a:prstGeom prst="rect">
            <a:avLst/>
          </a:prstGeom>
          <a:noFill/>
        </p:spPr>
        <p:txBody>
          <a:bodyPr wrap="square" rtlCol="0">
            <a:spAutoFit/>
          </a:bodyPr>
          <a:lstStyle/>
          <a:p>
            <a:pPr algn="r"/>
            <a:r>
              <a:rPr lang="en-US" sz="800" dirty="0" err="1">
                <a:solidFill>
                  <a:prstClr val="black"/>
                </a:solidFill>
                <a:latin typeface="Arial"/>
                <a:cs typeface="Arial"/>
              </a:rPr>
              <a:t>www.bom.gov.au</a:t>
            </a:r>
            <a:r>
              <a:rPr lang="en-US" sz="800" dirty="0">
                <a:solidFill>
                  <a:prstClr val="black"/>
                </a:solidFill>
                <a:latin typeface="Arial"/>
                <a:cs typeface="Arial"/>
              </a:rPr>
              <a:t>/info/</a:t>
            </a:r>
            <a:r>
              <a:rPr lang="en-US" sz="800" dirty="0" err="1">
                <a:solidFill>
                  <a:prstClr val="black"/>
                </a:solidFill>
                <a:latin typeface="Arial"/>
                <a:cs typeface="Arial"/>
              </a:rPr>
              <a:t>GreenhouseEffectAndClimateChange.pdf</a:t>
            </a:r>
            <a:endParaRPr lang="en-US" sz="800" dirty="0">
              <a:solidFill>
                <a:prstClr val="black"/>
              </a:solidFill>
              <a:latin typeface="Arial"/>
              <a:cs typeface="Arial"/>
            </a:endParaRPr>
          </a:p>
        </p:txBody>
      </p:sp>
    </p:spTree>
    <p:extLst>
      <p:ext uri="{BB962C8B-B14F-4D97-AF65-F5344CB8AC3E}">
        <p14:creationId xmlns:p14="http://schemas.microsoft.com/office/powerpoint/2010/main" val="37935328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 y="438150"/>
            <a:ext cx="2895600" cy="1752600"/>
          </a:xfrm>
        </p:spPr>
        <p:txBody>
          <a:bodyPr>
            <a:normAutofit/>
          </a:bodyPr>
          <a:lstStyle/>
          <a:p>
            <a:r>
              <a:rPr lang="en-US" sz="1000" b="1" dirty="0">
                <a:latin typeface="Arial"/>
                <a:cs typeface="Arial"/>
              </a:rPr>
              <a:t>Gridded data</a:t>
            </a:r>
            <a:r>
              <a:rPr lang="en-US" sz="1000" dirty="0">
                <a:latin typeface="Arial"/>
                <a:cs typeface="Arial"/>
              </a:rPr>
              <a:t> products place point-based or spatially discontinuous observations of Earth's climate (e.g., temperature, precipitation, wind, and sea surface temperature) onto time-registered grids and fill in data gaps using methods of interpolation. Gridded datasets are useful for climate study in areas that may not have direct observations, but where the intersection of surrounding input data can provide meaningful information</a:t>
            </a:r>
            <a:r>
              <a:rPr lang="en-US" sz="1000" b="1" dirty="0">
                <a:latin typeface="Arial"/>
                <a:cs typeface="Arial"/>
              </a:rPr>
              <a:t>.</a:t>
            </a:r>
          </a:p>
        </p:txBody>
      </p:sp>
      <p:pic>
        <p:nvPicPr>
          <p:cNvPr id="4" name="Picture 3" descr="era5_conus-lc_t2_ann_2001-2005_c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4201" y="2571751"/>
            <a:ext cx="2855956" cy="2133600"/>
          </a:xfrm>
          <a:prstGeom prst="rect">
            <a:avLst/>
          </a:prstGeom>
        </p:spPr>
      </p:pic>
      <p:pic>
        <p:nvPicPr>
          <p:cNvPr id="5" name="Picture 4" descr="nclimgrid_conus-lc_t2_ann_2001-2005_c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846" y="2571750"/>
            <a:ext cx="2855954" cy="2133600"/>
          </a:xfrm>
          <a:prstGeom prst="rect">
            <a:avLst/>
          </a:prstGeom>
        </p:spPr>
      </p:pic>
      <p:sp>
        <p:nvSpPr>
          <p:cNvPr id="6" name="Content Placeholder 2"/>
          <p:cNvSpPr txBox="1">
            <a:spLocks/>
          </p:cNvSpPr>
          <p:nvPr/>
        </p:nvSpPr>
        <p:spPr>
          <a:xfrm>
            <a:off x="3048000" y="438150"/>
            <a:ext cx="2905760" cy="189230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000" b="1" dirty="0">
                <a:latin typeface="Arial"/>
                <a:cs typeface="Arial"/>
              </a:rPr>
              <a:t>Reanalysis</a:t>
            </a:r>
            <a:r>
              <a:rPr lang="en-US" sz="1000" dirty="0">
                <a:latin typeface="Arial"/>
                <a:cs typeface="Arial"/>
              </a:rPr>
              <a:t> refers to physically-based numerical frameworks that simulate the state Earth's climate through time, guided by frequent input of real-world observations (e.g., weather stations, </a:t>
            </a:r>
            <a:r>
              <a:rPr lang="en-US" sz="1000" dirty="0" err="1">
                <a:latin typeface="Arial"/>
                <a:cs typeface="Arial"/>
              </a:rPr>
              <a:t>radiosonde</a:t>
            </a:r>
            <a:r>
              <a:rPr lang="en-US" sz="1000" dirty="0">
                <a:latin typeface="Arial"/>
                <a:cs typeface="Arial"/>
              </a:rPr>
              <a:t>, satellite, and ocean buoys). Reanalysis products are used for understanding climate variability and change, including across areas where direct observations are not available.</a:t>
            </a:r>
          </a:p>
        </p:txBody>
      </p:sp>
      <p:sp>
        <p:nvSpPr>
          <p:cNvPr id="7" name="Content Placeholder 2"/>
          <p:cNvSpPr txBox="1">
            <a:spLocks/>
          </p:cNvSpPr>
          <p:nvPr/>
        </p:nvSpPr>
        <p:spPr>
          <a:xfrm>
            <a:off x="5867400" y="344170"/>
            <a:ext cx="3200400" cy="1986280"/>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950" b="1" dirty="0">
                <a:latin typeface="Arial"/>
                <a:cs typeface="Arial"/>
              </a:rPr>
              <a:t>Climate models</a:t>
            </a:r>
            <a:r>
              <a:rPr lang="en-US" sz="950" dirty="0">
                <a:latin typeface="Arial"/>
                <a:cs typeface="Arial"/>
              </a:rPr>
              <a:t> afford physically-based simulations of energy and material flows through the atmosphere, ocean, and other parts of the earth system. The most complex of these frameworks are </a:t>
            </a:r>
            <a:r>
              <a:rPr lang="en-US" sz="950" b="1" dirty="0">
                <a:latin typeface="Arial"/>
                <a:cs typeface="Arial"/>
              </a:rPr>
              <a:t>earth system models</a:t>
            </a:r>
            <a:r>
              <a:rPr lang="en-US" sz="950" dirty="0">
                <a:latin typeface="Arial"/>
                <a:cs typeface="Arial"/>
              </a:rPr>
              <a:t>, where multiple systems are coupled and yield dynamic interactions. Climate and earth system models are used for investigating past, present, and future climate evolution based on changes in </a:t>
            </a:r>
            <a:r>
              <a:rPr lang="en-US" sz="950" dirty="0" err="1">
                <a:latin typeface="Arial"/>
                <a:cs typeface="Arial"/>
              </a:rPr>
              <a:t>radiative</a:t>
            </a:r>
            <a:r>
              <a:rPr lang="en-US" sz="950" dirty="0">
                <a:latin typeface="Arial"/>
                <a:cs typeface="Arial"/>
              </a:rPr>
              <a:t> forcing, such as from greenhouse-gas emissions.</a:t>
            </a:r>
          </a:p>
          <a:p>
            <a:pPr lvl="1"/>
            <a:r>
              <a:rPr lang="en-US" sz="800" dirty="0">
                <a:latin typeface="Arial"/>
                <a:cs typeface="Arial"/>
              </a:rPr>
              <a:t>Coupled Model </a:t>
            </a:r>
            <a:r>
              <a:rPr lang="en-US" sz="800" dirty="0" err="1">
                <a:latin typeface="Arial"/>
                <a:cs typeface="Arial"/>
              </a:rPr>
              <a:t>Intercomparison</a:t>
            </a:r>
            <a:r>
              <a:rPr lang="en-US" sz="800" dirty="0">
                <a:latin typeface="Arial"/>
                <a:cs typeface="Arial"/>
              </a:rPr>
              <a:t> Project (CMIP) 5 and 6</a:t>
            </a:r>
          </a:p>
          <a:p>
            <a:pPr lvl="1"/>
            <a:r>
              <a:rPr lang="en-US" sz="800" dirty="0">
                <a:latin typeface="Arial"/>
                <a:cs typeface="Arial"/>
              </a:rPr>
              <a:t>Representative Concentration Pathways (RCPs) and Shared Socioeconomic Pathways (SSPs)</a:t>
            </a:r>
          </a:p>
        </p:txBody>
      </p:sp>
      <p:pic>
        <p:nvPicPr>
          <p:cNvPr id="8" name="Picture 7" descr="cmip5-rcp45-ensavg-1mem_conus-lc_t2_ann_2001-2005_cf.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72199" y="2571750"/>
            <a:ext cx="2855957" cy="2133600"/>
          </a:xfrm>
          <a:prstGeom prst="rect">
            <a:avLst/>
          </a:prstGeom>
        </p:spPr>
      </p:pic>
    </p:spTree>
    <p:extLst>
      <p:ext uri="{BB962C8B-B14F-4D97-AF65-F5344CB8AC3E}">
        <p14:creationId xmlns:p14="http://schemas.microsoft.com/office/powerpoint/2010/main" val="10715222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TextBox 9"/>
          <p:cNvSpPr txBox="1"/>
          <p:nvPr/>
        </p:nvSpPr>
        <p:spPr>
          <a:xfrm>
            <a:off x="4876800" y="110520"/>
            <a:ext cx="2286000" cy="784830"/>
          </a:xfrm>
          <a:prstGeom prst="rect">
            <a:avLst/>
          </a:prstGeom>
          <a:noFill/>
        </p:spPr>
        <p:txBody>
          <a:bodyPr wrap="square" rtlCol="0">
            <a:spAutoFit/>
          </a:bodyPr>
          <a:lstStyle/>
          <a:p>
            <a:pPr algn="ctr"/>
            <a:r>
              <a:rPr lang="en-US" sz="1500" dirty="0">
                <a:solidFill>
                  <a:prstClr val="black"/>
                </a:solidFill>
                <a:latin typeface="Arial"/>
                <a:cs typeface="Arial"/>
              </a:rPr>
              <a:t>Global Historical Climatology Network (GHCN)</a:t>
            </a:r>
          </a:p>
        </p:txBody>
      </p:sp>
      <p:pic>
        <p:nvPicPr>
          <p:cNvPr id="2" name="Picture 1" descr="ghcnd-figs-for-cd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1" y="0"/>
            <a:ext cx="4724400" cy="5059832"/>
          </a:xfrm>
          <a:prstGeom prst="rect">
            <a:avLst/>
          </a:prstGeom>
        </p:spPr>
      </p:pic>
      <p:pic>
        <p:nvPicPr>
          <p:cNvPr id="3" name="Picture 2" descr="0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5400" y="2266950"/>
            <a:ext cx="3763237" cy="2647950"/>
          </a:xfrm>
          <a:prstGeom prst="rect">
            <a:avLst/>
          </a:prstGeom>
        </p:spPr>
      </p:pic>
      <p:sp>
        <p:nvSpPr>
          <p:cNvPr id="11" name="TextBox 10"/>
          <p:cNvSpPr txBox="1"/>
          <p:nvPr/>
        </p:nvSpPr>
        <p:spPr>
          <a:xfrm>
            <a:off x="5867400" y="1657350"/>
            <a:ext cx="2438400" cy="553998"/>
          </a:xfrm>
          <a:prstGeom prst="rect">
            <a:avLst/>
          </a:prstGeom>
          <a:noFill/>
        </p:spPr>
        <p:txBody>
          <a:bodyPr wrap="square" rtlCol="0">
            <a:spAutoFit/>
          </a:bodyPr>
          <a:lstStyle/>
          <a:p>
            <a:pPr algn="ctr"/>
            <a:r>
              <a:rPr lang="en-US" sz="1500" dirty="0">
                <a:solidFill>
                  <a:prstClr val="black"/>
                </a:solidFill>
                <a:latin typeface="Arial"/>
                <a:cs typeface="Arial"/>
              </a:rPr>
              <a:t>Un-Restricted </a:t>
            </a:r>
            <a:r>
              <a:rPr lang="en-US" sz="1500" dirty="0" err="1">
                <a:solidFill>
                  <a:prstClr val="black"/>
                </a:solidFill>
                <a:latin typeface="Arial"/>
                <a:cs typeface="Arial"/>
              </a:rPr>
              <a:t>Mesoscale</a:t>
            </a:r>
            <a:r>
              <a:rPr lang="en-US" sz="1500" dirty="0">
                <a:solidFill>
                  <a:prstClr val="black"/>
                </a:solidFill>
                <a:latin typeface="Arial"/>
                <a:cs typeface="Arial"/>
              </a:rPr>
              <a:t> Analysis (URMA)</a:t>
            </a:r>
          </a:p>
        </p:txBody>
      </p:sp>
      <p:sp>
        <p:nvSpPr>
          <p:cNvPr id="12" name="TextBox 11"/>
          <p:cNvSpPr txBox="1"/>
          <p:nvPr/>
        </p:nvSpPr>
        <p:spPr>
          <a:xfrm>
            <a:off x="152400" y="4888389"/>
            <a:ext cx="2438400" cy="246221"/>
          </a:xfrm>
          <a:prstGeom prst="rect">
            <a:avLst/>
          </a:prstGeom>
          <a:noFill/>
        </p:spPr>
        <p:txBody>
          <a:bodyPr wrap="square" rtlCol="0">
            <a:spAutoFit/>
          </a:bodyPr>
          <a:lstStyle/>
          <a:p>
            <a:pPr algn="ctr"/>
            <a:r>
              <a:rPr lang="en-US" sz="1000" dirty="0">
                <a:solidFill>
                  <a:schemeClr val="tx1">
                    <a:lumMod val="65000"/>
                    <a:lumOff val="35000"/>
                  </a:schemeClr>
                </a:solidFill>
                <a:latin typeface="Arial"/>
                <a:cs typeface="Arial"/>
              </a:rPr>
              <a:t>NCAR Climate Data Guide</a:t>
            </a:r>
          </a:p>
        </p:txBody>
      </p:sp>
    </p:spTree>
    <p:extLst>
      <p:ext uri="{BB962C8B-B14F-4D97-AF65-F5344CB8AC3E}">
        <p14:creationId xmlns:p14="http://schemas.microsoft.com/office/powerpoint/2010/main" val="33276189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691685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628650" y="57150"/>
            <a:ext cx="7886700" cy="62150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solidFill>
                  <a:prstClr val="white"/>
                </a:solidFill>
                <a:latin typeface="Calibri Light"/>
              </a:rPr>
              <a:t>Atmospheric Circulation</a:t>
            </a:r>
          </a:p>
        </p:txBody>
      </p:sp>
      <p:pic>
        <p:nvPicPr>
          <p:cNvPr id="4" name="Picture 3" descr="FIG07_0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0" y="780381"/>
            <a:ext cx="4264104" cy="3609474"/>
          </a:xfrm>
          <a:prstGeom prst="rect">
            <a:avLst/>
          </a:prstGeom>
        </p:spPr>
      </p:pic>
      <p:pic>
        <p:nvPicPr>
          <p:cNvPr id="5" name="Picture 4" descr="FIG07_0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780381"/>
            <a:ext cx="4114801" cy="3609474"/>
          </a:xfrm>
          <a:prstGeom prst="rect">
            <a:avLst/>
          </a:prstGeom>
        </p:spPr>
      </p:pic>
      <p:sp>
        <p:nvSpPr>
          <p:cNvPr id="6" name="TextBox 5">
            <a:extLst>
              <a:ext uri="{FF2B5EF4-FFF2-40B4-BE49-F238E27FC236}">
                <a16:creationId xmlns:a16="http://schemas.microsoft.com/office/drawing/2014/main" id="{7C5F935B-9E34-5741-B37B-FAF82B7B9B62}"/>
              </a:ext>
            </a:extLst>
          </p:cNvPr>
          <p:cNvSpPr txBox="1">
            <a:spLocks noChangeArrowheads="1"/>
          </p:cNvSpPr>
          <p:nvPr/>
        </p:nvSpPr>
        <p:spPr bwMode="auto">
          <a:xfrm>
            <a:off x="0" y="4717018"/>
            <a:ext cx="4495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900" dirty="0">
                <a:solidFill>
                  <a:prstClr val="white">
                    <a:lumMod val="85000"/>
                  </a:prstClr>
                </a:solidFill>
                <a:latin typeface="Arial"/>
                <a:cs typeface="Arial"/>
              </a:rPr>
              <a:t>Figure 7.5 in </a:t>
            </a:r>
            <a:r>
              <a:rPr lang="en-US" sz="900" i="1" dirty="0">
                <a:solidFill>
                  <a:prstClr val="white">
                    <a:lumMod val="85000"/>
                  </a:prstClr>
                </a:solidFill>
                <a:latin typeface="Arial"/>
                <a:cs typeface="Arial"/>
              </a:rPr>
              <a:t>The Atmosphere</a:t>
            </a:r>
            <a:r>
              <a:rPr lang="en-US" sz="900" dirty="0">
                <a:solidFill>
                  <a:prstClr val="white">
                    <a:lumMod val="85000"/>
                  </a:prstClr>
                </a:solidFill>
                <a:latin typeface="Arial"/>
                <a:cs typeface="Arial"/>
              </a:rPr>
              <a:t>, 8th edition, </a:t>
            </a:r>
            <a:r>
              <a:rPr lang="en-US" sz="900" dirty="0" err="1">
                <a:solidFill>
                  <a:prstClr val="white">
                    <a:lumMod val="85000"/>
                  </a:prstClr>
                </a:solidFill>
                <a:latin typeface="Arial"/>
                <a:cs typeface="Arial"/>
              </a:rPr>
              <a:t>Lutgens</a:t>
            </a:r>
            <a:r>
              <a:rPr lang="en-US" sz="900" dirty="0">
                <a:solidFill>
                  <a:prstClr val="white">
                    <a:lumMod val="85000"/>
                  </a:prstClr>
                </a:solidFill>
                <a:latin typeface="Arial"/>
                <a:cs typeface="Arial"/>
              </a:rPr>
              <a:t> and </a:t>
            </a:r>
            <a:r>
              <a:rPr lang="en-US" sz="900" dirty="0" err="1">
                <a:solidFill>
                  <a:prstClr val="white">
                    <a:lumMod val="85000"/>
                  </a:prstClr>
                </a:solidFill>
                <a:latin typeface="Arial"/>
                <a:cs typeface="Arial"/>
              </a:rPr>
              <a:t>Tarbuck</a:t>
            </a:r>
            <a:r>
              <a:rPr lang="en-US" sz="900" dirty="0">
                <a:solidFill>
                  <a:prstClr val="white">
                    <a:lumMod val="85000"/>
                  </a:prstClr>
                </a:solidFill>
                <a:latin typeface="Arial"/>
                <a:cs typeface="Arial"/>
              </a:rPr>
              <a:t>, 8th edition, 2001</a:t>
            </a:r>
          </a:p>
          <a:p>
            <a:pPr defTabSz="914400" eaLnBrk="1" fontAlgn="base" hangingPunct="1">
              <a:spcBef>
                <a:spcPct val="0"/>
              </a:spcBef>
              <a:spcAft>
                <a:spcPct val="0"/>
              </a:spcAft>
              <a:defRPr/>
            </a:pPr>
            <a:r>
              <a:rPr lang="en-US" sz="900" dirty="0">
                <a:solidFill>
                  <a:prstClr val="white">
                    <a:lumMod val="85000"/>
                  </a:prstClr>
                </a:solidFill>
                <a:latin typeface="Arial"/>
                <a:cs typeface="Arial"/>
              </a:rPr>
              <a:t>Downloaded from https://www.ux1.eiu.edu/~</a:t>
            </a:r>
            <a:r>
              <a:rPr lang="en-US" sz="900" dirty="0" err="1">
                <a:solidFill>
                  <a:prstClr val="white">
                    <a:lumMod val="85000"/>
                  </a:prstClr>
                </a:solidFill>
                <a:latin typeface="Arial"/>
                <a:cs typeface="Arial"/>
              </a:rPr>
              <a:t>jpstimac</a:t>
            </a:r>
            <a:r>
              <a:rPr lang="en-US" sz="900" dirty="0">
                <a:solidFill>
                  <a:prstClr val="white">
                    <a:lumMod val="85000"/>
                  </a:prstClr>
                </a:solidFill>
                <a:latin typeface="Arial"/>
                <a:cs typeface="Arial"/>
              </a:rPr>
              <a:t>/1400/</a:t>
            </a:r>
            <a:r>
              <a:rPr lang="en-US" sz="900" dirty="0" err="1">
                <a:solidFill>
                  <a:prstClr val="white">
                    <a:lumMod val="85000"/>
                  </a:prstClr>
                </a:solidFill>
                <a:latin typeface="Arial"/>
                <a:cs typeface="Arial"/>
              </a:rPr>
              <a:t>circulation.html</a:t>
            </a:r>
            <a:endParaRPr lang="en-US" sz="900" dirty="0">
              <a:solidFill>
                <a:prstClr val="white">
                  <a:lumMod val="85000"/>
                </a:prstClr>
              </a:solidFill>
              <a:latin typeface="Arial"/>
              <a:cs typeface="Arial"/>
            </a:endParaRPr>
          </a:p>
        </p:txBody>
      </p:sp>
      <p:sp>
        <p:nvSpPr>
          <p:cNvPr id="7" name="TextBox 6">
            <a:extLst>
              <a:ext uri="{FF2B5EF4-FFF2-40B4-BE49-F238E27FC236}">
                <a16:creationId xmlns:a16="http://schemas.microsoft.com/office/drawing/2014/main" id="{7C5F935B-9E34-5741-B37B-FAF82B7B9B62}"/>
              </a:ext>
            </a:extLst>
          </p:cNvPr>
          <p:cNvSpPr txBox="1">
            <a:spLocks noChangeArrowheads="1"/>
          </p:cNvSpPr>
          <p:nvPr/>
        </p:nvSpPr>
        <p:spPr bwMode="auto">
          <a:xfrm>
            <a:off x="295939" y="4404886"/>
            <a:ext cx="4123661" cy="2308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900" dirty="0">
                <a:solidFill>
                  <a:prstClr val="white"/>
                </a:solidFill>
                <a:latin typeface="Arial"/>
                <a:cs typeface="Arial"/>
              </a:rPr>
              <a:t>Idealized single-cell atmospheric convection.</a:t>
            </a:r>
          </a:p>
        </p:txBody>
      </p:sp>
      <p:sp>
        <p:nvSpPr>
          <p:cNvPr id="8" name="TextBox 7">
            <a:extLst>
              <a:ext uri="{FF2B5EF4-FFF2-40B4-BE49-F238E27FC236}">
                <a16:creationId xmlns:a16="http://schemas.microsoft.com/office/drawing/2014/main" id="{7C5F935B-9E34-5741-B37B-FAF82B7B9B62}"/>
              </a:ext>
            </a:extLst>
          </p:cNvPr>
          <p:cNvSpPr txBox="1">
            <a:spLocks noChangeArrowheads="1"/>
          </p:cNvSpPr>
          <p:nvPr/>
        </p:nvSpPr>
        <p:spPr bwMode="auto">
          <a:xfrm>
            <a:off x="4572000" y="4400550"/>
            <a:ext cx="4264104"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900" dirty="0">
                <a:solidFill>
                  <a:prstClr val="white"/>
                </a:solidFill>
                <a:latin typeface="Arial"/>
                <a:cs typeface="Arial"/>
              </a:rPr>
              <a:t>Three-cell atmospheric convection on rotating frame of reference.  Wind deflections in each cell N &amp; S of the equator due to the Coriolis force.</a:t>
            </a:r>
          </a:p>
        </p:txBody>
      </p:sp>
    </p:spTree>
    <p:extLst>
      <p:ext uri="{BB962C8B-B14F-4D97-AF65-F5344CB8AC3E}">
        <p14:creationId xmlns:p14="http://schemas.microsoft.com/office/powerpoint/2010/main" val="38155921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txBox="1">
            <a:spLocks/>
          </p:cNvSpPr>
          <p:nvPr/>
        </p:nvSpPr>
        <p:spPr>
          <a:xfrm>
            <a:off x="43947" y="285750"/>
            <a:ext cx="5029200" cy="62150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3300" b="0" i="0" u="none" strike="noStrike" kern="1200" cap="none" spc="0" normalizeH="0" baseline="0" noProof="0" dirty="0">
                <a:ln>
                  <a:noFill/>
                </a:ln>
                <a:solidFill>
                  <a:prstClr val="white"/>
                </a:solidFill>
                <a:effectLst/>
                <a:uLnTx/>
                <a:uFillTx/>
                <a:latin typeface="Calibri Light"/>
                <a:ea typeface="+mj-ea"/>
                <a:cs typeface="+mj-cs"/>
              </a:rPr>
              <a:t>Atmospheric Circulation</a:t>
            </a:r>
          </a:p>
        </p:txBody>
      </p:sp>
      <p:sp>
        <p:nvSpPr>
          <p:cNvPr id="6" name="TextBox 5">
            <a:extLst>
              <a:ext uri="{FF2B5EF4-FFF2-40B4-BE49-F238E27FC236}">
                <a16:creationId xmlns:a16="http://schemas.microsoft.com/office/drawing/2014/main" id="{7C5F935B-9E34-5741-B37B-FAF82B7B9B62}"/>
              </a:ext>
            </a:extLst>
          </p:cNvPr>
          <p:cNvSpPr txBox="1">
            <a:spLocks noChangeArrowheads="1"/>
          </p:cNvSpPr>
          <p:nvPr/>
        </p:nvSpPr>
        <p:spPr bwMode="auto">
          <a:xfrm>
            <a:off x="0" y="4717018"/>
            <a:ext cx="48768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lumMod val="85000"/>
                  </a:prstClr>
                </a:solidFill>
                <a:effectLst/>
                <a:uLnTx/>
                <a:uFillTx/>
                <a:latin typeface="Arial"/>
                <a:ea typeface="ＭＳ Ｐゴシック" charset="0"/>
                <a:cs typeface="Arial"/>
              </a:rPr>
              <a:t>Figures 7.7 and 7.9 in </a:t>
            </a:r>
            <a:r>
              <a:rPr kumimoji="0" lang="en-US" sz="900" b="0" i="1" u="none" strike="noStrike" kern="1200" cap="none" spc="0" normalizeH="0" baseline="0" noProof="0" dirty="0">
                <a:ln>
                  <a:noFill/>
                </a:ln>
                <a:solidFill>
                  <a:prstClr val="white">
                    <a:lumMod val="85000"/>
                  </a:prstClr>
                </a:solidFill>
                <a:effectLst/>
                <a:uLnTx/>
                <a:uFillTx/>
                <a:latin typeface="Arial"/>
                <a:ea typeface="ＭＳ Ｐゴシック" charset="0"/>
                <a:cs typeface="Arial"/>
              </a:rPr>
              <a:t>The Atmosphere</a:t>
            </a:r>
            <a:r>
              <a:rPr kumimoji="0" lang="en-US" sz="900" b="0" i="0" u="none" strike="noStrike" kern="1200" cap="none" spc="0" normalizeH="0" baseline="0" noProof="0" dirty="0">
                <a:ln>
                  <a:noFill/>
                </a:ln>
                <a:solidFill>
                  <a:prstClr val="white">
                    <a:lumMod val="85000"/>
                  </a:prstClr>
                </a:solidFill>
                <a:effectLst/>
                <a:uLnTx/>
                <a:uFillTx/>
                <a:latin typeface="Arial"/>
                <a:ea typeface="ＭＳ Ｐゴシック" charset="0"/>
                <a:cs typeface="Arial"/>
              </a:rPr>
              <a:t>, 8th edition, </a:t>
            </a:r>
            <a:r>
              <a:rPr kumimoji="0" lang="en-US" sz="900" b="0" i="0" u="none" strike="noStrike" kern="1200" cap="none" spc="0" normalizeH="0" baseline="0" noProof="0" dirty="0" err="1">
                <a:ln>
                  <a:noFill/>
                </a:ln>
                <a:solidFill>
                  <a:prstClr val="white">
                    <a:lumMod val="85000"/>
                  </a:prstClr>
                </a:solidFill>
                <a:effectLst/>
                <a:uLnTx/>
                <a:uFillTx/>
                <a:latin typeface="Arial"/>
                <a:ea typeface="ＭＳ Ｐゴシック" charset="0"/>
                <a:cs typeface="Arial"/>
              </a:rPr>
              <a:t>Lutgens</a:t>
            </a:r>
            <a:r>
              <a:rPr kumimoji="0" lang="en-US" sz="900" b="0" i="0" u="none" strike="noStrike" kern="1200" cap="none" spc="0" normalizeH="0" baseline="0" noProof="0" dirty="0">
                <a:ln>
                  <a:noFill/>
                </a:ln>
                <a:solidFill>
                  <a:prstClr val="white">
                    <a:lumMod val="85000"/>
                  </a:prstClr>
                </a:solidFill>
                <a:effectLst/>
                <a:uLnTx/>
                <a:uFillTx/>
                <a:latin typeface="Arial"/>
                <a:ea typeface="ＭＳ Ｐゴシック" charset="0"/>
                <a:cs typeface="Arial"/>
              </a:rPr>
              <a:t> and </a:t>
            </a:r>
            <a:r>
              <a:rPr kumimoji="0" lang="en-US" sz="900" b="0" i="0" u="none" strike="noStrike" kern="1200" cap="none" spc="0" normalizeH="0" baseline="0" noProof="0" dirty="0" err="1">
                <a:ln>
                  <a:noFill/>
                </a:ln>
                <a:solidFill>
                  <a:prstClr val="white">
                    <a:lumMod val="85000"/>
                  </a:prstClr>
                </a:solidFill>
                <a:effectLst/>
                <a:uLnTx/>
                <a:uFillTx/>
                <a:latin typeface="Arial"/>
                <a:ea typeface="ＭＳ Ｐゴシック" charset="0"/>
                <a:cs typeface="Arial"/>
              </a:rPr>
              <a:t>Tarbuck</a:t>
            </a:r>
            <a:r>
              <a:rPr kumimoji="0" lang="en-US" sz="900" b="0" i="0" u="none" strike="noStrike" kern="1200" cap="none" spc="0" normalizeH="0" baseline="0" noProof="0" dirty="0">
                <a:ln>
                  <a:noFill/>
                </a:ln>
                <a:solidFill>
                  <a:prstClr val="white">
                    <a:lumMod val="85000"/>
                  </a:prstClr>
                </a:solidFill>
                <a:effectLst/>
                <a:uLnTx/>
                <a:uFillTx/>
                <a:latin typeface="Arial"/>
                <a:ea typeface="ＭＳ Ｐゴシック" charset="0"/>
                <a:cs typeface="Arial"/>
              </a:rPr>
              <a:t>, 8th edition, 2001</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lumMod val="85000"/>
                  </a:prstClr>
                </a:solidFill>
                <a:effectLst/>
                <a:uLnTx/>
                <a:uFillTx/>
                <a:latin typeface="Arial"/>
                <a:ea typeface="ＭＳ Ｐゴシック" charset="0"/>
                <a:cs typeface="Arial"/>
              </a:rPr>
              <a:t>Downloaded from https://www.ux1.eiu.edu/~</a:t>
            </a:r>
            <a:r>
              <a:rPr kumimoji="0" lang="en-US" sz="900" b="0" i="0" u="none" strike="noStrike" kern="1200" cap="none" spc="0" normalizeH="0" baseline="0" noProof="0" dirty="0" err="1">
                <a:ln>
                  <a:noFill/>
                </a:ln>
                <a:solidFill>
                  <a:prstClr val="white">
                    <a:lumMod val="85000"/>
                  </a:prstClr>
                </a:solidFill>
                <a:effectLst/>
                <a:uLnTx/>
                <a:uFillTx/>
                <a:latin typeface="Arial"/>
                <a:ea typeface="ＭＳ Ｐゴシック" charset="0"/>
                <a:cs typeface="Arial"/>
              </a:rPr>
              <a:t>jpstimac</a:t>
            </a:r>
            <a:r>
              <a:rPr kumimoji="0" lang="en-US" sz="900" b="0" i="0" u="none" strike="noStrike" kern="1200" cap="none" spc="0" normalizeH="0" baseline="0" noProof="0" dirty="0">
                <a:ln>
                  <a:noFill/>
                </a:ln>
                <a:solidFill>
                  <a:prstClr val="white">
                    <a:lumMod val="85000"/>
                  </a:prstClr>
                </a:solidFill>
                <a:effectLst/>
                <a:uLnTx/>
                <a:uFillTx/>
                <a:latin typeface="Arial"/>
                <a:ea typeface="ＭＳ Ｐゴシック" charset="0"/>
                <a:cs typeface="Arial"/>
              </a:rPr>
              <a:t>/1400/</a:t>
            </a:r>
            <a:r>
              <a:rPr kumimoji="0" lang="en-US" sz="900" b="0" i="0" u="none" strike="noStrike" kern="1200" cap="none" spc="0" normalizeH="0" baseline="0" noProof="0" dirty="0" err="1">
                <a:ln>
                  <a:noFill/>
                </a:ln>
                <a:solidFill>
                  <a:prstClr val="white">
                    <a:lumMod val="85000"/>
                  </a:prstClr>
                </a:solidFill>
                <a:effectLst/>
                <a:uLnTx/>
                <a:uFillTx/>
                <a:latin typeface="Arial"/>
                <a:ea typeface="ＭＳ Ｐゴシック" charset="0"/>
                <a:cs typeface="Arial"/>
              </a:rPr>
              <a:t>circulation.html</a:t>
            </a:r>
            <a:endParaRPr kumimoji="0" lang="en-US" sz="900" b="0" i="0" u="none" strike="noStrike" kern="1200" cap="none" spc="0" normalizeH="0" baseline="0" noProof="0" dirty="0">
              <a:ln>
                <a:noFill/>
              </a:ln>
              <a:solidFill>
                <a:prstClr val="white">
                  <a:lumMod val="85000"/>
                </a:prstClr>
              </a:solidFill>
              <a:effectLst/>
              <a:uLnTx/>
              <a:uFillTx/>
              <a:latin typeface="Arial"/>
              <a:ea typeface="ＭＳ Ｐゴシック" charset="0"/>
              <a:cs typeface="Arial"/>
            </a:endParaRPr>
          </a:p>
        </p:txBody>
      </p:sp>
      <p:pic>
        <p:nvPicPr>
          <p:cNvPr id="3" name="Picture 2" descr="FIG07_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76350"/>
            <a:ext cx="4961860" cy="2667000"/>
          </a:xfrm>
          <a:prstGeom prst="rect">
            <a:avLst/>
          </a:prstGeom>
        </p:spPr>
      </p:pic>
      <p:pic>
        <p:nvPicPr>
          <p:cNvPr id="7" name="Picture 6" descr="FIG07_009A.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5335" y="155330"/>
            <a:ext cx="3933143" cy="2340220"/>
          </a:xfrm>
          <a:prstGeom prst="rect">
            <a:avLst/>
          </a:prstGeom>
        </p:spPr>
      </p:pic>
      <p:pic>
        <p:nvPicPr>
          <p:cNvPr id="8" name="Picture 7" descr="FIG07_009B.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5335" y="2667000"/>
            <a:ext cx="3933144" cy="2343150"/>
          </a:xfrm>
          <a:prstGeom prst="rect">
            <a:avLst/>
          </a:prstGeom>
        </p:spPr>
      </p:pic>
      <p:sp>
        <p:nvSpPr>
          <p:cNvPr id="9" name="TextBox 8">
            <a:extLst>
              <a:ext uri="{FF2B5EF4-FFF2-40B4-BE49-F238E27FC236}">
                <a16:creationId xmlns:a16="http://schemas.microsoft.com/office/drawing/2014/main" id="{7C5F935B-9E34-5741-B37B-FAF82B7B9B62}"/>
              </a:ext>
            </a:extLst>
          </p:cNvPr>
          <p:cNvSpPr txBox="1">
            <a:spLocks noChangeArrowheads="1"/>
          </p:cNvSpPr>
          <p:nvPr/>
        </p:nvSpPr>
        <p:spPr bwMode="auto">
          <a:xfrm>
            <a:off x="76200" y="4035554"/>
            <a:ext cx="2362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ＭＳ Ｐゴシック" charset="0"/>
                <a:cs typeface="Arial"/>
              </a:rPr>
              <a:t>Idealized winds from pressure gradient</a:t>
            </a:r>
            <a:br>
              <a:rPr kumimoji="0" lang="en-US" sz="900" b="0" i="0" u="none" strike="noStrike" kern="1200" cap="none" spc="0" normalizeH="0" baseline="0" noProof="0" dirty="0">
                <a:ln>
                  <a:noFill/>
                </a:ln>
                <a:solidFill>
                  <a:prstClr val="white"/>
                </a:solidFill>
                <a:effectLst/>
                <a:uLnTx/>
                <a:uFillTx/>
                <a:latin typeface="Arial"/>
                <a:ea typeface="ＭＳ Ｐゴシック" charset="0"/>
                <a:cs typeface="Arial"/>
              </a:rPr>
            </a:br>
            <a:r>
              <a:rPr kumimoji="0" lang="en-US" sz="900" b="0" i="0" u="none" strike="noStrike" kern="1200" cap="none" spc="0" normalizeH="0" baseline="0" noProof="0" dirty="0">
                <a:ln>
                  <a:noFill/>
                </a:ln>
                <a:solidFill>
                  <a:prstClr val="white"/>
                </a:solidFill>
                <a:effectLst/>
                <a:uLnTx/>
                <a:uFillTx/>
                <a:latin typeface="Arial"/>
                <a:ea typeface="ＭＳ Ｐゴシック" charset="0"/>
                <a:cs typeface="Arial"/>
              </a:rPr>
              <a:t>and Coriolis force.</a:t>
            </a:r>
          </a:p>
        </p:txBody>
      </p:sp>
      <p:sp>
        <p:nvSpPr>
          <p:cNvPr id="11" name="TextBox 10">
            <a:extLst>
              <a:ext uri="{FF2B5EF4-FFF2-40B4-BE49-F238E27FC236}">
                <a16:creationId xmlns:a16="http://schemas.microsoft.com/office/drawing/2014/main" id="{7C5F935B-9E34-5741-B37B-FAF82B7B9B62}"/>
              </a:ext>
            </a:extLst>
          </p:cNvPr>
          <p:cNvSpPr txBox="1">
            <a:spLocks noChangeArrowheads="1"/>
          </p:cNvSpPr>
          <p:nvPr/>
        </p:nvSpPr>
        <p:spPr bwMode="auto">
          <a:xfrm>
            <a:off x="2667000" y="4031218"/>
            <a:ext cx="237106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900" b="0" i="0" u="none" strike="noStrike" kern="1200" cap="none" spc="0" normalizeH="0" baseline="0" noProof="0" dirty="0">
                <a:ln>
                  <a:noFill/>
                </a:ln>
                <a:solidFill>
                  <a:prstClr val="white"/>
                </a:solidFill>
                <a:effectLst/>
                <a:uLnTx/>
                <a:uFillTx/>
                <a:latin typeface="Arial"/>
                <a:ea typeface="ＭＳ Ｐゴシック" charset="0"/>
                <a:cs typeface="Arial"/>
              </a:rPr>
              <a:t>Wind patterns due to distribution of land masses.</a:t>
            </a:r>
          </a:p>
        </p:txBody>
      </p:sp>
    </p:spTree>
    <p:extLst>
      <p:ext uri="{BB962C8B-B14F-4D97-AF65-F5344CB8AC3E}">
        <p14:creationId xmlns:p14="http://schemas.microsoft.com/office/powerpoint/2010/main" val="693737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688" y="18676"/>
            <a:ext cx="2929112" cy="571874"/>
          </a:xfrm>
        </p:spPr>
        <p:txBody>
          <a:bodyPr>
            <a:normAutofit/>
          </a:bodyPr>
          <a:lstStyle/>
          <a:p>
            <a:pPr algn="ctr"/>
            <a:r>
              <a:rPr lang="en-US" sz="2800" dirty="0">
                <a:solidFill>
                  <a:schemeClr val="bg1"/>
                </a:solidFill>
                <a:latin typeface="Arial"/>
                <a:cs typeface="Arial"/>
              </a:rPr>
              <a:t>Teleconnections</a:t>
            </a:r>
          </a:p>
        </p:txBody>
      </p:sp>
      <p:pic>
        <p:nvPicPr>
          <p:cNvPr id="7" name="Picture 6" descr="sstanom_world-ced2_1997_d3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4642" y="1036945"/>
            <a:ext cx="2074760" cy="1441014"/>
          </a:xfrm>
          <a:prstGeom prst="rect">
            <a:avLst/>
          </a:prstGeom>
        </p:spPr>
      </p:pic>
      <p:pic>
        <p:nvPicPr>
          <p:cNvPr id="10" name="Picture 9" descr="sstanom_world-ced2_1999_d00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8242" y="1036945"/>
            <a:ext cx="2074758" cy="1441014"/>
          </a:xfrm>
          <a:prstGeom prst="rect">
            <a:avLst/>
          </a:prstGeom>
        </p:spPr>
      </p:pic>
      <p:sp>
        <p:nvSpPr>
          <p:cNvPr id="8" name="Text Box 13"/>
          <p:cNvSpPr txBox="1">
            <a:spLocks noChangeArrowheads="1"/>
          </p:cNvSpPr>
          <p:nvPr/>
        </p:nvSpPr>
        <p:spPr bwMode="auto">
          <a:xfrm>
            <a:off x="914400" y="666750"/>
            <a:ext cx="38100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Arial"/>
              </a:rPr>
              <a:t>El Niño-Southern Oscillation (ENSO)</a:t>
            </a:r>
            <a:endParaRPr kumimoji="0" lang="en-US" sz="15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9" name="Text Box 13"/>
          <p:cNvSpPr txBox="1">
            <a:spLocks noChangeArrowheads="1"/>
          </p:cNvSpPr>
          <p:nvPr/>
        </p:nvSpPr>
        <p:spPr bwMode="auto">
          <a:xfrm>
            <a:off x="5257800" y="57150"/>
            <a:ext cx="32004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Arial"/>
              </a:rPr>
              <a:t>Pacific Decadal Oscillation (PDO)</a:t>
            </a:r>
            <a:endParaRPr kumimoji="0" lang="en-US" sz="15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2" name="Text Box 13"/>
          <p:cNvSpPr txBox="1">
            <a:spLocks noChangeArrowheads="1"/>
          </p:cNvSpPr>
          <p:nvPr/>
        </p:nvSpPr>
        <p:spPr bwMode="auto">
          <a:xfrm>
            <a:off x="76200" y="2647950"/>
            <a:ext cx="27432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Arial"/>
              </a:rPr>
              <a:t>North Atlantic Oscillation (NAO)</a:t>
            </a:r>
            <a:endParaRPr kumimoji="0" lang="en-US" sz="15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13" name="Text Box 13"/>
          <p:cNvSpPr txBox="1">
            <a:spLocks noChangeArrowheads="1"/>
          </p:cNvSpPr>
          <p:nvPr/>
        </p:nvSpPr>
        <p:spPr bwMode="auto">
          <a:xfrm>
            <a:off x="6248400" y="2505730"/>
            <a:ext cx="27432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Arial"/>
              </a:rPr>
              <a:t>Atlantic Multidecadal Oscillation/Variability (AMO/AMV)</a:t>
            </a:r>
            <a:endParaRPr kumimoji="0" lang="en-US" sz="15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pic>
        <p:nvPicPr>
          <p:cNvPr id="6" name="Picture 5" descr="correl_194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38800" y="438150"/>
            <a:ext cx="2438400" cy="1997049"/>
          </a:xfrm>
          <a:prstGeom prst="rect">
            <a:avLst/>
          </a:prstGeom>
        </p:spPr>
      </p:pic>
      <p:pic>
        <p:nvPicPr>
          <p:cNvPr id="14" name="Picture 13" descr="correl_158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4800" y="3015818"/>
            <a:ext cx="2286000" cy="1989886"/>
          </a:xfrm>
          <a:prstGeom prst="rect">
            <a:avLst/>
          </a:prstGeom>
        </p:spPr>
      </p:pic>
      <p:pic>
        <p:nvPicPr>
          <p:cNvPr id="15" name="Picture 14" descr="correl_1914.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3015818"/>
            <a:ext cx="2499857" cy="1989886"/>
          </a:xfrm>
          <a:prstGeom prst="rect">
            <a:avLst/>
          </a:prstGeom>
        </p:spPr>
      </p:pic>
      <p:pic>
        <p:nvPicPr>
          <p:cNvPr id="16" name="Picture 15" descr="correl_1174.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76600" y="3015818"/>
            <a:ext cx="2338236" cy="2035356"/>
          </a:xfrm>
          <a:prstGeom prst="rect">
            <a:avLst/>
          </a:prstGeom>
        </p:spPr>
      </p:pic>
      <p:sp>
        <p:nvSpPr>
          <p:cNvPr id="17" name="Text Box 13"/>
          <p:cNvSpPr txBox="1">
            <a:spLocks noChangeArrowheads="1"/>
          </p:cNvSpPr>
          <p:nvPr/>
        </p:nvSpPr>
        <p:spPr bwMode="auto">
          <a:xfrm>
            <a:off x="3048000" y="2647950"/>
            <a:ext cx="2819400"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a:ea typeface="ＭＳ Ｐゴシック" charset="0"/>
                <a:cs typeface="Arial"/>
              </a:rPr>
              <a:t>Greenland Blocking Index (GBI)</a:t>
            </a:r>
            <a:endParaRPr kumimoji="0" lang="en-US" sz="15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46028757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descr="era5-0p5deg_arc-lea_t2_djf_2001-2020_minus_1951-1980_c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6429" y="850204"/>
            <a:ext cx="2951371" cy="3331560"/>
          </a:xfrm>
          <a:prstGeom prst="rect">
            <a:avLst/>
          </a:prstGeom>
        </p:spPr>
      </p:pic>
      <p:pic>
        <p:nvPicPr>
          <p:cNvPr id="6" name="Picture 5" descr="era5-0p5deg_arc-lea_t2_djf_2001-2020_c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6315" y="850204"/>
            <a:ext cx="2951371" cy="3331561"/>
          </a:xfrm>
          <a:prstGeom prst="rect">
            <a:avLst/>
          </a:prstGeom>
        </p:spPr>
      </p:pic>
      <p:pic>
        <p:nvPicPr>
          <p:cNvPr id="7" name="Picture 6" descr="era5-0p5deg_arc-lea_t2_djf_1951-1980_cf.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201" y="855112"/>
            <a:ext cx="2942676" cy="3321745"/>
          </a:xfrm>
          <a:prstGeom prst="rect">
            <a:avLst/>
          </a:prstGeom>
        </p:spPr>
      </p:pic>
      <p:sp>
        <p:nvSpPr>
          <p:cNvPr id="8" name="TextBox 7"/>
          <p:cNvSpPr txBox="1"/>
          <p:nvPr/>
        </p:nvSpPr>
        <p:spPr>
          <a:xfrm>
            <a:off x="533400" y="438150"/>
            <a:ext cx="2057400" cy="338554"/>
          </a:xfrm>
          <a:prstGeom prst="rect">
            <a:avLst/>
          </a:prstGeom>
          <a:noFill/>
        </p:spPr>
        <p:txBody>
          <a:bodyPr wrap="square" rtlCol="0">
            <a:spAutoFit/>
          </a:bodyPr>
          <a:lstStyle/>
          <a:p>
            <a:pPr algn="ctr"/>
            <a:r>
              <a:rPr lang="en-US" sz="1600" dirty="0">
                <a:solidFill>
                  <a:prstClr val="white"/>
                </a:solidFill>
                <a:latin typeface="Arial"/>
                <a:cs typeface="Arial"/>
              </a:rPr>
              <a:t>DJF 1951–1980</a:t>
            </a:r>
          </a:p>
        </p:txBody>
      </p:sp>
      <p:sp>
        <p:nvSpPr>
          <p:cNvPr id="9" name="TextBox 8"/>
          <p:cNvSpPr txBox="1"/>
          <p:nvPr/>
        </p:nvSpPr>
        <p:spPr>
          <a:xfrm>
            <a:off x="3581400" y="438150"/>
            <a:ext cx="1981200" cy="338554"/>
          </a:xfrm>
          <a:prstGeom prst="rect">
            <a:avLst/>
          </a:prstGeom>
          <a:noFill/>
        </p:spPr>
        <p:txBody>
          <a:bodyPr wrap="square" rtlCol="0">
            <a:spAutoFit/>
          </a:bodyPr>
          <a:lstStyle/>
          <a:p>
            <a:pPr algn="ctr"/>
            <a:r>
              <a:rPr lang="en-US" sz="1600" dirty="0">
                <a:solidFill>
                  <a:prstClr val="white"/>
                </a:solidFill>
                <a:latin typeface="Arial"/>
                <a:cs typeface="Arial"/>
              </a:rPr>
              <a:t>DJF 2001–2020</a:t>
            </a:r>
          </a:p>
        </p:txBody>
      </p:sp>
      <p:sp>
        <p:nvSpPr>
          <p:cNvPr id="10" name="TextBox 9"/>
          <p:cNvSpPr txBox="1"/>
          <p:nvPr/>
        </p:nvSpPr>
        <p:spPr>
          <a:xfrm>
            <a:off x="6629400" y="438150"/>
            <a:ext cx="1905000" cy="338554"/>
          </a:xfrm>
          <a:prstGeom prst="rect">
            <a:avLst/>
          </a:prstGeom>
          <a:noFill/>
        </p:spPr>
        <p:txBody>
          <a:bodyPr wrap="square" rtlCol="0">
            <a:spAutoFit/>
          </a:bodyPr>
          <a:lstStyle/>
          <a:p>
            <a:pPr algn="ctr"/>
            <a:r>
              <a:rPr lang="en-US" sz="1600" dirty="0">
                <a:solidFill>
                  <a:prstClr val="white"/>
                </a:solidFill>
                <a:latin typeface="Arial"/>
                <a:cs typeface="Arial"/>
              </a:rPr>
              <a:t>Difference</a:t>
            </a:r>
          </a:p>
        </p:txBody>
      </p:sp>
    </p:spTree>
    <p:extLst>
      <p:ext uri="{BB962C8B-B14F-4D97-AF65-F5344CB8AC3E}">
        <p14:creationId xmlns:p14="http://schemas.microsoft.com/office/powerpoint/2010/main" val="2978124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50"/>
                                        <p:tgtEl>
                                          <p:spTgt spid="9"/>
                                        </p:tgtEl>
                                      </p:cBhvr>
                                    </p:animEffect>
                                  </p:childTnLst>
                                </p:cTn>
                              </p:par>
                            </p:childTnLst>
                          </p:cTn>
                        </p:par>
                        <p:par>
                          <p:cTn id="12" fill="hold">
                            <p:stCondLst>
                              <p:cond delay="1250"/>
                            </p:stCondLst>
                            <p:childTnLst>
                              <p:par>
                                <p:cTn id="13" presetID="10"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par>
                          <p:cTn id="16" fill="hold">
                            <p:stCondLst>
                              <p:cond delay="3250"/>
                            </p:stCondLst>
                            <p:childTnLst>
                              <p:par>
                                <p:cTn id="17" presetID="10"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3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15" descr="era5-0p5deg_pacific-ced_sst_djf_1998_minus_1971-2000_af.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0201" y="299148"/>
            <a:ext cx="2978058" cy="2439029"/>
          </a:xfrm>
          <a:prstGeom prst="rect">
            <a:avLst/>
          </a:prstGeom>
        </p:spPr>
      </p:pic>
      <p:pic>
        <p:nvPicPr>
          <p:cNvPr id="6" name="Picture 5" descr="era5-0p5deg_pacific-ced_prcp_djf_1998_a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299148"/>
            <a:ext cx="2971800" cy="2433905"/>
          </a:xfrm>
          <a:prstGeom prst="rect">
            <a:avLst/>
          </a:prstGeom>
        </p:spPr>
      </p:pic>
      <p:pic>
        <p:nvPicPr>
          <p:cNvPr id="7" name="Picture 6" descr="era5-0p5deg_pacific-ced_prcp_djf_1999_af.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675142"/>
            <a:ext cx="2971801" cy="2433905"/>
          </a:xfrm>
          <a:prstGeom prst="rect">
            <a:avLst/>
          </a:prstGeom>
        </p:spPr>
      </p:pic>
      <p:pic>
        <p:nvPicPr>
          <p:cNvPr id="10" name="Picture 9" descr="era5-0p5deg_pacific-ced_sst_djf_1999_minus_1971-2000_af.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00200" y="2670018"/>
            <a:ext cx="2978059" cy="2439029"/>
          </a:xfrm>
          <a:prstGeom prst="rect">
            <a:avLst/>
          </a:prstGeom>
        </p:spPr>
      </p:pic>
      <p:sp>
        <p:nvSpPr>
          <p:cNvPr id="19" name="Text Box 13"/>
          <p:cNvSpPr txBox="1">
            <a:spLocks noChangeArrowheads="1"/>
          </p:cNvSpPr>
          <p:nvPr/>
        </p:nvSpPr>
        <p:spPr bwMode="auto">
          <a:xfrm>
            <a:off x="2020616" y="0"/>
            <a:ext cx="2209799"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500" dirty="0">
                <a:solidFill>
                  <a:prstClr val="black"/>
                </a:solidFill>
                <a:latin typeface="Arial"/>
                <a:cs typeface="Arial"/>
              </a:rPr>
              <a:t>SST Anomaly</a:t>
            </a:r>
          </a:p>
        </p:txBody>
      </p:sp>
      <p:sp>
        <p:nvSpPr>
          <p:cNvPr id="20" name="Text Box 13"/>
          <p:cNvSpPr txBox="1">
            <a:spLocks noChangeArrowheads="1"/>
          </p:cNvSpPr>
          <p:nvPr/>
        </p:nvSpPr>
        <p:spPr bwMode="auto">
          <a:xfrm>
            <a:off x="4992417" y="0"/>
            <a:ext cx="2209799" cy="3231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1" fontAlgn="base" hangingPunct="1">
              <a:spcBef>
                <a:spcPct val="50000"/>
              </a:spcBef>
              <a:spcAft>
                <a:spcPct val="0"/>
              </a:spcAft>
            </a:pPr>
            <a:r>
              <a:rPr lang="en-US" sz="1500" dirty="0">
                <a:solidFill>
                  <a:prstClr val="black"/>
                </a:solidFill>
                <a:latin typeface="Arial"/>
                <a:cs typeface="Arial"/>
              </a:rPr>
              <a:t>Precipitation</a:t>
            </a:r>
          </a:p>
        </p:txBody>
      </p:sp>
      <p:sp>
        <p:nvSpPr>
          <p:cNvPr id="22" name="Text Box 13"/>
          <p:cNvSpPr txBox="1">
            <a:spLocks noChangeArrowheads="1"/>
          </p:cNvSpPr>
          <p:nvPr/>
        </p:nvSpPr>
        <p:spPr bwMode="auto">
          <a:xfrm>
            <a:off x="609600" y="1119485"/>
            <a:ext cx="914399" cy="461665"/>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200" dirty="0">
                <a:latin typeface="Arial"/>
                <a:cs typeface="Arial"/>
              </a:rPr>
              <a:t>DJF 1998</a:t>
            </a:r>
            <a:br>
              <a:rPr lang="en-US" sz="1200" dirty="0">
                <a:latin typeface="Arial"/>
                <a:cs typeface="Arial"/>
              </a:rPr>
            </a:br>
            <a:r>
              <a:rPr lang="en-US" sz="1200" dirty="0">
                <a:latin typeface="Arial"/>
                <a:cs typeface="Arial"/>
              </a:rPr>
              <a:t>El Niño</a:t>
            </a:r>
          </a:p>
        </p:txBody>
      </p:sp>
      <p:sp>
        <p:nvSpPr>
          <p:cNvPr id="23" name="Text Box 13"/>
          <p:cNvSpPr txBox="1">
            <a:spLocks noChangeArrowheads="1"/>
          </p:cNvSpPr>
          <p:nvPr/>
        </p:nvSpPr>
        <p:spPr bwMode="auto">
          <a:xfrm>
            <a:off x="609600" y="3481685"/>
            <a:ext cx="914399" cy="461665"/>
          </a:xfrm>
          <a:prstGeom prst="rect">
            <a:avLst/>
          </a:prstGeom>
          <a:noFill/>
          <a:ln>
            <a:noFill/>
          </a:ln>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50000"/>
              </a:spcBef>
              <a:spcAft>
                <a:spcPct val="0"/>
              </a:spcAft>
            </a:pPr>
            <a:r>
              <a:rPr lang="en-US" sz="1200" dirty="0">
                <a:latin typeface="Arial"/>
                <a:cs typeface="Arial"/>
              </a:rPr>
              <a:t>DJF 1999</a:t>
            </a:r>
            <a:br>
              <a:rPr lang="en-US" sz="1200" dirty="0">
                <a:latin typeface="Arial"/>
                <a:cs typeface="Arial"/>
              </a:rPr>
            </a:br>
            <a:r>
              <a:rPr lang="en-US" sz="1200" dirty="0">
                <a:latin typeface="Arial"/>
                <a:cs typeface="Arial"/>
              </a:rPr>
              <a:t>La Niña</a:t>
            </a:r>
          </a:p>
        </p:txBody>
      </p:sp>
    </p:spTree>
    <p:extLst>
      <p:ext uri="{BB962C8B-B14F-4D97-AF65-F5344CB8AC3E}">
        <p14:creationId xmlns:p14="http://schemas.microsoft.com/office/powerpoint/2010/main" val="38364083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fig11_t-rh-ws_v11.png"/>
          <p:cNvPicPr>
            <a:picLocks noChangeAspect="1"/>
          </p:cNvPicPr>
          <p:nvPr/>
        </p:nvPicPr>
        <p:blipFill rotWithShape="1">
          <a:blip r:embed="rId2">
            <a:extLst>
              <a:ext uri="{28A0092B-C50C-407E-A947-70E740481C1C}">
                <a14:useLocalDpi xmlns:a14="http://schemas.microsoft.com/office/drawing/2010/main" val="0"/>
              </a:ext>
            </a:extLst>
          </a:blip>
          <a:srcRect l="-1" r="-362"/>
          <a:stretch/>
        </p:blipFill>
        <p:spPr>
          <a:xfrm>
            <a:off x="228600" y="2647950"/>
            <a:ext cx="6296636" cy="2286000"/>
          </a:xfrm>
          <a:prstGeom prst="rect">
            <a:avLst/>
          </a:prstGeom>
        </p:spPr>
      </p:pic>
      <p:pic>
        <p:nvPicPr>
          <p:cNvPr id="8" name="Picture 7" descr="fig12_period-diff_vert_v3.png"/>
          <p:cNvPicPr>
            <a:picLocks noChangeAspect="1"/>
          </p:cNvPicPr>
          <p:nvPr/>
        </p:nvPicPr>
        <p:blipFill rotWithShape="1">
          <a:blip r:embed="rId3">
            <a:extLst>
              <a:ext uri="{28A0092B-C50C-407E-A947-70E740481C1C}">
                <a14:useLocalDpi xmlns:a14="http://schemas.microsoft.com/office/drawing/2010/main" val="0"/>
              </a:ext>
            </a:extLst>
          </a:blip>
          <a:srcRect b="50128"/>
          <a:stretch/>
        </p:blipFill>
        <p:spPr>
          <a:xfrm>
            <a:off x="228600" y="209549"/>
            <a:ext cx="6248400" cy="2241251"/>
          </a:xfrm>
          <a:prstGeom prst="rect">
            <a:avLst/>
          </a:prstGeom>
        </p:spPr>
      </p:pic>
      <p:pic>
        <p:nvPicPr>
          <p:cNvPr id="9" name="Picture 8" descr="fig1_map_10s-28s_v1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33" y="231139"/>
            <a:ext cx="1700767" cy="1502411"/>
          </a:xfrm>
          <a:prstGeom prst="rect">
            <a:avLst/>
          </a:prstGeom>
        </p:spPr>
      </p:pic>
      <p:sp>
        <p:nvSpPr>
          <p:cNvPr id="10" name="TextBox 9"/>
          <p:cNvSpPr txBox="1"/>
          <p:nvPr/>
        </p:nvSpPr>
        <p:spPr>
          <a:xfrm>
            <a:off x="6436360" y="2431018"/>
            <a:ext cx="2631440" cy="369332"/>
          </a:xfrm>
          <a:prstGeom prst="rect">
            <a:avLst/>
          </a:prstGeom>
          <a:noFill/>
        </p:spPr>
        <p:txBody>
          <a:bodyPr wrap="square" rtlCol="0">
            <a:spAutoFit/>
          </a:bodyPr>
          <a:lstStyle/>
          <a:p>
            <a:pPr algn="ctr"/>
            <a:r>
              <a:rPr lang="en-US" sz="1800" dirty="0">
                <a:solidFill>
                  <a:prstClr val="black"/>
                </a:solidFill>
                <a:latin typeface="Arial"/>
                <a:cs typeface="Arial"/>
              </a:rPr>
              <a:t>ERA5 Vertical Profiles</a:t>
            </a:r>
          </a:p>
        </p:txBody>
      </p:sp>
    </p:spTree>
    <p:extLst>
      <p:ext uri="{BB962C8B-B14F-4D97-AF65-F5344CB8AC3E}">
        <p14:creationId xmlns:p14="http://schemas.microsoft.com/office/powerpoint/2010/main" val="2044276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9050"/>
            <a:ext cx="7886700" cy="697706"/>
          </a:xfrm>
        </p:spPr>
        <p:txBody>
          <a:bodyPr/>
          <a:lstStyle/>
          <a:p>
            <a:pPr algn="ctr"/>
            <a:r>
              <a:rPr lang="en-US" dirty="0">
                <a:solidFill>
                  <a:schemeClr val="bg1"/>
                </a:solidFill>
                <a:latin typeface="Arial"/>
                <a:cs typeface="Arial"/>
              </a:rPr>
              <a:t>Weather &amp; Climate</a:t>
            </a:r>
          </a:p>
        </p:txBody>
      </p:sp>
      <p:sp>
        <p:nvSpPr>
          <p:cNvPr id="3" name="Content Placeholder 2"/>
          <p:cNvSpPr>
            <a:spLocks noGrp="1"/>
          </p:cNvSpPr>
          <p:nvPr>
            <p:ph idx="1"/>
          </p:nvPr>
        </p:nvSpPr>
        <p:spPr>
          <a:xfrm>
            <a:off x="152400" y="3943350"/>
            <a:ext cx="4267200" cy="1066800"/>
          </a:xfrm>
        </p:spPr>
        <p:txBody>
          <a:bodyPr>
            <a:normAutofit/>
          </a:bodyPr>
          <a:lstStyle/>
          <a:p>
            <a:r>
              <a:rPr lang="en-US" sz="1100" b="1" i="1" dirty="0">
                <a:solidFill>
                  <a:schemeClr val="bg1"/>
                </a:solidFill>
                <a:latin typeface="Arial"/>
                <a:cs typeface="Arial"/>
              </a:rPr>
              <a:t>Weather</a:t>
            </a:r>
            <a:r>
              <a:rPr lang="en-US" sz="1100" dirty="0">
                <a:solidFill>
                  <a:schemeClr val="bg1"/>
                </a:solidFill>
                <a:latin typeface="Arial"/>
                <a:cs typeface="Arial"/>
              </a:rPr>
              <a:t> is the fluctuating state of the atmosphere, characterized by temperature, precipitation, wind, clouds, and etc.</a:t>
            </a:r>
          </a:p>
          <a:p>
            <a:r>
              <a:rPr lang="en-US" sz="1100" dirty="0">
                <a:solidFill>
                  <a:schemeClr val="bg1"/>
                </a:solidFill>
                <a:latin typeface="Arial"/>
                <a:cs typeface="Arial"/>
              </a:rPr>
              <a:t>Limited predictability of individual weather systems beyond 1–2 weeks.</a:t>
            </a:r>
          </a:p>
        </p:txBody>
      </p:sp>
      <p:grpSp>
        <p:nvGrpSpPr>
          <p:cNvPr id="9" name="Group 8"/>
          <p:cNvGrpSpPr/>
          <p:nvPr/>
        </p:nvGrpSpPr>
        <p:grpSpPr>
          <a:xfrm>
            <a:off x="533400" y="742949"/>
            <a:ext cx="3733800" cy="3048001"/>
            <a:chOff x="228600" y="742949"/>
            <a:chExt cx="3733800" cy="3048001"/>
          </a:xfrm>
        </p:grpSpPr>
        <p:sp>
          <p:nvSpPr>
            <p:cNvPr id="4" name="Rectangle 3"/>
            <p:cNvSpPr/>
            <p:nvPr/>
          </p:nvSpPr>
          <p:spPr>
            <a:xfrm>
              <a:off x="228600" y="742949"/>
              <a:ext cx="3733800" cy="3048001"/>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5" name="Picture 4" descr="gfs_na-lc_t2_2022-02-10.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818851"/>
              <a:ext cx="3581400" cy="2895899"/>
            </a:xfrm>
            <a:prstGeom prst="rect">
              <a:avLst/>
            </a:prstGeom>
          </p:spPr>
        </p:pic>
      </p:grpSp>
      <p:grpSp>
        <p:nvGrpSpPr>
          <p:cNvPr id="11" name="Group 10"/>
          <p:cNvGrpSpPr/>
          <p:nvPr/>
        </p:nvGrpSpPr>
        <p:grpSpPr>
          <a:xfrm>
            <a:off x="4876800" y="742950"/>
            <a:ext cx="3733800" cy="3200400"/>
            <a:chOff x="4876800" y="742950"/>
            <a:chExt cx="3733800" cy="3200400"/>
          </a:xfrm>
        </p:grpSpPr>
        <p:sp>
          <p:nvSpPr>
            <p:cNvPr id="7" name="Rectangle 6"/>
            <p:cNvSpPr/>
            <p:nvPr/>
          </p:nvSpPr>
          <p:spPr>
            <a:xfrm>
              <a:off x="4876800" y="742950"/>
              <a:ext cx="3733800" cy="3200400"/>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Calibri"/>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4456" y="819150"/>
              <a:ext cx="3599944" cy="3047999"/>
            </a:xfrm>
            <a:prstGeom prst="rect">
              <a:avLst/>
            </a:prstGeom>
          </p:spPr>
        </p:pic>
      </p:grpSp>
      <p:sp>
        <p:nvSpPr>
          <p:cNvPr id="8" name="Content Placeholder 2"/>
          <p:cNvSpPr txBox="1">
            <a:spLocks/>
          </p:cNvSpPr>
          <p:nvPr/>
        </p:nvSpPr>
        <p:spPr>
          <a:xfrm>
            <a:off x="4572000" y="4019550"/>
            <a:ext cx="4495800" cy="1066800"/>
          </a:xfrm>
          <a:prstGeom prst="rect">
            <a:avLst/>
          </a:prstGeom>
        </p:spPr>
        <p:txBody>
          <a:bodyPr vert="horz" lIns="91440" tIns="45720" rIns="91440" bIns="45720" rtlCol="0">
            <a:normAutofit fontScale="925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1100" b="1" i="1" dirty="0">
                <a:solidFill>
                  <a:prstClr val="white"/>
                </a:solidFill>
                <a:latin typeface="Arial"/>
                <a:cs typeface="Arial"/>
              </a:rPr>
              <a:t>Climate</a:t>
            </a:r>
            <a:r>
              <a:rPr lang="en-US" sz="1100" dirty="0">
                <a:solidFill>
                  <a:prstClr val="white"/>
                </a:solidFill>
                <a:latin typeface="Arial"/>
                <a:cs typeface="Arial"/>
              </a:rPr>
              <a:t> is average of weather and its variability over some time period and defined region.</a:t>
            </a:r>
          </a:p>
          <a:p>
            <a:r>
              <a:rPr lang="en-US" sz="1100" dirty="0">
                <a:solidFill>
                  <a:prstClr val="white"/>
                </a:solidFill>
                <a:latin typeface="Arial"/>
                <a:cs typeface="Arial"/>
              </a:rPr>
              <a:t>Large variations of the mean state of climate and its variability (over decades or longer) constitute </a:t>
            </a:r>
            <a:r>
              <a:rPr lang="en-US" sz="1100" i="1" dirty="0">
                <a:solidFill>
                  <a:prstClr val="white"/>
                </a:solidFill>
                <a:latin typeface="Arial"/>
                <a:cs typeface="Arial"/>
              </a:rPr>
              <a:t>climate change</a:t>
            </a:r>
            <a:r>
              <a:rPr lang="en-US" sz="1100" dirty="0">
                <a:solidFill>
                  <a:prstClr val="white"/>
                </a:solidFill>
                <a:latin typeface="Arial"/>
                <a:cs typeface="Arial"/>
              </a:rPr>
              <a:t>.</a:t>
            </a:r>
          </a:p>
          <a:p>
            <a:r>
              <a:rPr lang="en-US" sz="1100" dirty="0">
                <a:solidFill>
                  <a:prstClr val="white"/>
                </a:solidFill>
                <a:latin typeface="Arial"/>
                <a:cs typeface="Arial"/>
              </a:rPr>
              <a:t>Changes due to external </a:t>
            </a:r>
            <a:r>
              <a:rPr lang="en-US" sz="1100" dirty="0" err="1">
                <a:solidFill>
                  <a:prstClr val="white"/>
                </a:solidFill>
                <a:latin typeface="Arial"/>
                <a:cs typeface="Arial"/>
              </a:rPr>
              <a:t>forcings</a:t>
            </a:r>
            <a:r>
              <a:rPr lang="en-US" sz="1100" dirty="0">
                <a:solidFill>
                  <a:prstClr val="white"/>
                </a:solidFill>
                <a:latin typeface="Arial"/>
                <a:cs typeface="Arial"/>
              </a:rPr>
              <a:t> (natural &amp; human) partly predictable.</a:t>
            </a:r>
          </a:p>
        </p:txBody>
      </p:sp>
    </p:spTree>
    <p:extLst>
      <p:ext uri="{BB962C8B-B14F-4D97-AF65-F5344CB8AC3E}">
        <p14:creationId xmlns:p14="http://schemas.microsoft.com/office/powerpoint/2010/main" val="23437547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4FFA1CA-7261-6448-A920-7CE93878EF34}"/>
              </a:ext>
            </a:extLst>
          </p:cNvPr>
          <p:cNvPicPr>
            <a:picLocks noChangeAspect="1"/>
          </p:cNvPicPr>
          <p:nvPr/>
        </p:nvPicPr>
        <p:blipFill>
          <a:blip r:embed="rId2"/>
          <a:stretch>
            <a:fillRect/>
          </a:stretch>
        </p:blipFill>
        <p:spPr>
          <a:xfrm>
            <a:off x="685800" y="514350"/>
            <a:ext cx="7612380" cy="3429000"/>
          </a:xfrm>
          <a:prstGeom prst="rect">
            <a:avLst/>
          </a:prstGeom>
        </p:spPr>
      </p:pic>
    </p:spTree>
    <p:extLst>
      <p:ext uri="{BB962C8B-B14F-4D97-AF65-F5344CB8AC3E}">
        <p14:creationId xmlns:p14="http://schemas.microsoft.com/office/powerpoint/2010/main" val="237028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2" name="Picture 1" descr="figure_4.3.1.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2076" y="-1"/>
            <a:ext cx="6419849" cy="5135879"/>
          </a:xfrm>
          <a:prstGeom prst="rect">
            <a:avLst/>
          </a:prstGeom>
        </p:spPr>
      </p:pic>
      <p:sp>
        <p:nvSpPr>
          <p:cNvPr id="3" name="TextBox 2"/>
          <p:cNvSpPr txBox="1"/>
          <p:nvPr/>
        </p:nvSpPr>
        <p:spPr>
          <a:xfrm>
            <a:off x="3352800" y="209550"/>
            <a:ext cx="4429125" cy="461665"/>
          </a:xfrm>
          <a:prstGeom prst="rect">
            <a:avLst/>
          </a:prstGeom>
          <a:noFill/>
        </p:spPr>
        <p:txBody>
          <a:bodyPr wrap="square" rtlCol="0">
            <a:spAutoFit/>
          </a:bodyPr>
          <a:lstStyle/>
          <a:p>
            <a:pPr algn="ctr"/>
            <a:r>
              <a:rPr lang="en-US" sz="2400" dirty="0">
                <a:solidFill>
                  <a:prstClr val="white"/>
                </a:solidFill>
                <a:latin typeface="Arial"/>
                <a:cs typeface="Arial"/>
              </a:rPr>
              <a:t>The Greenhouse Effect</a:t>
            </a:r>
          </a:p>
        </p:txBody>
      </p:sp>
      <p:sp>
        <p:nvSpPr>
          <p:cNvPr id="4" name="TextBox 3"/>
          <p:cNvSpPr txBox="1"/>
          <p:nvPr/>
        </p:nvSpPr>
        <p:spPr>
          <a:xfrm>
            <a:off x="34037" y="4857750"/>
            <a:ext cx="4660250" cy="230832"/>
          </a:xfrm>
          <a:prstGeom prst="rect">
            <a:avLst/>
          </a:prstGeom>
          <a:noFill/>
        </p:spPr>
        <p:txBody>
          <a:bodyPr wrap="none" rtlCol="0">
            <a:spAutoFit/>
          </a:bodyPr>
          <a:lstStyle/>
          <a:p>
            <a:r>
              <a:rPr lang="en-US" sz="900" dirty="0">
                <a:solidFill>
                  <a:prstClr val="white"/>
                </a:solidFill>
                <a:latin typeface="Arial"/>
                <a:cs typeface="Arial"/>
              </a:rPr>
              <a:t>http://</a:t>
            </a:r>
            <a:r>
              <a:rPr lang="en-US" sz="900" dirty="0" err="1">
                <a:solidFill>
                  <a:prstClr val="white"/>
                </a:solidFill>
                <a:latin typeface="Arial"/>
                <a:cs typeface="Arial"/>
              </a:rPr>
              <a:t>www.oxfordpresents.com</a:t>
            </a:r>
            <a:r>
              <a:rPr lang="en-US" sz="900" dirty="0">
                <a:solidFill>
                  <a:prstClr val="white"/>
                </a:solidFill>
                <a:latin typeface="Arial"/>
                <a:cs typeface="Arial"/>
              </a:rPr>
              <a:t>/</a:t>
            </a:r>
            <a:r>
              <a:rPr lang="en-US" sz="900" dirty="0" err="1">
                <a:solidFill>
                  <a:prstClr val="white"/>
                </a:solidFill>
                <a:latin typeface="Arial"/>
                <a:cs typeface="Arial"/>
              </a:rPr>
              <a:t>ms</a:t>
            </a:r>
            <a:r>
              <a:rPr lang="en-US" sz="900" dirty="0">
                <a:solidFill>
                  <a:prstClr val="white"/>
                </a:solidFill>
                <a:latin typeface="Arial"/>
                <a:cs typeface="Arial"/>
              </a:rPr>
              <a:t>/</a:t>
            </a:r>
            <a:r>
              <a:rPr lang="en-US" sz="900" dirty="0" err="1">
                <a:solidFill>
                  <a:prstClr val="white"/>
                </a:solidFill>
                <a:latin typeface="Arial"/>
                <a:cs typeface="Arial"/>
              </a:rPr>
              <a:t>krohne</a:t>
            </a:r>
            <a:r>
              <a:rPr lang="en-US" sz="900" dirty="0">
                <a:solidFill>
                  <a:prstClr val="white"/>
                </a:solidFill>
                <a:latin typeface="Arial"/>
                <a:cs typeface="Arial"/>
              </a:rPr>
              <a:t>/global-warming-and-ecological-communities/</a:t>
            </a:r>
          </a:p>
        </p:txBody>
      </p:sp>
    </p:spTree>
    <p:extLst>
      <p:ext uri="{BB962C8B-B14F-4D97-AF65-F5344CB8AC3E}">
        <p14:creationId xmlns:p14="http://schemas.microsoft.com/office/powerpoint/2010/main" val="103333907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F253E"/>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F964182-707B-0B4C-AF4E-31AA3D1EB8E8}"/>
              </a:ext>
            </a:extLst>
          </p:cNvPr>
          <p:cNvSpPr txBox="1">
            <a:spLocks/>
          </p:cNvSpPr>
          <p:nvPr/>
        </p:nvSpPr>
        <p:spPr>
          <a:xfrm>
            <a:off x="228600" y="76200"/>
            <a:ext cx="4800600" cy="1123950"/>
          </a:xfrm>
          <a:prstGeom prst="rect">
            <a:avLst/>
          </a:prstGeom>
        </p:spPr>
        <p:txBody>
          <a:bodyPr anchor="ctr" anchorCtr="0"/>
          <a:lstStyle>
            <a:lvl1pPr algn="ctr" defTabSz="457200" rtl="0" eaLnBrk="1" latinLnBrk="0" hangingPunct="1">
              <a:spcBef>
                <a:spcPct val="0"/>
              </a:spcBef>
              <a:buNone/>
              <a:defRPr sz="4400" kern="1200">
                <a:solidFill>
                  <a:schemeClr val="tx1"/>
                </a:solidFill>
                <a:latin typeface="+mj-lt"/>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FFEFCB"/>
                </a:solidFill>
                <a:effectLst/>
                <a:uLnTx/>
                <a:uFillTx/>
                <a:latin typeface="Arial"/>
                <a:ea typeface="ＭＳ Ｐゴシック" charset="0"/>
                <a:cs typeface="Arial"/>
              </a:rPr>
              <a:t>Warming Oceans, Water Vapor Feedback, and Intensifying Hydrologic Cycle</a:t>
            </a:r>
          </a:p>
        </p:txBody>
      </p:sp>
      <p:pic>
        <p:nvPicPr>
          <p:cNvPr id="5" name="Picture 4" descr="hydro-cycle.png"/>
          <p:cNvPicPr>
            <a:picLocks noChangeAspect="1"/>
          </p:cNvPicPr>
          <p:nvPr/>
        </p:nvPicPr>
        <p:blipFill rotWithShape="1">
          <a:blip r:embed="rId2">
            <a:extLst>
              <a:ext uri="{28A0092B-C50C-407E-A947-70E740481C1C}">
                <a14:useLocalDpi xmlns:a14="http://schemas.microsoft.com/office/drawing/2010/main" val="0"/>
              </a:ext>
            </a:extLst>
          </a:blip>
          <a:srcRect r="604" b="13585"/>
          <a:stretch/>
        </p:blipFill>
        <p:spPr>
          <a:xfrm>
            <a:off x="5410200" y="57151"/>
            <a:ext cx="3505200" cy="2575490"/>
          </a:xfrm>
          <a:prstGeom prst="rect">
            <a:avLst/>
          </a:prstGeom>
        </p:spPr>
      </p:pic>
      <p:sp>
        <p:nvSpPr>
          <p:cNvPr id="6" name="TextBox 5">
            <a:extLst>
              <a:ext uri="{FF2B5EF4-FFF2-40B4-BE49-F238E27FC236}">
                <a16:creationId xmlns:a16="http://schemas.microsoft.com/office/drawing/2014/main" id="{A4A63A32-AB9E-EC42-8C6E-0D619C28674B}"/>
              </a:ext>
            </a:extLst>
          </p:cNvPr>
          <p:cNvSpPr txBox="1"/>
          <p:nvPr/>
        </p:nvSpPr>
        <p:spPr>
          <a:xfrm>
            <a:off x="6172200" y="2647950"/>
            <a:ext cx="2807671" cy="230832"/>
          </a:xfrm>
          <a:prstGeom prst="rect">
            <a:avLst/>
          </a:prstGeom>
          <a:noFill/>
        </p:spPr>
        <p:txBody>
          <a:bodyPr wrap="square" rtlCol="0">
            <a:spAutoFit/>
          </a:bodyPr>
          <a:lstStyle/>
          <a:p>
            <a:pPr marL="0" marR="0" lvl="0" indent="0" algn="r"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BFBFBF"/>
                </a:solidFill>
                <a:effectLst/>
                <a:uLnTx/>
                <a:uFillTx/>
                <a:latin typeface="Arial"/>
                <a:ea typeface="+mn-ea"/>
                <a:cs typeface="Arial"/>
              </a:rPr>
              <a:t>Trenberth et al. (2007), Huntington (2010)</a:t>
            </a:r>
          </a:p>
        </p:txBody>
      </p:sp>
      <p:sp>
        <p:nvSpPr>
          <p:cNvPr id="9" name="Content Placeholder 7">
            <a:extLst>
              <a:ext uri="{FF2B5EF4-FFF2-40B4-BE49-F238E27FC236}">
                <a16:creationId xmlns:a16="http://schemas.microsoft.com/office/drawing/2014/main" id="{EE8CE96C-3711-5C41-B3D8-D8222AEE0CFA}"/>
              </a:ext>
            </a:extLst>
          </p:cNvPr>
          <p:cNvSpPr txBox="1">
            <a:spLocks/>
          </p:cNvSpPr>
          <p:nvPr/>
        </p:nvSpPr>
        <p:spPr>
          <a:xfrm>
            <a:off x="5334000" y="3257550"/>
            <a:ext cx="3581400" cy="1524001"/>
          </a:xfrm>
          <a:prstGeom prst="rect">
            <a:avLst/>
          </a:prstGeom>
        </p:spPr>
        <p:txBody>
          <a:bodyPr>
            <a:no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100000"/>
              </a:lnSpc>
              <a:spcBef>
                <a:spcPts val="14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FFFFFF"/>
                </a:solidFill>
                <a:effectLst/>
                <a:uLnTx/>
                <a:uFillTx/>
                <a:latin typeface="Arial"/>
                <a:ea typeface="+mn-ea"/>
                <a:cs typeface="Arial"/>
              </a:rPr>
              <a:t>Warming drives increased evaporation, atmospheric water-vapor content, and potential for greater extremes (e.g., heavy precipitation, drought)</a:t>
            </a:r>
          </a:p>
        </p:txBody>
      </p:sp>
      <p:pic>
        <p:nvPicPr>
          <p:cNvPr id="10" name="Picture 9" descr="ersst5_world-wt_sst_ann_2001-2019_minus_1951-2000_af.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723" y="1352550"/>
            <a:ext cx="4876803" cy="3733800"/>
          </a:xfrm>
          <a:prstGeom prst="rect">
            <a:avLst/>
          </a:prstGeom>
        </p:spPr>
      </p:pic>
    </p:spTree>
    <p:extLst>
      <p:ext uri="{BB962C8B-B14F-4D97-AF65-F5344CB8AC3E}">
        <p14:creationId xmlns:p14="http://schemas.microsoft.com/office/powerpoint/2010/main" val="2847829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3" name="Picture 2" descr="gfs_world-ced_t2_2022-02-1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0" y="0"/>
            <a:ext cx="7239000" cy="5027814"/>
          </a:xfrm>
          <a:prstGeom prst="rect">
            <a:avLst/>
          </a:prstGeom>
        </p:spPr>
      </p:pic>
      <p:sp>
        <p:nvSpPr>
          <p:cNvPr id="4" name="TextBox 3"/>
          <p:cNvSpPr txBox="1"/>
          <p:nvPr/>
        </p:nvSpPr>
        <p:spPr>
          <a:xfrm>
            <a:off x="152400" y="1123950"/>
            <a:ext cx="1524000" cy="246221"/>
          </a:xfrm>
          <a:prstGeom prst="rect">
            <a:avLst/>
          </a:prstGeom>
          <a:noFill/>
        </p:spPr>
        <p:txBody>
          <a:bodyPr wrap="square" rtlCol="0">
            <a:spAutoFit/>
          </a:bodyPr>
          <a:lstStyle/>
          <a:p>
            <a:pPr algn="ctr"/>
            <a:r>
              <a:rPr lang="en-US" sz="1000" dirty="0">
                <a:solidFill>
                  <a:prstClr val="white"/>
                </a:solidFill>
                <a:latin typeface="Arial"/>
                <a:cs typeface="Arial"/>
              </a:rPr>
              <a:t>Westerlies</a:t>
            </a:r>
          </a:p>
        </p:txBody>
      </p:sp>
      <p:sp>
        <p:nvSpPr>
          <p:cNvPr id="5" name="TextBox 4"/>
          <p:cNvSpPr txBox="1"/>
          <p:nvPr/>
        </p:nvSpPr>
        <p:spPr>
          <a:xfrm>
            <a:off x="152400" y="1657350"/>
            <a:ext cx="1524000" cy="246221"/>
          </a:xfrm>
          <a:prstGeom prst="rect">
            <a:avLst/>
          </a:prstGeom>
          <a:noFill/>
        </p:spPr>
        <p:txBody>
          <a:bodyPr wrap="square" rtlCol="0">
            <a:spAutoFit/>
          </a:bodyPr>
          <a:lstStyle/>
          <a:p>
            <a:pPr algn="ctr"/>
            <a:r>
              <a:rPr lang="en-US" sz="1000" dirty="0">
                <a:solidFill>
                  <a:prstClr val="white"/>
                </a:solidFill>
                <a:latin typeface="Arial"/>
                <a:cs typeface="Arial"/>
              </a:rPr>
              <a:t>Subtropical High</a:t>
            </a:r>
          </a:p>
        </p:txBody>
      </p:sp>
      <p:sp>
        <p:nvSpPr>
          <p:cNvPr id="6" name="TextBox 5"/>
          <p:cNvSpPr txBox="1"/>
          <p:nvPr/>
        </p:nvSpPr>
        <p:spPr>
          <a:xfrm>
            <a:off x="152400" y="2952750"/>
            <a:ext cx="1524000" cy="246221"/>
          </a:xfrm>
          <a:prstGeom prst="rect">
            <a:avLst/>
          </a:prstGeom>
          <a:noFill/>
        </p:spPr>
        <p:txBody>
          <a:bodyPr wrap="square" rtlCol="0">
            <a:spAutoFit/>
          </a:bodyPr>
          <a:lstStyle/>
          <a:p>
            <a:pPr algn="ctr"/>
            <a:r>
              <a:rPr lang="en-US" sz="1000" dirty="0">
                <a:solidFill>
                  <a:prstClr val="white"/>
                </a:solidFill>
                <a:latin typeface="Arial"/>
                <a:cs typeface="Arial"/>
              </a:rPr>
              <a:t>Subtropical High</a:t>
            </a:r>
          </a:p>
        </p:txBody>
      </p:sp>
      <p:sp>
        <p:nvSpPr>
          <p:cNvPr id="7" name="TextBox 6"/>
          <p:cNvSpPr txBox="1"/>
          <p:nvPr/>
        </p:nvSpPr>
        <p:spPr>
          <a:xfrm>
            <a:off x="152400" y="3544729"/>
            <a:ext cx="1524000" cy="246221"/>
          </a:xfrm>
          <a:prstGeom prst="rect">
            <a:avLst/>
          </a:prstGeom>
          <a:noFill/>
        </p:spPr>
        <p:txBody>
          <a:bodyPr wrap="square" rtlCol="0">
            <a:spAutoFit/>
          </a:bodyPr>
          <a:lstStyle/>
          <a:p>
            <a:pPr algn="ctr"/>
            <a:r>
              <a:rPr lang="en-US" sz="1000" dirty="0">
                <a:solidFill>
                  <a:prstClr val="white"/>
                </a:solidFill>
                <a:latin typeface="Arial"/>
                <a:cs typeface="Arial"/>
              </a:rPr>
              <a:t>Westerlies</a:t>
            </a:r>
          </a:p>
        </p:txBody>
      </p:sp>
      <p:sp>
        <p:nvSpPr>
          <p:cNvPr id="8" name="TextBox 7"/>
          <p:cNvSpPr txBox="1"/>
          <p:nvPr/>
        </p:nvSpPr>
        <p:spPr>
          <a:xfrm>
            <a:off x="-1" y="2266950"/>
            <a:ext cx="1881035" cy="400110"/>
          </a:xfrm>
          <a:prstGeom prst="rect">
            <a:avLst/>
          </a:prstGeom>
          <a:noFill/>
        </p:spPr>
        <p:txBody>
          <a:bodyPr wrap="square" rtlCol="0">
            <a:spAutoFit/>
          </a:bodyPr>
          <a:lstStyle/>
          <a:p>
            <a:pPr algn="ctr"/>
            <a:r>
              <a:rPr lang="en-US" sz="1000" dirty="0">
                <a:solidFill>
                  <a:prstClr val="white"/>
                </a:solidFill>
                <a:latin typeface="Arial"/>
                <a:cs typeface="Arial"/>
              </a:rPr>
              <a:t>Intertropical Convergence Zone (ITCZ)</a:t>
            </a:r>
          </a:p>
        </p:txBody>
      </p:sp>
    </p:spTree>
    <p:extLst>
      <p:ext uri="{BB962C8B-B14F-4D97-AF65-F5344CB8AC3E}">
        <p14:creationId xmlns:p14="http://schemas.microsoft.com/office/powerpoint/2010/main" val="19541113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pic>
        <p:nvPicPr>
          <p:cNvPr id="6" name="Picture 5" descr="gfs_world-ced_prcp-tcld-topo_2022-02-14.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035" y="0"/>
            <a:ext cx="7262965" cy="5143500"/>
          </a:xfrm>
          <a:prstGeom prst="rect">
            <a:avLst/>
          </a:prstGeom>
        </p:spPr>
      </p:pic>
      <p:sp>
        <p:nvSpPr>
          <p:cNvPr id="7" name="TextBox 6"/>
          <p:cNvSpPr txBox="1"/>
          <p:nvPr/>
        </p:nvSpPr>
        <p:spPr>
          <a:xfrm>
            <a:off x="152400" y="1123950"/>
            <a:ext cx="1524000" cy="246221"/>
          </a:xfrm>
          <a:prstGeom prst="rect">
            <a:avLst/>
          </a:prstGeom>
          <a:noFill/>
        </p:spPr>
        <p:txBody>
          <a:bodyPr wrap="square" rtlCol="0">
            <a:spAutoFit/>
          </a:bodyPr>
          <a:lstStyle/>
          <a:p>
            <a:pPr algn="ctr"/>
            <a:r>
              <a:rPr lang="en-US" sz="1000" dirty="0">
                <a:solidFill>
                  <a:prstClr val="white"/>
                </a:solidFill>
                <a:latin typeface="Arial"/>
                <a:cs typeface="Arial"/>
              </a:rPr>
              <a:t>Westerlies</a:t>
            </a:r>
          </a:p>
        </p:txBody>
      </p:sp>
      <p:sp>
        <p:nvSpPr>
          <p:cNvPr id="9" name="TextBox 8"/>
          <p:cNvSpPr txBox="1"/>
          <p:nvPr/>
        </p:nvSpPr>
        <p:spPr>
          <a:xfrm>
            <a:off x="152400" y="1657350"/>
            <a:ext cx="1524000" cy="246221"/>
          </a:xfrm>
          <a:prstGeom prst="rect">
            <a:avLst/>
          </a:prstGeom>
          <a:noFill/>
        </p:spPr>
        <p:txBody>
          <a:bodyPr wrap="square" rtlCol="0">
            <a:spAutoFit/>
          </a:bodyPr>
          <a:lstStyle/>
          <a:p>
            <a:pPr algn="ctr"/>
            <a:r>
              <a:rPr lang="en-US" sz="1000" dirty="0">
                <a:solidFill>
                  <a:prstClr val="white"/>
                </a:solidFill>
                <a:latin typeface="Arial"/>
                <a:cs typeface="Arial"/>
              </a:rPr>
              <a:t>Subtropical High</a:t>
            </a:r>
          </a:p>
        </p:txBody>
      </p:sp>
      <p:sp>
        <p:nvSpPr>
          <p:cNvPr id="10" name="TextBox 9"/>
          <p:cNvSpPr txBox="1"/>
          <p:nvPr/>
        </p:nvSpPr>
        <p:spPr>
          <a:xfrm>
            <a:off x="-1" y="2266950"/>
            <a:ext cx="1881035" cy="400110"/>
          </a:xfrm>
          <a:prstGeom prst="rect">
            <a:avLst/>
          </a:prstGeom>
          <a:noFill/>
        </p:spPr>
        <p:txBody>
          <a:bodyPr wrap="square" rtlCol="0">
            <a:spAutoFit/>
          </a:bodyPr>
          <a:lstStyle/>
          <a:p>
            <a:pPr algn="ctr"/>
            <a:r>
              <a:rPr lang="en-US" sz="1000" dirty="0">
                <a:solidFill>
                  <a:prstClr val="white"/>
                </a:solidFill>
                <a:latin typeface="Arial"/>
                <a:cs typeface="Arial"/>
              </a:rPr>
              <a:t>Intertropical Convergence Zone (ITCZ)</a:t>
            </a:r>
          </a:p>
        </p:txBody>
      </p:sp>
      <p:sp>
        <p:nvSpPr>
          <p:cNvPr id="11" name="TextBox 10"/>
          <p:cNvSpPr txBox="1"/>
          <p:nvPr/>
        </p:nvSpPr>
        <p:spPr>
          <a:xfrm>
            <a:off x="152400" y="2952750"/>
            <a:ext cx="1524000" cy="246221"/>
          </a:xfrm>
          <a:prstGeom prst="rect">
            <a:avLst/>
          </a:prstGeom>
          <a:noFill/>
        </p:spPr>
        <p:txBody>
          <a:bodyPr wrap="square" rtlCol="0">
            <a:spAutoFit/>
          </a:bodyPr>
          <a:lstStyle/>
          <a:p>
            <a:pPr algn="ctr"/>
            <a:r>
              <a:rPr lang="en-US" sz="1000" dirty="0">
                <a:solidFill>
                  <a:prstClr val="white"/>
                </a:solidFill>
                <a:latin typeface="Arial"/>
                <a:cs typeface="Arial"/>
              </a:rPr>
              <a:t>Subtropical High</a:t>
            </a:r>
          </a:p>
        </p:txBody>
      </p:sp>
      <p:sp>
        <p:nvSpPr>
          <p:cNvPr id="12" name="TextBox 11"/>
          <p:cNvSpPr txBox="1"/>
          <p:nvPr/>
        </p:nvSpPr>
        <p:spPr>
          <a:xfrm>
            <a:off x="152400" y="3544729"/>
            <a:ext cx="1524000" cy="246221"/>
          </a:xfrm>
          <a:prstGeom prst="rect">
            <a:avLst/>
          </a:prstGeom>
          <a:noFill/>
        </p:spPr>
        <p:txBody>
          <a:bodyPr wrap="square" rtlCol="0">
            <a:spAutoFit/>
          </a:bodyPr>
          <a:lstStyle/>
          <a:p>
            <a:pPr algn="ctr"/>
            <a:r>
              <a:rPr lang="en-US" sz="1000" dirty="0">
                <a:solidFill>
                  <a:prstClr val="white"/>
                </a:solidFill>
                <a:latin typeface="Arial"/>
                <a:cs typeface="Arial"/>
              </a:rPr>
              <a:t>Westerlies</a:t>
            </a:r>
          </a:p>
        </p:txBody>
      </p:sp>
    </p:spTree>
    <p:extLst>
      <p:ext uri="{BB962C8B-B14F-4D97-AF65-F5344CB8AC3E}">
        <p14:creationId xmlns:p14="http://schemas.microsoft.com/office/powerpoint/2010/main" val="18258596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FIG07_007.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0100" y="682148"/>
            <a:ext cx="7543800" cy="4054793"/>
          </a:xfrm>
          <a:prstGeom prst="rect">
            <a:avLst/>
          </a:prstGeom>
        </p:spPr>
      </p:pic>
      <p:sp>
        <p:nvSpPr>
          <p:cNvPr id="2" name="Title 1"/>
          <p:cNvSpPr txBox="1">
            <a:spLocks/>
          </p:cNvSpPr>
          <p:nvPr/>
        </p:nvSpPr>
        <p:spPr>
          <a:xfrm>
            <a:off x="2057400" y="133350"/>
            <a:ext cx="5029200" cy="621506"/>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US" dirty="0">
                <a:solidFill>
                  <a:schemeClr val="tx1">
                    <a:lumMod val="75000"/>
                    <a:lumOff val="25000"/>
                  </a:schemeClr>
                </a:solidFill>
                <a:latin typeface="Calibri Light"/>
              </a:rPr>
              <a:t>Atmospheric Circulation</a:t>
            </a:r>
          </a:p>
        </p:txBody>
      </p:sp>
      <p:sp>
        <p:nvSpPr>
          <p:cNvPr id="6" name="TextBox 5">
            <a:extLst>
              <a:ext uri="{FF2B5EF4-FFF2-40B4-BE49-F238E27FC236}">
                <a16:creationId xmlns:a16="http://schemas.microsoft.com/office/drawing/2014/main" id="{7C5F935B-9E34-5741-B37B-FAF82B7B9B62}"/>
              </a:ext>
            </a:extLst>
          </p:cNvPr>
          <p:cNvSpPr txBox="1">
            <a:spLocks noChangeArrowheads="1"/>
          </p:cNvSpPr>
          <p:nvPr/>
        </p:nvSpPr>
        <p:spPr bwMode="auto">
          <a:xfrm>
            <a:off x="0" y="4781550"/>
            <a:ext cx="4876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800" dirty="0">
                <a:solidFill>
                  <a:schemeClr val="tx1">
                    <a:lumMod val="75000"/>
                    <a:lumOff val="25000"/>
                  </a:schemeClr>
                </a:solidFill>
                <a:latin typeface="Arial"/>
                <a:cs typeface="Arial"/>
              </a:rPr>
              <a:t>Figures 7.7 and 7.9 in </a:t>
            </a:r>
            <a:r>
              <a:rPr lang="en-US" sz="800" i="1" dirty="0">
                <a:solidFill>
                  <a:schemeClr val="tx1">
                    <a:lumMod val="75000"/>
                    <a:lumOff val="25000"/>
                  </a:schemeClr>
                </a:solidFill>
                <a:latin typeface="Arial"/>
                <a:cs typeface="Arial"/>
              </a:rPr>
              <a:t>The Atmosphere</a:t>
            </a:r>
            <a:r>
              <a:rPr lang="en-US" sz="800" dirty="0">
                <a:solidFill>
                  <a:schemeClr val="tx1">
                    <a:lumMod val="75000"/>
                    <a:lumOff val="25000"/>
                  </a:schemeClr>
                </a:solidFill>
                <a:latin typeface="Arial"/>
                <a:cs typeface="Arial"/>
              </a:rPr>
              <a:t>, 8th edition, </a:t>
            </a:r>
            <a:r>
              <a:rPr lang="en-US" sz="800" dirty="0" err="1">
                <a:solidFill>
                  <a:schemeClr val="tx1">
                    <a:lumMod val="75000"/>
                    <a:lumOff val="25000"/>
                  </a:schemeClr>
                </a:solidFill>
                <a:latin typeface="Arial"/>
                <a:cs typeface="Arial"/>
              </a:rPr>
              <a:t>Lutgens</a:t>
            </a:r>
            <a:r>
              <a:rPr lang="en-US" sz="800" dirty="0">
                <a:solidFill>
                  <a:schemeClr val="tx1">
                    <a:lumMod val="75000"/>
                    <a:lumOff val="25000"/>
                  </a:schemeClr>
                </a:solidFill>
                <a:latin typeface="Arial"/>
                <a:cs typeface="Arial"/>
              </a:rPr>
              <a:t> and </a:t>
            </a:r>
            <a:r>
              <a:rPr lang="en-US" sz="800" dirty="0" err="1">
                <a:solidFill>
                  <a:schemeClr val="tx1">
                    <a:lumMod val="75000"/>
                    <a:lumOff val="25000"/>
                  </a:schemeClr>
                </a:solidFill>
                <a:latin typeface="Arial"/>
                <a:cs typeface="Arial"/>
              </a:rPr>
              <a:t>Tarbuck</a:t>
            </a:r>
            <a:r>
              <a:rPr lang="en-US" sz="800" dirty="0">
                <a:solidFill>
                  <a:schemeClr val="tx1">
                    <a:lumMod val="75000"/>
                    <a:lumOff val="25000"/>
                  </a:schemeClr>
                </a:solidFill>
                <a:latin typeface="Arial"/>
                <a:cs typeface="Arial"/>
              </a:rPr>
              <a:t>, 8th edition, 2001</a:t>
            </a:r>
          </a:p>
          <a:p>
            <a:pPr defTabSz="914400" eaLnBrk="1" fontAlgn="base" hangingPunct="1">
              <a:spcBef>
                <a:spcPct val="0"/>
              </a:spcBef>
              <a:spcAft>
                <a:spcPct val="0"/>
              </a:spcAft>
              <a:defRPr/>
            </a:pPr>
            <a:r>
              <a:rPr lang="en-US" sz="800" dirty="0">
                <a:solidFill>
                  <a:schemeClr val="tx1">
                    <a:lumMod val="75000"/>
                    <a:lumOff val="25000"/>
                  </a:schemeClr>
                </a:solidFill>
                <a:latin typeface="Arial"/>
                <a:cs typeface="Arial"/>
              </a:rPr>
              <a:t>Downloaded from https://www.ux1.eiu.edu/~</a:t>
            </a:r>
            <a:r>
              <a:rPr lang="en-US" sz="800" dirty="0" err="1">
                <a:solidFill>
                  <a:schemeClr val="tx1">
                    <a:lumMod val="75000"/>
                    <a:lumOff val="25000"/>
                  </a:schemeClr>
                </a:solidFill>
                <a:latin typeface="Arial"/>
                <a:cs typeface="Arial"/>
              </a:rPr>
              <a:t>jpstimac</a:t>
            </a:r>
            <a:r>
              <a:rPr lang="en-US" sz="800" dirty="0">
                <a:solidFill>
                  <a:schemeClr val="tx1">
                    <a:lumMod val="75000"/>
                    <a:lumOff val="25000"/>
                  </a:schemeClr>
                </a:solidFill>
                <a:latin typeface="Arial"/>
                <a:cs typeface="Arial"/>
              </a:rPr>
              <a:t>/1400/</a:t>
            </a:r>
            <a:r>
              <a:rPr lang="en-US" sz="800" dirty="0" err="1">
                <a:solidFill>
                  <a:schemeClr val="tx1">
                    <a:lumMod val="75000"/>
                    <a:lumOff val="25000"/>
                  </a:schemeClr>
                </a:solidFill>
                <a:latin typeface="Arial"/>
                <a:cs typeface="Arial"/>
              </a:rPr>
              <a:t>circulation.html</a:t>
            </a:r>
            <a:endParaRPr lang="en-US" sz="800" dirty="0">
              <a:solidFill>
                <a:schemeClr val="tx1">
                  <a:lumMod val="75000"/>
                  <a:lumOff val="25000"/>
                </a:schemeClr>
              </a:solidFill>
              <a:latin typeface="Arial"/>
              <a:cs typeface="Arial"/>
            </a:endParaRPr>
          </a:p>
        </p:txBody>
      </p:sp>
      <p:sp>
        <p:nvSpPr>
          <p:cNvPr id="9" name="TextBox 8">
            <a:extLst>
              <a:ext uri="{FF2B5EF4-FFF2-40B4-BE49-F238E27FC236}">
                <a16:creationId xmlns:a16="http://schemas.microsoft.com/office/drawing/2014/main" id="{7C5F935B-9E34-5741-B37B-FAF82B7B9B62}"/>
              </a:ext>
            </a:extLst>
          </p:cNvPr>
          <p:cNvSpPr txBox="1">
            <a:spLocks noChangeArrowheads="1"/>
          </p:cNvSpPr>
          <p:nvPr/>
        </p:nvSpPr>
        <p:spPr bwMode="auto">
          <a:xfrm>
            <a:off x="39263" y="4324350"/>
            <a:ext cx="236220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900" b="1" dirty="0">
                <a:latin typeface="Arial"/>
                <a:cs typeface="Arial"/>
              </a:rPr>
              <a:t>Idealized winds from pressure gradient</a:t>
            </a:r>
            <a:br>
              <a:rPr lang="en-US" sz="900" b="1" dirty="0">
                <a:latin typeface="Arial"/>
                <a:cs typeface="Arial"/>
              </a:rPr>
            </a:br>
            <a:r>
              <a:rPr lang="en-US" sz="900" b="1" dirty="0">
                <a:latin typeface="Arial"/>
                <a:cs typeface="Arial"/>
              </a:rPr>
              <a:t>and Coriolis force.</a:t>
            </a:r>
          </a:p>
        </p:txBody>
      </p:sp>
      <p:sp>
        <p:nvSpPr>
          <p:cNvPr id="11" name="TextBox 10">
            <a:extLst>
              <a:ext uri="{FF2B5EF4-FFF2-40B4-BE49-F238E27FC236}">
                <a16:creationId xmlns:a16="http://schemas.microsoft.com/office/drawing/2014/main" id="{7C5F935B-9E34-5741-B37B-FAF82B7B9B62}"/>
              </a:ext>
            </a:extLst>
          </p:cNvPr>
          <p:cNvSpPr txBox="1">
            <a:spLocks noChangeArrowheads="1"/>
          </p:cNvSpPr>
          <p:nvPr/>
        </p:nvSpPr>
        <p:spPr bwMode="auto">
          <a:xfrm>
            <a:off x="6934200" y="4389914"/>
            <a:ext cx="2371060"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1" fontAlgn="base" hangingPunct="1">
              <a:spcBef>
                <a:spcPct val="0"/>
              </a:spcBef>
              <a:spcAft>
                <a:spcPct val="0"/>
              </a:spcAft>
              <a:defRPr/>
            </a:pPr>
            <a:r>
              <a:rPr lang="en-US" sz="900" b="1" dirty="0">
                <a:latin typeface="Arial"/>
                <a:cs typeface="Arial"/>
              </a:rPr>
              <a:t>Wind patterns due to distribution of land masses.</a:t>
            </a:r>
          </a:p>
        </p:txBody>
      </p:sp>
    </p:spTree>
    <p:extLst>
      <p:ext uri="{BB962C8B-B14F-4D97-AF65-F5344CB8AC3E}">
        <p14:creationId xmlns:p14="http://schemas.microsoft.com/office/powerpoint/2010/main" val="558953003"/>
      </p:ext>
    </p:extLst>
  </p:cSld>
  <p:clrMapOvr>
    <a:masterClrMapping/>
  </p:clrMapOvr>
</p:sld>
</file>

<file path=ppt/theme/theme1.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650</TotalTime>
  <Words>1029</Words>
  <Application>Microsoft Macintosh PowerPoint</Application>
  <PresentationFormat>On-screen Show (16:9)</PresentationFormat>
  <Paragraphs>110</Paragraphs>
  <Slides>29</Slides>
  <Notes>0</Notes>
  <HiddenSlides>0</HiddenSlides>
  <MMClips>0</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29</vt:i4>
      </vt:variant>
    </vt:vector>
  </HeadingPairs>
  <TitlesOfParts>
    <vt:vector size="41" baseType="lpstr">
      <vt:lpstr>ＭＳ Ｐゴシック</vt:lpstr>
      <vt:lpstr>Arial</vt:lpstr>
      <vt:lpstr>Avenir Book</vt:lpstr>
      <vt:lpstr>Calibri</vt:lpstr>
      <vt:lpstr>Calibri Light</vt:lpstr>
      <vt:lpstr>2_Office Theme</vt:lpstr>
      <vt:lpstr>Office Theme</vt:lpstr>
      <vt:lpstr>1_Office Theme</vt:lpstr>
      <vt:lpstr>3_Office Theme</vt:lpstr>
      <vt:lpstr>4_Office Theme</vt:lpstr>
      <vt:lpstr>5_Office Theme</vt:lpstr>
      <vt:lpstr>6_Office Theme</vt:lpstr>
      <vt:lpstr>PowerPoint Presentation</vt:lpstr>
      <vt:lpstr>PowerPoint Presentation</vt:lpstr>
      <vt:lpstr>Weather &amp; Climate</vt:lpstr>
      <vt:lpstr>PowerPoint Presentation</vt:lpstr>
      <vt:lpstr>PowerPoint Presentation</vt:lpstr>
      <vt:lpstr>PowerPoint Presentation</vt:lpstr>
      <vt:lpstr>PowerPoint Presentation</vt:lpstr>
      <vt:lpstr>PowerPoint Presentation</vt:lpstr>
      <vt:lpstr>PowerPoint Presentation</vt:lpstr>
      <vt:lpstr>MSLP seasonal cycle climatology animation</vt:lpstr>
      <vt:lpstr>PowerPoint Presentation</vt:lpstr>
      <vt:lpstr>PowerPoint Presentation</vt:lpstr>
      <vt:lpstr>PowerPoint Presentation</vt:lpstr>
      <vt:lpstr>Teleconnections</vt:lpstr>
      <vt:lpstr>El Niño-Southern Oscillation (ENSO)</vt:lpstr>
      <vt:lpstr>Variability… showing global annual temp 1880-present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Teleconnections</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Sean Birkel</dc:creator>
  <cp:lastModifiedBy>Sean Birkel</cp:lastModifiedBy>
  <cp:revision>134</cp:revision>
  <dcterms:created xsi:type="dcterms:W3CDTF">2020-01-20T20:01:13Z</dcterms:created>
  <dcterms:modified xsi:type="dcterms:W3CDTF">2023-07-12T19:01:48Z</dcterms:modified>
</cp:coreProperties>
</file>