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  <p:sldMasterId id="2147483720" r:id="rId4"/>
    <p:sldMasterId id="2147483744" r:id="rId5"/>
  </p:sldMasterIdLst>
  <p:notesMasterIdLst>
    <p:notesMasterId r:id="rId32"/>
  </p:notesMasterIdLst>
  <p:sldIdLst>
    <p:sldId id="280" r:id="rId6"/>
    <p:sldId id="281" r:id="rId7"/>
    <p:sldId id="570" r:id="rId8"/>
    <p:sldId id="282" r:id="rId9"/>
    <p:sldId id="568" r:id="rId10"/>
    <p:sldId id="576" r:id="rId11"/>
    <p:sldId id="277" r:id="rId12"/>
    <p:sldId id="575" r:id="rId13"/>
    <p:sldId id="276" r:id="rId14"/>
    <p:sldId id="572" r:id="rId15"/>
    <p:sldId id="285" r:id="rId16"/>
    <p:sldId id="284" r:id="rId17"/>
    <p:sldId id="294" r:id="rId18"/>
    <p:sldId id="303" r:id="rId19"/>
    <p:sldId id="573" r:id="rId20"/>
    <p:sldId id="291" r:id="rId21"/>
    <p:sldId id="290" r:id="rId22"/>
    <p:sldId id="292" r:id="rId23"/>
    <p:sldId id="299" r:id="rId24"/>
    <p:sldId id="287" r:id="rId25"/>
    <p:sldId id="288" r:id="rId26"/>
    <p:sldId id="289" r:id="rId27"/>
    <p:sldId id="574" r:id="rId28"/>
    <p:sldId id="301" r:id="rId29"/>
    <p:sldId id="566" r:id="rId30"/>
    <p:sldId id="296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Cassaundra" initials="RC" lastIdx="27" clrIdx="0">
    <p:extLst>
      <p:ext uri="{19B8F6BF-5375-455C-9EA6-DF929625EA0E}">
        <p15:presenceInfo xmlns:p15="http://schemas.microsoft.com/office/powerpoint/2012/main" xmlns="" userId="S::Cassaundra.Rose@maine.gov::5a9715d8-24f7-4095-8d7b-ec4705193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83" autoAdjust="0"/>
    <p:restoredTop sz="94622"/>
  </p:normalViewPr>
  <p:slideViewPr>
    <p:cSldViewPr snapToGrid="0" snapToObjects="1">
      <p:cViewPr varScale="1">
        <p:scale>
          <a:sx n="197" d="100"/>
          <a:sy n="197" d="100"/>
        </p:scale>
        <p:origin x="-104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2FB0-2461-D540-A1AE-D29958117B12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0075-914A-C54C-9CD9-235A2AD9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09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23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13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72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71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7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948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57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119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570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32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749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67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86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899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8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83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98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817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37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905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90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642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451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108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907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511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24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715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431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841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532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51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201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054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873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720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067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16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469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238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30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835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05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074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25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02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217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599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15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84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20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59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16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0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11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31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17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45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gi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EFD89A-C42D-AE41-88F8-C572A7B3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3350"/>
            <a:ext cx="4648200" cy="4648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72ED391-7E3F-BD4B-BAD9-1FDE66CD86BC}"/>
              </a:ext>
            </a:extLst>
          </p:cNvPr>
          <p:cNvSpPr txBox="1">
            <a:spLocks/>
          </p:cNvSpPr>
          <p:nvPr/>
        </p:nvSpPr>
        <p:spPr>
          <a:xfrm>
            <a:off x="4114800" y="57150"/>
            <a:ext cx="4876800" cy="130223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800" b="1" spc="100" dirty="0">
                <a:ln w="254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35000"/>
                    </a:srgbClr>
                  </a:outerShdw>
                </a:effectLst>
                <a:latin typeface="Avenir Book"/>
                <a:cs typeface="Avenir Book"/>
              </a:rPr>
              <a:t>Introduction to</a:t>
            </a:r>
          </a:p>
          <a:p>
            <a:pPr algn="r">
              <a:lnSpc>
                <a:spcPct val="100000"/>
              </a:lnSpc>
            </a:pPr>
            <a:r>
              <a:rPr lang="en-US" sz="3800" b="1" spc="100" dirty="0">
                <a:ln w="254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35000"/>
                    </a:srgbClr>
                  </a:outerShdw>
                </a:effectLst>
                <a:latin typeface="Avenir Book"/>
                <a:cs typeface="Avenir Book"/>
              </a:rPr>
              <a:t>Climate </a:t>
            </a:r>
            <a:r>
              <a:rPr lang="en-US" sz="3800" b="1" spc="100" dirty="0" err="1">
                <a:ln w="254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35000"/>
                    </a:srgbClr>
                  </a:outerShdw>
                </a:effectLst>
                <a:latin typeface="Avenir Book"/>
                <a:cs typeface="Avenir Book"/>
              </a:rPr>
              <a:t>Reanalyzer</a:t>
            </a:r>
            <a:endParaRPr lang="en-US" sz="3800" b="1" spc="100" dirty="0">
              <a:ln w="254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rgbClr val="000000">
                    <a:alpha val="35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7FA1AD-4422-F849-BEAD-2D26C7F79EBA}"/>
              </a:ext>
            </a:extLst>
          </p:cNvPr>
          <p:cNvSpPr txBox="1"/>
          <p:nvPr/>
        </p:nvSpPr>
        <p:spPr>
          <a:xfrm>
            <a:off x="5486400" y="1732568"/>
            <a:ext cx="3505200" cy="16773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1800" dirty="0">
                <a:latin typeface="Arial"/>
                <a:cs typeface="Arial"/>
              </a:rPr>
              <a:t>19 July, 2022</a:t>
            </a:r>
          </a:p>
          <a:p>
            <a:pPr algn="r">
              <a:lnSpc>
                <a:spcPts val="2400"/>
              </a:lnSpc>
            </a:pPr>
            <a:endParaRPr lang="en-US" sz="1800" dirty="0">
              <a:latin typeface="Arial"/>
              <a:cs typeface="Arial"/>
            </a:endParaRP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>
                <a:latin typeface="Arial"/>
                <a:cs typeface="Arial"/>
              </a:rPr>
              <a:t>Ana </a:t>
            </a:r>
            <a:r>
              <a:rPr lang="en-US" sz="1800" dirty="0" err="1">
                <a:latin typeface="Arial"/>
                <a:cs typeface="Arial"/>
              </a:rPr>
              <a:t>Trueba</a:t>
            </a:r>
            <a:endParaRPr lang="en-US" sz="1800" dirty="0">
              <a:latin typeface="Arial"/>
              <a:cs typeface="Arial"/>
            </a:endParaRP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>
                <a:latin typeface="Arial"/>
                <a:cs typeface="Arial"/>
              </a:rPr>
              <a:t>Graduate Research Assistant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>
                <a:latin typeface="Arial"/>
                <a:cs typeface="Arial"/>
              </a:rPr>
              <a:t>Climate Change Institute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EA2B65-89C2-7D47-B8AC-ECCE8131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400550"/>
            <a:ext cx="1981200" cy="63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4324351"/>
            <a:ext cx="1827809" cy="685800"/>
          </a:xfrm>
          <a:prstGeom prst="rect">
            <a:avLst/>
          </a:prstGeom>
        </p:spPr>
      </p:pic>
      <p:pic>
        <p:nvPicPr>
          <p:cNvPr id="2" name="Picture 1" descr="SAUNNA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73" y="4038645"/>
            <a:ext cx="977868" cy="9778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19CA572-C0DB-C544-A195-C50C12FD6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200" y="4753476"/>
            <a:ext cx="1891008" cy="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2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Atmospheric Circulation Features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57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world-ced_t2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239000" cy="5027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428750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Near-surface Air Temperature</a:t>
            </a:r>
            <a:b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</a:b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Feb 14–24, 2022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6-hourly time steps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14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NOAA/NCEP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Global Forecast System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11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fs_world-ced_prcp-tcld-topo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35" y="0"/>
            <a:ext cx="726296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2395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2114550"/>
            <a:ext cx="188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Intertropical Convergence Zone (ITCZ)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44729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Westerlies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72282" y="1276350"/>
            <a:ext cx="6858000" cy="2438400"/>
            <a:chOff x="2172282" y="1276350"/>
            <a:chExt cx="6858000" cy="2438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172282" y="1276350"/>
              <a:ext cx="6858000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72282" y="2451580"/>
              <a:ext cx="6858000" cy="0"/>
            </a:xfrm>
            <a:prstGeom prst="line">
              <a:avLst/>
            </a:prstGeom>
            <a:ln w="38100">
              <a:solidFill>
                <a:srgbClr val="3366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72282" y="3714750"/>
              <a:ext cx="6858000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585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7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82148"/>
            <a:ext cx="7543800" cy="405479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057400" y="133350"/>
            <a:ext cx="5029200" cy="6215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rPr>
              <a:t>Atmospheric Circulation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1550"/>
            <a:ext cx="487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Figures 7.7 and 7.9 in </a:t>
            </a:r>
            <a:r>
              <a:rPr lang="en-US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Atmosphere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8th edition,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Lutgens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and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Tarbuck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8th edition, 2001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Downloaded from https://www.ux1.eiu.edu/~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jpstimac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/1400/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circulation.html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3" y="432435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latin typeface="Arial"/>
                <a:cs typeface="Arial"/>
              </a:rPr>
              <a:t>Idealized winds from pressure gradient</a:t>
            </a:r>
            <a:br>
              <a:rPr lang="en-US" sz="900" b="1" dirty="0">
                <a:latin typeface="Arial"/>
                <a:cs typeface="Arial"/>
              </a:rPr>
            </a:br>
            <a:r>
              <a:rPr lang="en-US" sz="900" b="1" dirty="0">
                <a:latin typeface="Arial"/>
                <a:cs typeface="Arial"/>
              </a:rPr>
              <a:t>and Coriolis force.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389914"/>
            <a:ext cx="2371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latin typeface="Arial"/>
                <a:cs typeface="Arial"/>
              </a:rPr>
              <a:t>Wind patterns due to distribution of land masses.</a:t>
            </a:r>
          </a:p>
        </p:txBody>
      </p:sp>
    </p:spTree>
    <p:extLst>
      <p:ext uri="{BB962C8B-B14F-4D97-AF65-F5344CB8AC3E}">
        <p14:creationId xmlns:p14="http://schemas.microsoft.com/office/powerpoint/2010/main" val="55895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28999E-E9B5-564A-B819-6E1418F2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80" y="0"/>
            <a:ext cx="67180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3B3838"/>
                </a:solidFill>
                <a:latin typeface="Arial"/>
                <a:cs typeface="Arial"/>
              </a:rPr>
              <a:t>Arctic Sea Ice &amp; Warming</a:t>
            </a:r>
            <a:endParaRPr lang="en-US" sz="3600" dirty="0">
              <a:solidFill>
                <a:srgbClr val="3B383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80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2027"/>
            <a:ext cx="4267199" cy="4741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00" y="192027"/>
            <a:ext cx="4267197" cy="47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a5-0p5deg_arc-lea_t2_djf_2001-2020_minus_1951-1980_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29" y="850204"/>
            <a:ext cx="2951371" cy="3331560"/>
          </a:xfrm>
          <a:prstGeom prst="rect">
            <a:avLst/>
          </a:prstGeom>
        </p:spPr>
      </p:pic>
      <p:pic>
        <p:nvPicPr>
          <p:cNvPr id="6" name="Picture 5" descr="era5-0p5deg_arc-lea_t2_djf_2001-2020_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15" y="850204"/>
            <a:ext cx="2951371" cy="3331561"/>
          </a:xfrm>
          <a:prstGeom prst="rect">
            <a:avLst/>
          </a:prstGeom>
        </p:spPr>
      </p:pic>
      <p:pic>
        <p:nvPicPr>
          <p:cNvPr id="7" name="Picture 6" descr="era5-0p5deg_arc-lea_t2_djf_1951-1980_c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855112"/>
            <a:ext cx="2942676" cy="3321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381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B3838"/>
                </a:solidFill>
                <a:latin typeface="Arial"/>
                <a:cs typeface="Arial"/>
              </a:rPr>
              <a:t>DJF 1951–1980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43815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B3838"/>
                </a:solidFill>
                <a:latin typeface="Arial"/>
                <a:cs typeface="Arial"/>
              </a:rPr>
              <a:t>DJF 2001–2020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4381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B3838"/>
                </a:solidFill>
                <a:latin typeface="Arial"/>
                <a:cs typeface="Arial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97812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3B674E-3E9D-BC48-99F3-C510F65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"/>
            <a:ext cx="3992880" cy="22182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5518379-309E-2E45-A512-0D018C58CAF1}"/>
              </a:ext>
            </a:extLst>
          </p:cNvPr>
          <p:cNvSpPr txBox="1">
            <a:spLocks/>
          </p:cNvSpPr>
          <p:nvPr/>
        </p:nvSpPr>
        <p:spPr>
          <a:xfrm>
            <a:off x="19050" y="2266950"/>
            <a:ext cx="2114550" cy="2857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>
              <a:defRPr/>
            </a:pPr>
            <a:r>
              <a:rPr lang="en-US" sz="1000" dirty="0">
                <a:solidFill>
                  <a:srgbClr val="3B3838"/>
                </a:solidFill>
                <a:latin typeface="Arial"/>
                <a:ea typeface="ＭＳ Ｐゴシック" charset="0"/>
                <a:cs typeface="Arial"/>
              </a:rPr>
              <a:t>Francis and </a:t>
            </a:r>
            <a:r>
              <a:rPr lang="en-US" sz="1000" dirty="0" err="1">
                <a:solidFill>
                  <a:srgbClr val="3B3838"/>
                </a:solidFill>
                <a:latin typeface="Arial"/>
                <a:ea typeface="ＭＳ Ｐゴシック" charset="0"/>
                <a:cs typeface="Arial"/>
              </a:rPr>
              <a:t>Vavrus</a:t>
            </a:r>
            <a:r>
              <a:rPr lang="en-US" sz="1000" dirty="0">
                <a:solidFill>
                  <a:srgbClr val="3B3838"/>
                </a:solidFill>
                <a:latin typeface="Arial"/>
                <a:ea typeface="ＭＳ Ｐゴシック" charset="0"/>
                <a:cs typeface="Arial"/>
              </a:rPr>
              <a:t>, 2014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DC52BB-A6AA-094C-A046-FAE0178C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610" y="1200150"/>
            <a:ext cx="4828190" cy="3867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530" y="3688199"/>
            <a:ext cx="24174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3B3838"/>
                </a:solidFill>
                <a:latin typeface="Arial"/>
                <a:cs typeface="Arial"/>
              </a:rPr>
              <a:t> Temperature anomaly and Jetstream</a:t>
            </a:r>
            <a:br>
              <a:rPr lang="en-US" sz="1400" dirty="0">
                <a:solidFill>
                  <a:srgbClr val="3B3838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3B3838"/>
              </a:solidFill>
              <a:latin typeface="Arial"/>
              <a:cs typeface="Arial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3B3838"/>
                </a:solidFill>
                <a:latin typeface="Arial"/>
                <a:cs typeface="Arial"/>
              </a:rPr>
              <a:t>Wind Storm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3B3838"/>
                </a:solidFill>
                <a:latin typeface="Arial"/>
                <a:cs typeface="Arial"/>
              </a:rPr>
              <a:t>Nov 1, 2019</a:t>
            </a:r>
          </a:p>
        </p:txBody>
      </p:sp>
    </p:spTree>
    <p:extLst>
      <p:ext uri="{BB962C8B-B14F-4D97-AF65-F5344CB8AC3E}">
        <p14:creationId xmlns:p14="http://schemas.microsoft.com/office/powerpoint/2010/main" val="162352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3B3838"/>
                </a:solidFill>
                <a:latin typeface="Arial"/>
                <a:cs typeface="Arial"/>
              </a:rPr>
              <a:t>Climate Variability</a:t>
            </a:r>
            <a:endParaRPr lang="en-US" sz="3600" dirty="0">
              <a:solidFill>
                <a:srgbClr val="3B383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9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361950"/>
            <a:ext cx="42672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Workshop Goals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162891" y="1581150"/>
            <a:ext cx="4180509" cy="25908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Learn how to use Climate Reanalyzer to explore climate and weather datasets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Applies to classroom learning, research, and general interest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4495800" y="2647950"/>
            <a:ext cx="45720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404040"/>
                </a:solidFill>
                <a:latin typeface="Arial"/>
                <a:cs typeface="Arial"/>
              </a:rPr>
              <a:t>11:30 – 12:30 PM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Use Climate Reanalyzer in </a:t>
            </a: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breakout rooms. Each group will explore a different 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topic</a:t>
            </a:r>
            <a:b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accent2"/>
                </a:solidFill>
                <a:latin typeface="Arial"/>
                <a:cs typeface="Arial"/>
              </a:rPr>
              <a:t>(40 min)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Results &amp; discussion </a:t>
            </a:r>
            <a:r>
              <a:rPr lang="en-US" sz="1600" dirty="0" smtClean="0">
                <a:solidFill>
                  <a:srgbClr val="ED7D31"/>
                </a:solidFill>
                <a:latin typeface="Arial"/>
                <a:cs typeface="Arial"/>
              </a:rPr>
              <a:t>(20 min)</a:t>
            </a:r>
            <a:endParaRPr lang="en-US" sz="1600" dirty="0">
              <a:solidFill>
                <a:srgbClr val="ED7D31"/>
              </a:solidFill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4495800" y="133350"/>
            <a:ext cx="4572000" cy="2514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404040"/>
                </a:solidFill>
                <a:latin typeface="Arial"/>
                <a:cs typeface="Arial"/>
              </a:rPr>
              <a:t>10:30 – 11:25 AM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Website overview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Climate &amp; weather datasets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Examples of how we can explore features of the climate system and climate teleconnections</a:t>
            </a:r>
            <a:endParaRPr lang="en-US" sz="160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22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0109" y="57150"/>
            <a:ext cx="5300091" cy="2209800"/>
            <a:chOff x="110109" y="57150"/>
            <a:chExt cx="5300091" cy="2209800"/>
          </a:xfrm>
        </p:grpSpPr>
        <p:pic>
          <p:nvPicPr>
            <p:cNvPr id="7" name="Picture 6" descr="sstanom_world-ced2_1997_d34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09" y="438150"/>
              <a:ext cx="2633091" cy="1828800"/>
            </a:xfrm>
            <a:prstGeom prst="rect">
              <a:avLst/>
            </a:prstGeom>
          </p:spPr>
        </p:pic>
        <p:pic>
          <p:nvPicPr>
            <p:cNvPr id="10" name="Picture 9" descr="sstanom_world-ced2_1999_d0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111" y="438150"/>
              <a:ext cx="2633089" cy="1828800"/>
            </a:xfrm>
            <a:prstGeom prst="rect">
              <a:avLst/>
            </a:prstGeom>
          </p:spPr>
        </p:pic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838200" y="57150"/>
              <a:ext cx="38862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3B3838"/>
                  </a:solidFill>
                  <a:latin typeface="Arial"/>
                  <a:cs typeface="Arial"/>
                </a:rPr>
                <a:t>El Niño-Southern Oscillation (ENSO)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66800" y="2419350"/>
            <a:ext cx="3276600" cy="2603802"/>
            <a:chOff x="1066800" y="2419350"/>
            <a:chExt cx="3276600" cy="2603802"/>
          </a:xfrm>
        </p:grpSpPr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066800" y="2419350"/>
              <a:ext cx="32766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3B3838"/>
                  </a:solidFill>
                  <a:latin typeface="Arial"/>
                  <a:cs typeface="Arial"/>
                </a:rPr>
                <a:t>Pacific Decadal Oscillation (PDO)</a:t>
              </a:r>
            </a:p>
          </p:txBody>
        </p:sp>
        <p:pic>
          <p:nvPicPr>
            <p:cNvPr id="6" name="Picture 5" descr="correl_194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645" y="2790595"/>
              <a:ext cx="2725955" cy="223255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791200" y="69359"/>
            <a:ext cx="3048000" cy="2425007"/>
            <a:chOff x="5867400" y="69359"/>
            <a:chExt cx="3048000" cy="2425007"/>
          </a:xfrm>
        </p:grpSpPr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867400" y="69359"/>
              <a:ext cx="30480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3B3838"/>
                  </a:solidFill>
                  <a:latin typeface="Arial"/>
                  <a:cs typeface="Arial"/>
                </a:rPr>
                <a:t>North Atlantic Oscillation (NAO)</a:t>
              </a:r>
            </a:p>
          </p:txBody>
        </p:sp>
        <p:pic>
          <p:nvPicPr>
            <p:cNvPr id="14" name="Picture 13" descr="correl_158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438150"/>
              <a:ext cx="2362200" cy="2056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562600" y="2647950"/>
            <a:ext cx="3500828" cy="2418408"/>
            <a:chOff x="5562600" y="2647950"/>
            <a:chExt cx="3500828" cy="2418408"/>
          </a:xfrm>
        </p:grpSpPr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5562600" y="2647950"/>
              <a:ext cx="350082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3B3838"/>
                  </a:solidFill>
                  <a:latin typeface="Arial"/>
                  <a:cs typeface="Arial"/>
                </a:rPr>
                <a:t>Atlantic Multidecadal </a:t>
              </a:r>
              <a:r>
                <a:rPr lang="en-US" sz="1500" dirty="0" smtClean="0">
                  <a:solidFill>
                    <a:srgbClr val="3B3838"/>
                  </a:solidFill>
                  <a:latin typeface="Arial"/>
                  <a:cs typeface="Arial"/>
                </a:rPr>
                <a:t>Variability (AMV</a:t>
              </a:r>
              <a:r>
                <a:rPr lang="en-US" sz="1500" dirty="0">
                  <a:solidFill>
                    <a:srgbClr val="3B3838"/>
                  </a:solidFill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15" name="Picture 14" descr="correl_191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43" y="3015817"/>
              <a:ext cx="2576057" cy="2050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89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5029201" cy="773906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rgbClr val="3B3838"/>
                </a:solidFill>
                <a:latin typeface="Arial"/>
                <a:cs typeface="Arial"/>
              </a:rPr>
              <a:t>El Niño-Southern Oscillation (ENSO)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6750"/>
            <a:ext cx="5029200" cy="116508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B3838"/>
                </a:solidFill>
                <a:latin typeface="Arial"/>
                <a:cs typeface="Arial"/>
              </a:rPr>
              <a:t>Coupled ocean-atmosphere response with irregular period of 2–7 years between El Niño (warm) and La Niña (cool) phases.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3838"/>
                </a:solidFill>
                <a:latin typeface="Arial"/>
                <a:cs typeface="Arial"/>
              </a:rPr>
              <a:t>ENSO impacts weather worldwide, particularly during boreal winter.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3838"/>
                </a:solidFill>
                <a:latin typeface="Arial"/>
                <a:cs typeface="Arial"/>
              </a:rPr>
              <a:t>Atmospheric response known as Walker circulation.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34869"/>
            <a:ext cx="1981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B3838"/>
                </a:solidFill>
                <a:latin typeface="Arial"/>
                <a:cs typeface="Arial"/>
              </a:rPr>
              <a:t>https://</a:t>
            </a:r>
            <a:r>
              <a:rPr lang="en-US" sz="900" dirty="0" err="1">
                <a:solidFill>
                  <a:srgbClr val="3B3838"/>
                </a:solidFill>
                <a:latin typeface="Arial"/>
                <a:cs typeface="Arial"/>
              </a:rPr>
              <a:t>www.climate.gov</a:t>
            </a:r>
            <a:r>
              <a:rPr lang="en-US" sz="900" dirty="0">
                <a:solidFill>
                  <a:srgbClr val="3B3838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srgbClr val="3B3838"/>
                </a:solidFill>
                <a:latin typeface="Arial"/>
                <a:cs typeface="Arial"/>
              </a:rPr>
              <a:t>enso</a:t>
            </a:r>
            <a:endParaRPr lang="en-US" sz="900" dirty="0">
              <a:solidFill>
                <a:srgbClr val="3B3838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29200" y="0"/>
            <a:ext cx="4114800" cy="5143500"/>
            <a:chOff x="4724400" y="0"/>
            <a:chExt cx="4114800" cy="5143500"/>
          </a:xfrm>
        </p:grpSpPr>
        <p:sp>
          <p:nvSpPr>
            <p:cNvPr id="9" name="Rectangle 8"/>
            <p:cNvSpPr/>
            <p:nvPr/>
          </p:nvSpPr>
          <p:spPr>
            <a:xfrm>
              <a:off x="4724400" y="0"/>
              <a:ext cx="411480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 descr="WalkerElNino_2colorSSTA_lar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57150"/>
              <a:ext cx="3962400" cy="1981200"/>
            </a:xfrm>
            <a:prstGeom prst="rect">
              <a:avLst/>
            </a:prstGeom>
          </p:spPr>
        </p:pic>
        <p:pic>
          <p:nvPicPr>
            <p:cNvPr id="13" name="Picture 12" descr="WalkerNeutral_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657350"/>
              <a:ext cx="3962400" cy="1981200"/>
            </a:xfrm>
            <a:prstGeom prst="rect">
              <a:avLst/>
            </a:prstGeom>
          </p:spPr>
        </p:pic>
        <p:pic>
          <p:nvPicPr>
            <p:cNvPr id="14" name="Picture 13" descr="WalkerLaNina_2colorSSTA_larg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8"/>
            <a:stretch/>
          </p:blipFill>
          <p:spPr>
            <a:xfrm>
              <a:off x="4800600" y="3257550"/>
              <a:ext cx="3962400" cy="1885950"/>
            </a:xfrm>
            <a:prstGeom prst="rect">
              <a:avLst/>
            </a:prstGeom>
          </p:spPr>
        </p:pic>
      </p:grpSp>
      <p:pic>
        <p:nvPicPr>
          <p:cNvPr id="15" name="Picture 14" descr="globes_paired_6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37570"/>
            <a:ext cx="4267200" cy="28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7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ra5-0p5deg_pacific-ced_sst_djf_1998_minus_1971-2000_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99148"/>
            <a:ext cx="2978058" cy="2439029"/>
          </a:xfrm>
          <a:prstGeom prst="rect">
            <a:avLst/>
          </a:prstGeom>
        </p:spPr>
      </p:pic>
      <p:pic>
        <p:nvPicPr>
          <p:cNvPr id="6" name="Picture 5" descr="era5-0p5deg_pacific-ced_prcp_djf_1998_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9148"/>
            <a:ext cx="2971800" cy="2433905"/>
          </a:xfrm>
          <a:prstGeom prst="rect">
            <a:avLst/>
          </a:prstGeom>
        </p:spPr>
      </p:pic>
      <p:pic>
        <p:nvPicPr>
          <p:cNvPr id="7" name="Picture 6" descr="era5-0p5deg_pacific-ced_prcp_djf_1999_a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75142"/>
            <a:ext cx="2971801" cy="2433905"/>
          </a:xfrm>
          <a:prstGeom prst="rect">
            <a:avLst/>
          </a:prstGeom>
        </p:spPr>
      </p:pic>
      <p:pic>
        <p:nvPicPr>
          <p:cNvPr id="10" name="Picture 9" descr="era5-0p5deg_pacific-ced_sst_djf_1999_minus_1971-2000_a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70018"/>
            <a:ext cx="2978059" cy="2439029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020616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SST Anomaly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992417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Precipitation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09600" y="1119485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latin typeface="Arial"/>
                <a:cs typeface="Arial"/>
              </a:rPr>
              <a:t>DJF 1998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El Niño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09600" y="3481685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latin typeface="Arial"/>
                <a:cs typeface="Arial"/>
              </a:rPr>
              <a:t>DJF 1999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La Niña</a:t>
            </a:r>
          </a:p>
        </p:txBody>
      </p:sp>
    </p:spTree>
    <p:extLst>
      <p:ext uri="{BB962C8B-B14F-4D97-AF65-F5344CB8AC3E}">
        <p14:creationId xmlns:p14="http://schemas.microsoft.com/office/powerpoint/2010/main" val="383640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8AC79D-7E98-4349-B92F-AB13B040A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54"/>
          <a:stretch/>
        </p:blipFill>
        <p:spPr>
          <a:xfrm>
            <a:off x="1263060" y="59911"/>
            <a:ext cx="6509340" cy="502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150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prstClr val="black"/>
                </a:solidFill>
                <a:latin typeface="Arial"/>
                <a:cs typeface="Arial"/>
              </a:rPr>
              <a:t>https://</a:t>
            </a:r>
            <a:r>
              <a:rPr lang="en-US" sz="1500" dirty="0" err="1" smtClean="0">
                <a:solidFill>
                  <a:prstClr val="black"/>
                </a:solidFill>
                <a:latin typeface="Arial"/>
                <a:cs typeface="Arial"/>
              </a:rPr>
              <a:t>ClimateReanalyzer.org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3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16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F964182-707B-0B4C-AF4E-31AA3D1EB8E8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4800600" cy="1123950"/>
          </a:xfrm>
          <a:prstGeom prst="rect">
            <a:avLst/>
          </a:prstGeom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EFCB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Warming Oceans, Water Vapor Feedback, and Intensifying Hydrologic Cycle</a:t>
            </a:r>
          </a:p>
        </p:txBody>
      </p:sp>
      <p:pic>
        <p:nvPicPr>
          <p:cNvPr id="5" name="Picture 4" descr="hydro-cyc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 b="13585"/>
          <a:stretch/>
        </p:blipFill>
        <p:spPr>
          <a:xfrm>
            <a:off x="5410200" y="57151"/>
            <a:ext cx="3505200" cy="2575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A63A32-AB9E-EC42-8C6E-0D619C28674B}"/>
              </a:ext>
            </a:extLst>
          </p:cNvPr>
          <p:cNvSpPr txBox="1"/>
          <p:nvPr/>
        </p:nvSpPr>
        <p:spPr>
          <a:xfrm>
            <a:off x="6172200" y="2647950"/>
            <a:ext cx="28076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Trenberth et al. (2007), Huntington (2010)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EE8CE96C-3711-5C41-B3D8-D8222AEE0CFA}"/>
              </a:ext>
            </a:extLst>
          </p:cNvPr>
          <p:cNvSpPr txBox="1">
            <a:spLocks/>
          </p:cNvSpPr>
          <p:nvPr/>
        </p:nvSpPr>
        <p:spPr>
          <a:xfrm>
            <a:off x="5334000" y="3257550"/>
            <a:ext cx="3581400" cy="152400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Warming drives increased evaporation, atmospheric water-vapor content, and potential for greater extremes (e.g., heavy precipitation, drought)</a:t>
            </a:r>
          </a:p>
        </p:txBody>
      </p:sp>
      <p:pic>
        <p:nvPicPr>
          <p:cNvPr id="10" name="Picture 9" descr="ersst5_world-wt_sst_ann_2001-2019_minus_1951-2000_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3" y="1352550"/>
            <a:ext cx="487680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29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4.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6" y="-1"/>
            <a:ext cx="6419849" cy="513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095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The Greenhouse Effect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37" y="4857750"/>
            <a:ext cx="46602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http://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www.oxfordpresents.com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ms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prstClr val="white"/>
                </a:solidFill>
                <a:latin typeface="Arial"/>
                <a:cs typeface="Arial"/>
              </a:rPr>
              <a:t>krohne</a:t>
            </a:r>
            <a:r>
              <a:rPr lang="en-US" sz="900" dirty="0">
                <a:solidFill>
                  <a:prstClr val="white"/>
                </a:solidFill>
                <a:latin typeface="Arial"/>
                <a:cs typeface="Arial"/>
              </a:rPr>
              <a:t>/global-warming-and-ecological-communities/</a:t>
            </a:r>
          </a:p>
        </p:txBody>
      </p:sp>
    </p:spTree>
    <p:extLst>
      <p:ext uri="{BB962C8B-B14F-4D97-AF65-F5344CB8AC3E}">
        <p14:creationId xmlns:p14="http://schemas.microsoft.com/office/powerpoint/2010/main" val="103333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8AC79D-7E98-4349-B92F-AB13B040A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54"/>
          <a:stretch/>
        </p:blipFill>
        <p:spPr>
          <a:xfrm>
            <a:off x="1263060" y="58531"/>
            <a:ext cx="6509340" cy="502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150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prstClr val="black"/>
                </a:solidFill>
                <a:latin typeface="Arial"/>
                <a:cs typeface="Arial"/>
              </a:rPr>
              <a:t>https://</a:t>
            </a:r>
            <a:r>
              <a:rPr lang="en-US" sz="1500" dirty="0" err="1" smtClean="0">
                <a:solidFill>
                  <a:prstClr val="black"/>
                </a:solidFill>
                <a:latin typeface="Arial"/>
                <a:cs typeface="Arial"/>
              </a:rPr>
              <a:t>ClimateReanalyzer.org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33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244"/>
            <a:ext cx="7886700" cy="69770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3B3838"/>
                </a:solidFill>
                <a:latin typeface="Arial"/>
                <a:cs typeface="Arial"/>
              </a:rPr>
              <a:t>Weather &amp;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019550"/>
            <a:ext cx="4267200" cy="914400"/>
          </a:xfrm>
        </p:spPr>
        <p:txBody>
          <a:bodyPr>
            <a:normAutofit/>
          </a:bodyPr>
          <a:lstStyle/>
          <a:p>
            <a:r>
              <a:rPr lang="en-US" sz="1100" b="1" i="1" dirty="0">
                <a:solidFill>
                  <a:srgbClr val="0000FF"/>
                </a:solidFill>
                <a:latin typeface="Arial"/>
                <a:cs typeface="Arial"/>
              </a:rPr>
              <a:t>Weather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is the fluctuating state of the atmosphere, characterized by temperature, precipitation, wind, 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etc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.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Limited predictability of individual weather systems 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beyond</a:t>
            </a:r>
            <a:b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</a:b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–2 weeks.</a:t>
            </a:r>
          </a:p>
        </p:txBody>
      </p:sp>
      <p:pic>
        <p:nvPicPr>
          <p:cNvPr id="5" name="Picture 4" descr="gfs_na-lc_t2_2022-02-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2950"/>
            <a:ext cx="3886200" cy="3142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96"/>
          <a:stretch/>
        </p:blipFill>
        <p:spPr>
          <a:xfrm>
            <a:off x="4664459" y="742949"/>
            <a:ext cx="3884683" cy="32004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4019550"/>
            <a:ext cx="4495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rgbClr val="FF6600"/>
                </a:solidFill>
                <a:latin typeface="Arial"/>
                <a:cs typeface="Arial"/>
              </a:rPr>
              <a:t>Climate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is average of weather and its variability over some time period and defined region.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Large variations of the mean state of climate and its variability (over decades or longer) constitute </a:t>
            </a:r>
            <a:r>
              <a:rPr lang="en-US" sz="1100" i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climate change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.</a:t>
            </a:r>
          </a:p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Changes due to natural &amp; human influences; partly predictable.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75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F02BA5-49B2-D941-B0BF-6405E004C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200150"/>
            <a:ext cx="5730240" cy="3581400"/>
          </a:xfrm>
          <a:prstGeom prst="rect">
            <a:avLst/>
          </a:prstGeom>
        </p:spPr>
      </p:pic>
      <p:pic>
        <p:nvPicPr>
          <p:cNvPr id="2" name="Picture 1" descr="era5-0p5deg_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3147"/>
            <a:ext cx="3117980" cy="23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Datasets and Models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5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9550"/>
            <a:ext cx="2971800" cy="1295400"/>
          </a:xfrm>
        </p:spPr>
        <p:txBody>
          <a:bodyPr>
            <a:noAutofit/>
          </a:bodyPr>
          <a:lstStyle/>
          <a:p>
            <a:r>
              <a:rPr lang="en-US" sz="13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Gridded </a:t>
            </a:r>
            <a:r>
              <a:rPr lang="en-US" sz="13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Data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products place point-based or spatially discontinuous observations of Earth's climate (e.g., temperature, precipitation, wind, and sea surface temperature) onto time-registered grids and fill in data gaps using methods of </a:t>
            </a:r>
            <a:r>
              <a:rPr lang="en-US" sz="1000" dirty="0" smtClean="0">
                <a:latin typeface="Arial"/>
                <a:cs typeface="Arial"/>
              </a:rPr>
              <a:t>interpolation.</a:t>
            </a:r>
          </a:p>
          <a:p>
            <a:r>
              <a:rPr lang="en-US" sz="1000" dirty="0" smtClean="0">
                <a:latin typeface="Arial"/>
                <a:cs typeface="Arial"/>
              </a:rPr>
              <a:t>Used for historical/recent analysis.</a:t>
            </a:r>
            <a:endParaRPr lang="en-US" sz="1000" dirty="0" smtClean="0">
              <a:latin typeface="Arial"/>
              <a:cs typeface="Arial"/>
            </a:endParaRPr>
          </a:p>
        </p:txBody>
      </p:sp>
      <p:pic>
        <p:nvPicPr>
          <p:cNvPr id="5" name="Picture 4" descr="nclimgrid_conus-lc_t2_ann_2001-2005_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" y="1578935"/>
            <a:ext cx="4608555" cy="3442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38150"/>
            <a:ext cx="441960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0" dirty="0" smtClean="0">
                <a:solidFill>
                  <a:prstClr val="black"/>
                </a:solidFill>
                <a:latin typeface="Arial"/>
                <a:cs typeface="Arial"/>
              </a:rPr>
              <a:t>Surface stations can be used as input to models</a:t>
            </a:r>
            <a:endParaRPr lang="en-US" sz="14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cnd-figs-for-cd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274" b="51331"/>
          <a:stretch/>
        </p:blipFill>
        <p:spPr>
          <a:xfrm>
            <a:off x="4812617" y="819150"/>
            <a:ext cx="4255183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310515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Global Historical Climatology Network (GHCN)</a:t>
            </a:r>
          </a:p>
          <a:p>
            <a:pPr algn="r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NCAR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Climate Data Guide</a:t>
            </a:r>
          </a:p>
        </p:txBody>
      </p:sp>
    </p:spTree>
    <p:extLst>
      <p:ext uri="{BB962C8B-B14F-4D97-AF65-F5344CB8AC3E}">
        <p14:creationId xmlns:p14="http://schemas.microsoft.com/office/powerpoint/2010/main" val="107152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38150"/>
            <a:ext cx="2971800" cy="1295400"/>
          </a:xfrm>
        </p:spPr>
        <p:txBody>
          <a:bodyPr>
            <a:noAutofit/>
          </a:bodyPr>
          <a:lstStyle/>
          <a:p>
            <a:r>
              <a:rPr lang="en-US" sz="13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Gridded </a:t>
            </a:r>
            <a:r>
              <a:rPr lang="en-US" sz="13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Data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products place point-based or spatially discontinuous observations of Earth's climate (e.g., temperature, precipitation, wind, and sea surface temperature) onto time-registered grids and fill in data gaps using methods of </a:t>
            </a:r>
            <a:r>
              <a:rPr lang="en-US" sz="1000" dirty="0" smtClean="0">
                <a:latin typeface="Arial"/>
                <a:cs typeface="Arial"/>
              </a:rPr>
              <a:t>interpolation.</a:t>
            </a:r>
          </a:p>
          <a:p>
            <a:r>
              <a:rPr lang="en-US" sz="1000" dirty="0" smtClean="0">
                <a:latin typeface="Arial"/>
                <a:cs typeface="Arial"/>
              </a:rPr>
              <a:t>Used for historical/recent analysis.</a:t>
            </a:r>
            <a:endParaRPr lang="en-US" sz="1000" dirty="0" smtClean="0">
              <a:latin typeface="Arial"/>
              <a:cs typeface="Arial"/>
            </a:endParaRPr>
          </a:p>
        </p:txBody>
      </p:sp>
      <p:pic>
        <p:nvPicPr>
          <p:cNvPr id="4" name="Picture 3" descr="era5_conus-lc_t2_ann_2001-2005_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114550"/>
            <a:ext cx="2855956" cy="2133600"/>
          </a:xfrm>
          <a:prstGeom prst="rect">
            <a:avLst/>
          </a:prstGeom>
        </p:spPr>
      </p:pic>
      <p:pic>
        <p:nvPicPr>
          <p:cNvPr id="5" name="Picture 4" descr="nclimgrid_conus-lc_t2_ann_2001-2005_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" y="2114550"/>
            <a:ext cx="2855954" cy="21336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0" y="438150"/>
            <a:ext cx="29718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008000"/>
                </a:solidFill>
                <a:latin typeface="Arial"/>
                <a:cs typeface="Arial"/>
              </a:rPr>
              <a:t>Reanalysis</a:t>
            </a:r>
            <a:r>
              <a:rPr lang="en-US" sz="1000" dirty="0">
                <a:latin typeface="Arial"/>
                <a:cs typeface="Arial"/>
              </a:rPr>
              <a:t> refers to physically-based numerical frameworks that simulate the state Earth's climate through time, guided by frequent input of real-world observations (e.g., weather stations, </a:t>
            </a:r>
            <a:r>
              <a:rPr lang="en-US" sz="1000" dirty="0" err="1">
                <a:latin typeface="Arial"/>
                <a:cs typeface="Arial"/>
              </a:rPr>
              <a:t>radiosonde</a:t>
            </a:r>
            <a:r>
              <a:rPr lang="en-US" sz="1000" dirty="0">
                <a:latin typeface="Arial"/>
                <a:cs typeface="Arial"/>
              </a:rPr>
              <a:t>, satellite, and ocean buoys</a:t>
            </a:r>
            <a:r>
              <a:rPr lang="en-US" sz="1000" dirty="0" smtClean="0">
                <a:latin typeface="Arial"/>
                <a:cs typeface="Arial"/>
              </a:rPr>
              <a:t>).</a:t>
            </a:r>
          </a:p>
          <a:p>
            <a:r>
              <a:rPr lang="en-US" sz="1000" dirty="0" smtClean="0">
                <a:latin typeface="Arial"/>
                <a:cs typeface="Arial"/>
              </a:rPr>
              <a:t>Used for historical/recent analysis.</a:t>
            </a:r>
          </a:p>
          <a:p>
            <a:r>
              <a:rPr lang="en-US" sz="1000" dirty="0" smtClean="0">
                <a:latin typeface="Arial"/>
                <a:cs typeface="Arial"/>
              </a:rPr>
              <a:t>Similar to weather forecast models.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19800" y="43815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Climate models</a:t>
            </a:r>
            <a:r>
              <a:rPr lang="en-US" sz="1000" dirty="0">
                <a:latin typeface="Arial"/>
                <a:cs typeface="Arial"/>
              </a:rPr>
              <a:t> afford physically-based simulations of energy and material flows through the atmosphere, ocean, and other parts of the earth system. The most complex of these frameworks are </a:t>
            </a:r>
            <a:r>
              <a:rPr lang="en-US" sz="1000" b="1" dirty="0">
                <a:latin typeface="Arial"/>
                <a:cs typeface="Arial"/>
              </a:rPr>
              <a:t>earth system models</a:t>
            </a:r>
            <a:r>
              <a:rPr lang="en-US" sz="1000" dirty="0">
                <a:latin typeface="Arial"/>
                <a:cs typeface="Arial"/>
              </a:rPr>
              <a:t>, where multiple systems are coupled and yield dynamic </a:t>
            </a:r>
            <a:r>
              <a:rPr lang="en-US" sz="1000" dirty="0" smtClean="0">
                <a:latin typeface="Arial"/>
                <a:cs typeface="Arial"/>
              </a:rPr>
              <a:t>interactions.</a:t>
            </a:r>
          </a:p>
          <a:p>
            <a:r>
              <a:rPr lang="en-US" sz="1000" dirty="0" smtClean="0">
                <a:latin typeface="Arial"/>
                <a:cs typeface="Arial"/>
              </a:rPr>
              <a:t>Used for projecting future climate based on changes in natural and anthropogenic </a:t>
            </a:r>
            <a:r>
              <a:rPr lang="en-US" sz="1000" dirty="0" err="1" smtClean="0">
                <a:latin typeface="Arial"/>
                <a:cs typeface="Arial"/>
              </a:rPr>
              <a:t>forcings</a:t>
            </a:r>
            <a:r>
              <a:rPr lang="en-US" sz="1000" dirty="0" smtClean="0">
                <a:latin typeface="Arial"/>
                <a:cs typeface="Arial"/>
              </a:rPr>
              <a:t>.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Picture 7" descr="cmip5-rcp45-ensavg-1mem_conus-lc_t2_ann_2001-2005_c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114550"/>
            <a:ext cx="285595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5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4180" y="285750"/>
            <a:ext cx="2247307" cy="21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76200"/>
            <a:ext cx="6477000" cy="11667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Future climate is projected using physics-based models of the atmosphere, ocean,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cryosphere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and biosphere.  The model climate can be perturbed by changes in GHG emissions, volcanic activity, solar output, and other factors.</a:t>
            </a:r>
          </a:p>
        </p:txBody>
      </p:sp>
      <p:pic>
        <p:nvPicPr>
          <p:cNvPr id="4" name="Picture 2" descr="GCMmodelGrid"/>
          <p:cNvPicPr>
            <a:picLocks noChangeAspect="1" noChangeArrowheads="1"/>
          </p:cNvPicPr>
          <p:nvPr/>
        </p:nvPicPr>
        <p:blipFill rotWithShape="1">
          <a:blip r:embed="rId3"/>
          <a:srcRect l="52093"/>
          <a:stretch/>
        </p:blipFill>
        <p:spPr bwMode="auto">
          <a:xfrm>
            <a:off x="6434575" y="2571750"/>
            <a:ext cx="228166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nam_conus-lc_prcp-tcld-mslp-gph500_2018-03-15-12z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42961"/>
            <a:ext cx="5344790" cy="3843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6555" y="4794706"/>
            <a:ext cx="30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www.bom.gov.au</a:t>
            </a: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/info/</a:t>
            </a:r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GreenhouseEffectAndClimateChange.pdf</a:t>
            </a: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53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981</TotalTime>
  <Words>721</Words>
  <Application>Microsoft Macintosh PowerPoint</Application>
  <PresentationFormat>On-screen Show (16:9)</PresentationFormat>
  <Paragraphs>82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2_Office Theme</vt:lpstr>
      <vt:lpstr>Office Theme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Weather &amp; Climate</vt:lpstr>
      <vt:lpstr>PowerPoint Presentation</vt:lpstr>
      <vt:lpstr>Datasets and Models</vt:lpstr>
      <vt:lpstr>PowerPoint Presentation</vt:lpstr>
      <vt:lpstr>PowerPoint Presentation</vt:lpstr>
      <vt:lpstr>PowerPoint Presentation</vt:lpstr>
      <vt:lpstr>Atmospheric Circulation Features</vt:lpstr>
      <vt:lpstr>PowerPoint Presentation</vt:lpstr>
      <vt:lpstr>PowerPoint Presentation</vt:lpstr>
      <vt:lpstr>PowerPoint Presentation</vt:lpstr>
      <vt:lpstr>PowerPoint Presentation</vt:lpstr>
      <vt:lpstr>Arctic Sea Ice &amp; Warming</vt:lpstr>
      <vt:lpstr>PowerPoint Presentation</vt:lpstr>
      <vt:lpstr>PowerPoint Presentation</vt:lpstr>
      <vt:lpstr>PowerPoint Presentation</vt:lpstr>
      <vt:lpstr>Climate Variability</vt:lpstr>
      <vt:lpstr>PowerPoint Presentation</vt:lpstr>
      <vt:lpstr>El Niño-Southern Oscillation (ENSO)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Sean Birkel</cp:lastModifiedBy>
  <cp:revision>173</cp:revision>
  <dcterms:created xsi:type="dcterms:W3CDTF">2020-01-20T20:01:13Z</dcterms:created>
  <dcterms:modified xsi:type="dcterms:W3CDTF">2023-07-15T15:34:25Z</dcterms:modified>
</cp:coreProperties>
</file>