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803" r:id="rId3"/>
    <p:sldMasterId id="2147483815" r:id="rId4"/>
    <p:sldMasterId id="2147483911" r:id="rId5"/>
    <p:sldMasterId id="2147483935" r:id="rId6"/>
    <p:sldMasterId id="2147483947" r:id="rId7"/>
    <p:sldMasterId id="2147483971" r:id="rId8"/>
    <p:sldMasterId id="2147483995" r:id="rId9"/>
    <p:sldMasterId id="2147484019" r:id="rId10"/>
    <p:sldMasterId id="2147484031" r:id="rId11"/>
    <p:sldMasterId id="2147484043" r:id="rId12"/>
    <p:sldMasterId id="2147484055" r:id="rId13"/>
    <p:sldMasterId id="2147484067" r:id="rId14"/>
    <p:sldMasterId id="2147484091" r:id="rId15"/>
    <p:sldMasterId id="2147484103" r:id="rId16"/>
    <p:sldMasterId id="2147484127" r:id="rId17"/>
    <p:sldMasterId id="2147484140" r:id="rId18"/>
    <p:sldMasterId id="2147484152" r:id="rId19"/>
    <p:sldMasterId id="2147484164" r:id="rId20"/>
    <p:sldMasterId id="2147484176" r:id="rId21"/>
    <p:sldMasterId id="2147484188" r:id="rId22"/>
    <p:sldMasterId id="2147484200" r:id="rId23"/>
    <p:sldMasterId id="2147484212" r:id="rId24"/>
    <p:sldMasterId id="2147484236" r:id="rId25"/>
  </p:sldMasterIdLst>
  <p:notesMasterIdLst>
    <p:notesMasterId r:id="rId73"/>
  </p:notesMasterIdLst>
  <p:sldIdLst>
    <p:sldId id="580" r:id="rId26"/>
    <p:sldId id="606" r:id="rId27"/>
    <p:sldId id="608" r:id="rId28"/>
    <p:sldId id="593" r:id="rId29"/>
    <p:sldId id="586" r:id="rId30"/>
    <p:sldId id="566" r:id="rId31"/>
    <p:sldId id="595" r:id="rId32"/>
    <p:sldId id="568" r:id="rId33"/>
    <p:sldId id="569" r:id="rId34"/>
    <p:sldId id="573" r:id="rId35"/>
    <p:sldId id="577" r:id="rId36"/>
    <p:sldId id="603" r:id="rId37"/>
    <p:sldId id="590" r:id="rId38"/>
    <p:sldId id="624" r:id="rId39"/>
    <p:sldId id="609" r:id="rId40"/>
    <p:sldId id="611" r:id="rId41"/>
    <p:sldId id="612" r:id="rId42"/>
    <p:sldId id="605" r:id="rId43"/>
    <p:sldId id="618" r:id="rId44"/>
    <p:sldId id="619" r:id="rId45"/>
    <p:sldId id="623" r:id="rId46"/>
    <p:sldId id="625" r:id="rId47"/>
    <p:sldId id="626" r:id="rId48"/>
    <p:sldId id="627" r:id="rId49"/>
    <p:sldId id="602" r:id="rId50"/>
    <p:sldId id="579" r:id="rId51"/>
    <p:sldId id="607" r:id="rId52"/>
    <p:sldId id="525" r:id="rId53"/>
    <p:sldId id="614" r:id="rId54"/>
    <p:sldId id="613" r:id="rId55"/>
    <p:sldId id="617" r:id="rId56"/>
    <p:sldId id="620" r:id="rId57"/>
    <p:sldId id="621" r:id="rId58"/>
    <p:sldId id="592" r:id="rId59"/>
    <p:sldId id="596" r:id="rId60"/>
    <p:sldId id="597" r:id="rId61"/>
    <p:sldId id="598" r:id="rId62"/>
    <p:sldId id="599" r:id="rId63"/>
    <p:sldId id="600" r:id="rId64"/>
    <p:sldId id="555" r:id="rId65"/>
    <p:sldId id="554" r:id="rId66"/>
    <p:sldId id="571" r:id="rId67"/>
    <p:sldId id="576" r:id="rId68"/>
    <p:sldId id="601" r:id="rId69"/>
    <p:sldId id="594" r:id="rId70"/>
    <p:sldId id="575" r:id="rId71"/>
    <p:sldId id="584" r:id="rId7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 Cassaundra" initials="RC" lastIdx="27" clrIdx="0">
    <p:extLst>
      <p:ext uri="{19B8F6BF-5375-455C-9EA6-DF929625EA0E}">
        <p15:presenceInfo xmlns="" xmlns:p15="http://schemas.microsoft.com/office/powerpoint/2012/main" userId="S::Cassaundra.Rose@maine.gov::5a9715d8-24f7-4095-8d7b-ec47051936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B183"/>
    <a:srgbClr val="0F253E"/>
    <a:srgbClr val="262626"/>
    <a:srgbClr val="EED7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27" autoAdjust="0"/>
    <p:restoredTop sz="94622"/>
  </p:normalViewPr>
  <p:slideViewPr>
    <p:cSldViewPr snapToObjects="1">
      <p:cViewPr varScale="1">
        <p:scale>
          <a:sx n="211" d="100"/>
          <a:sy n="211" d="100"/>
        </p:scale>
        <p:origin x="-120" y="-133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38.xml"/><Relationship Id="rId64" Type="http://schemas.openxmlformats.org/officeDocument/2006/relationships/slide" Target="slides/slide39.xml"/><Relationship Id="rId65" Type="http://schemas.openxmlformats.org/officeDocument/2006/relationships/slide" Target="slides/slide40.xml"/><Relationship Id="rId66" Type="http://schemas.openxmlformats.org/officeDocument/2006/relationships/slide" Target="slides/slide41.xml"/><Relationship Id="rId67" Type="http://schemas.openxmlformats.org/officeDocument/2006/relationships/slide" Target="slides/slide42.xml"/><Relationship Id="rId68" Type="http://schemas.openxmlformats.org/officeDocument/2006/relationships/slide" Target="slides/slide43.xml"/><Relationship Id="rId69" Type="http://schemas.openxmlformats.org/officeDocument/2006/relationships/slide" Target="slides/slide44.xml"/><Relationship Id="rId50" Type="http://schemas.openxmlformats.org/officeDocument/2006/relationships/slide" Target="slides/slide25.xml"/><Relationship Id="rId51" Type="http://schemas.openxmlformats.org/officeDocument/2006/relationships/slide" Target="slides/slide26.xml"/><Relationship Id="rId52" Type="http://schemas.openxmlformats.org/officeDocument/2006/relationships/slide" Target="slides/slide27.xml"/><Relationship Id="rId53" Type="http://schemas.openxmlformats.org/officeDocument/2006/relationships/slide" Target="slides/slide28.xml"/><Relationship Id="rId54" Type="http://schemas.openxmlformats.org/officeDocument/2006/relationships/slide" Target="slides/slide29.xml"/><Relationship Id="rId55" Type="http://schemas.openxmlformats.org/officeDocument/2006/relationships/slide" Target="slides/slide30.xml"/><Relationship Id="rId56" Type="http://schemas.openxmlformats.org/officeDocument/2006/relationships/slide" Target="slides/slide31.xml"/><Relationship Id="rId57" Type="http://schemas.openxmlformats.org/officeDocument/2006/relationships/slide" Target="slides/slide32.xml"/><Relationship Id="rId58" Type="http://schemas.openxmlformats.org/officeDocument/2006/relationships/slide" Target="slides/slide33.xml"/><Relationship Id="rId59" Type="http://schemas.openxmlformats.org/officeDocument/2006/relationships/slide" Target="slides/slide34.xml"/><Relationship Id="rId40" Type="http://schemas.openxmlformats.org/officeDocument/2006/relationships/slide" Target="slides/slide15.xml"/><Relationship Id="rId41" Type="http://schemas.openxmlformats.org/officeDocument/2006/relationships/slide" Target="slides/slide16.xml"/><Relationship Id="rId42" Type="http://schemas.openxmlformats.org/officeDocument/2006/relationships/slide" Target="slides/slide17.xml"/><Relationship Id="rId43" Type="http://schemas.openxmlformats.org/officeDocument/2006/relationships/slide" Target="slides/slide18.xml"/><Relationship Id="rId44" Type="http://schemas.openxmlformats.org/officeDocument/2006/relationships/slide" Target="slides/slide19.xml"/><Relationship Id="rId45" Type="http://schemas.openxmlformats.org/officeDocument/2006/relationships/slide" Target="slides/slide20.xml"/><Relationship Id="rId46" Type="http://schemas.openxmlformats.org/officeDocument/2006/relationships/slide" Target="slides/slide21.xml"/><Relationship Id="rId47" Type="http://schemas.openxmlformats.org/officeDocument/2006/relationships/slide" Target="slides/slide22.xml"/><Relationship Id="rId48" Type="http://schemas.openxmlformats.org/officeDocument/2006/relationships/slide" Target="slides/slide23.xml"/><Relationship Id="rId4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5.xml"/><Relationship Id="rId31" Type="http://schemas.openxmlformats.org/officeDocument/2006/relationships/slide" Target="slides/slide6.xml"/><Relationship Id="rId32" Type="http://schemas.openxmlformats.org/officeDocument/2006/relationships/slide" Target="slides/slide7.xml"/><Relationship Id="rId33" Type="http://schemas.openxmlformats.org/officeDocument/2006/relationships/slide" Target="slides/slide8.xml"/><Relationship Id="rId34" Type="http://schemas.openxmlformats.org/officeDocument/2006/relationships/slide" Target="slides/slide9.xml"/><Relationship Id="rId35" Type="http://schemas.openxmlformats.org/officeDocument/2006/relationships/slide" Target="slides/slide10.xml"/><Relationship Id="rId36" Type="http://schemas.openxmlformats.org/officeDocument/2006/relationships/slide" Target="slides/slide11.xml"/><Relationship Id="rId37" Type="http://schemas.openxmlformats.org/officeDocument/2006/relationships/slide" Target="slides/slide12.xml"/><Relationship Id="rId38" Type="http://schemas.openxmlformats.org/officeDocument/2006/relationships/slide" Target="slides/slide13.xml"/><Relationship Id="rId39" Type="http://schemas.openxmlformats.org/officeDocument/2006/relationships/slide" Target="slides/slide14.xml"/><Relationship Id="rId70" Type="http://schemas.openxmlformats.org/officeDocument/2006/relationships/slide" Target="slides/slide45.xml"/><Relationship Id="rId71" Type="http://schemas.openxmlformats.org/officeDocument/2006/relationships/slide" Target="slides/slide46.xml"/><Relationship Id="rId72" Type="http://schemas.openxmlformats.org/officeDocument/2006/relationships/slide" Target="slides/slide4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 Target="slides/slide1.xml"/><Relationship Id="rId27" Type="http://schemas.openxmlformats.org/officeDocument/2006/relationships/slide" Target="slides/slide2.xml"/><Relationship Id="rId28" Type="http://schemas.openxmlformats.org/officeDocument/2006/relationships/slide" Target="slides/slide3.xml"/><Relationship Id="rId29" Type="http://schemas.openxmlformats.org/officeDocument/2006/relationships/slide" Target="slides/slide4.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commentAuthors" Target="commentAuthors.xml"/><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35.xml"/><Relationship Id="rId61" Type="http://schemas.openxmlformats.org/officeDocument/2006/relationships/slide" Target="slides/slide36.xml"/><Relationship Id="rId62" Type="http://schemas.openxmlformats.org/officeDocument/2006/relationships/slide" Target="slides/slide3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D2FB0-2461-D540-A1AE-D29958117B12}" type="datetimeFigureOut">
              <a:rPr lang="en-US" smtClean="0"/>
              <a:t>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90075-914A-C54C-9CD9-235A2AD921A6}" type="slidenum">
              <a:rPr lang="en-US" smtClean="0"/>
              <a:t>‹#›</a:t>
            </a:fld>
            <a:endParaRPr lang="en-US"/>
          </a:p>
        </p:txBody>
      </p:sp>
    </p:spTree>
    <p:extLst>
      <p:ext uri="{BB962C8B-B14F-4D97-AF65-F5344CB8AC3E}">
        <p14:creationId xmlns:p14="http://schemas.microsoft.com/office/powerpoint/2010/main" val="226723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00562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1987868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66810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7531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80844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16594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94868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65685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31078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35722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38688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2576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6" y="27386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26353772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54166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07135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39890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53732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40359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46977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01280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82856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09395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5556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ash ope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1E4A"/>
          </a:solidFill>
          <a:ln>
            <a:noFill/>
          </a:ln>
          <a:effectLst/>
        </p:spPr>
        <p:style>
          <a:lnRef idx="1">
            <a:schemeClr val="accent1"/>
          </a:lnRef>
          <a:fillRef idx="3">
            <a:schemeClr val="accent1"/>
          </a:fillRef>
          <a:effectRef idx="2">
            <a:schemeClr val="accent1"/>
          </a:effectRef>
          <a:fontRef idx="minor">
            <a:schemeClr val="lt1"/>
          </a:fontRef>
        </p:style>
        <p:txBody>
          <a:bodyPr lIns="82296" tIns="41148" rIns="82296" bIns="41148" rtlCol="0" anchor="ctr"/>
          <a:lstStyle/>
          <a:p>
            <a:pPr algn="ctr" defTabSz="822960"/>
            <a:endParaRPr lang="en-US" sz="1500">
              <a:solidFill>
                <a:prstClr val="white"/>
              </a:solidFill>
              <a:latin typeface="Calibri"/>
            </a:endParaRPr>
          </a:p>
        </p:txBody>
      </p:sp>
      <p:sp>
        <p:nvSpPr>
          <p:cNvPr id="5" name="Text Placeholder 6"/>
          <p:cNvSpPr>
            <a:spLocks noGrp="1"/>
          </p:cNvSpPr>
          <p:nvPr>
            <p:ph type="body" sz="quarter" idx="10" hasCustomPrompt="1"/>
          </p:nvPr>
        </p:nvSpPr>
        <p:spPr>
          <a:xfrm>
            <a:off x="4953001" y="2400300"/>
            <a:ext cx="3581400" cy="1485900"/>
          </a:xfrm>
          <a:prstGeom prst="rect">
            <a:avLst/>
          </a:prstGeom>
        </p:spPr>
        <p:txBody>
          <a:bodyPr vert="horz" anchor="b"/>
          <a:lstStyle>
            <a:lvl1pPr marL="0" indent="0">
              <a:buNone/>
              <a:defRPr sz="3300" b="1" i="0">
                <a:solidFill>
                  <a:schemeClr val="bg1"/>
                </a:solidFill>
                <a:latin typeface="Arial"/>
                <a:cs typeface="Arial"/>
              </a:defRPr>
            </a:lvl1pPr>
          </a:lstStyle>
          <a:p>
            <a:pPr lvl="0"/>
            <a:r>
              <a:rPr lang="en-US" dirty="0"/>
              <a:t>Presentation title</a:t>
            </a:r>
          </a:p>
        </p:txBody>
      </p:sp>
      <p:sp>
        <p:nvSpPr>
          <p:cNvPr id="6" name="Text Placeholder 8"/>
          <p:cNvSpPr>
            <a:spLocks noGrp="1"/>
          </p:cNvSpPr>
          <p:nvPr>
            <p:ph type="body" sz="quarter" idx="11" hasCustomPrompt="1"/>
          </p:nvPr>
        </p:nvSpPr>
        <p:spPr>
          <a:xfrm>
            <a:off x="4953001" y="4057650"/>
            <a:ext cx="3581400" cy="571500"/>
          </a:xfrm>
          <a:prstGeom prst="rect">
            <a:avLst/>
          </a:prstGeom>
        </p:spPr>
        <p:txBody>
          <a:bodyPr vert="horz"/>
          <a:lstStyle>
            <a:lvl1pPr marL="0" indent="0">
              <a:buNone/>
              <a:defRPr sz="1500">
                <a:solidFill>
                  <a:srgbClr val="66A6CF"/>
                </a:solidFill>
                <a:latin typeface="Arial"/>
                <a:cs typeface="Arial"/>
              </a:defRPr>
            </a:lvl1pPr>
          </a:lstStyle>
          <a:p>
            <a:pPr lvl="0"/>
            <a:r>
              <a:rPr lang="en-US" dirty="0"/>
              <a:t>Presenter</a:t>
            </a:r>
          </a:p>
        </p:txBody>
      </p:sp>
      <p:sp>
        <p:nvSpPr>
          <p:cNvPr id="7" name="Picture Placeholder 18"/>
          <p:cNvSpPr>
            <a:spLocks noGrp="1"/>
          </p:cNvSpPr>
          <p:nvPr>
            <p:ph type="pic" sz="quarter" idx="12"/>
          </p:nvPr>
        </p:nvSpPr>
        <p:spPr>
          <a:xfrm>
            <a:off x="609600" y="457200"/>
            <a:ext cx="3657600" cy="4171950"/>
          </a:xfrm>
          <a:prstGeom prst="rect">
            <a:avLst/>
          </a:prstGeom>
        </p:spPr>
        <p:txBody>
          <a:bodyPr vert="horz" anchor="ctr"/>
          <a:lstStyle>
            <a:lvl1pPr marL="0" indent="0" algn="ctr">
              <a:buNone/>
              <a:defRPr sz="1200">
                <a:solidFill>
                  <a:schemeClr val="bg1"/>
                </a:solidFill>
                <a:latin typeface="Arial"/>
                <a:cs typeface="Arial"/>
              </a:defRPr>
            </a:lvl1pPr>
          </a:lstStyle>
          <a:p>
            <a:endParaRPr lang="en-US" dirty="0"/>
          </a:p>
        </p:txBody>
      </p:sp>
      <p:pic>
        <p:nvPicPr>
          <p:cNvPr id="9" name="Picture 8"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0" y="403268"/>
            <a:ext cx="2400300" cy="763733"/>
          </a:xfrm>
          <a:prstGeom prst="rect">
            <a:avLst/>
          </a:prstGeom>
        </p:spPr>
      </p:pic>
    </p:spTree>
    <p:extLst>
      <p:ext uri="{BB962C8B-B14F-4D97-AF65-F5344CB8AC3E}">
        <p14:creationId xmlns:p14="http://schemas.microsoft.com/office/powerpoint/2010/main" val="4186676327"/>
      </p:ext>
    </p:extLst>
  </p:cSld>
  <p:clrMapOvr>
    <a:masterClrMapping/>
  </p:clrMapOvr>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1510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68119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44980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05339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22298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53849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11847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10449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58730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4020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82113"/>
            <a:ext cx="7772400" cy="403957"/>
          </a:xfrm>
          <a:prstGeom prst="rect">
            <a:avLst/>
          </a:prstGeom>
        </p:spPr>
        <p:txBody>
          <a:bodyPr lIns="82296" tIns="41148" rIns="82296" bIns="41148" anchor="b"/>
          <a:lstStyle>
            <a:lvl1pPr algn="ctr">
              <a:defRPr b="0">
                <a:solidFill>
                  <a:srgbClr val="7F7F7F"/>
                </a:solidFill>
              </a:defRPr>
            </a:lvl1pPr>
          </a:lstStyle>
          <a:p>
            <a:r>
              <a:rPr lang="en-US" dirty="0"/>
              <a:t>Divider Slide</a:t>
            </a:r>
          </a:p>
        </p:txBody>
      </p:sp>
      <p:sp>
        <p:nvSpPr>
          <p:cNvPr id="3" name="Subtitle 2"/>
          <p:cNvSpPr>
            <a:spLocks noGrp="1"/>
          </p:cNvSpPr>
          <p:nvPr>
            <p:ph type="subTitle" idx="1" hasCustomPrompt="1"/>
          </p:nvPr>
        </p:nvSpPr>
        <p:spPr>
          <a:xfrm>
            <a:off x="1371600" y="2971800"/>
            <a:ext cx="6400800" cy="1371600"/>
          </a:xfrm>
          <a:prstGeom prst="rect">
            <a:avLst/>
          </a:prstGeom>
        </p:spPr>
        <p:txBody>
          <a:bodyPr>
            <a:normAutofit/>
          </a:bodyPr>
          <a:lstStyle>
            <a:lvl1pPr marL="0" indent="0" algn="ctr">
              <a:buNone/>
              <a:defRPr sz="1700">
                <a:solidFill>
                  <a:schemeClr val="tx1">
                    <a:tint val="75000"/>
                  </a:schemeClr>
                </a:solidFill>
              </a:defRPr>
            </a:lvl1pPr>
            <a:lvl2pPr marL="380981" indent="0" algn="ctr">
              <a:buNone/>
              <a:defRPr>
                <a:solidFill>
                  <a:schemeClr val="tx1">
                    <a:tint val="75000"/>
                  </a:schemeClr>
                </a:solidFill>
              </a:defRPr>
            </a:lvl2pPr>
            <a:lvl3pPr marL="761963" indent="0" algn="ctr">
              <a:buNone/>
              <a:defRPr>
                <a:solidFill>
                  <a:schemeClr val="tx1">
                    <a:tint val="75000"/>
                  </a:schemeClr>
                </a:solidFill>
              </a:defRPr>
            </a:lvl3pPr>
            <a:lvl4pPr marL="1142942" indent="0" algn="ctr">
              <a:buNone/>
              <a:defRPr>
                <a:solidFill>
                  <a:schemeClr val="tx1">
                    <a:tint val="75000"/>
                  </a:schemeClr>
                </a:solidFill>
              </a:defRPr>
            </a:lvl4pPr>
            <a:lvl5pPr marL="1523924" indent="0" algn="ctr">
              <a:buNone/>
              <a:defRPr>
                <a:solidFill>
                  <a:schemeClr val="tx1">
                    <a:tint val="75000"/>
                  </a:schemeClr>
                </a:solidFill>
              </a:defRPr>
            </a:lvl5pPr>
            <a:lvl6pPr marL="1904905" indent="0" algn="ctr">
              <a:buNone/>
              <a:defRPr>
                <a:solidFill>
                  <a:schemeClr val="tx1">
                    <a:tint val="75000"/>
                  </a:schemeClr>
                </a:solidFill>
              </a:defRPr>
            </a:lvl6pPr>
            <a:lvl7pPr marL="2285886" indent="0" algn="ctr">
              <a:buNone/>
              <a:defRPr>
                <a:solidFill>
                  <a:schemeClr val="tx1">
                    <a:tint val="75000"/>
                  </a:schemeClr>
                </a:solidFill>
              </a:defRPr>
            </a:lvl7pPr>
            <a:lvl8pPr marL="2666867" indent="0" algn="ctr">
              <a:buNone/>
              <a:defRPr>
                <a:solidFill>
                  <a:schemeClr val="tx1">
                    <a:tint val="75000"/>
                  </a:schemeClr>
                </a:solidFill>
              </a:defRPr>
            </a:lvl8pPr>
            <a:lvl9pPr marL="3047847" indent="0" algn="ctr">
              <a:buNone/>
              <a:defRPr>
                <a:solidFill>
                  <a:schemeClr val="tx1">
                    <a:tint val="75000"/>
                  </a:schemeClr>
                </a:solidFill>
              </a:defRPr>
            </a:lvl9pPr>
          </a:lstStyle>
          <a:p>
            <a:r>
              <a:rPr lang="en-US" dirty="0"/>
              <a:t>Subhead</a:t>
            </a:r>
          </a:p>
        </p:txBody>
      </p:sp>
      <p:cxnSp>
        <p:nvCxnSpPr>
          <p:cNvPr id="9" name="Straight Connector 8"/>
          <p:cNvCxnSpPr/>
          <p:nvPr userDrawn="1"/>
        </p:nvCxnSpPr>
        <p:spPr>
          <a:xfrm>
            <a:off x="685800" y="2857500"/>
            <a:ext cx="7772400" cy="0"/>
          </a:xfrm>
          <a:prstGeom prst="line">
            <a:avLst/>
          </a:prstGeom>
          <a:ln>
            <a:solidFill>
              <a:srgbClr val="66A6CF"/>
            </a:solidFill>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userDrawn="1"/>
        </p:nvGrpSpPr>
        <p:grpSpPr>
          <a:xfrm>
            <a:off x="0" y="0"/>
            <a:ext cx="9144000" cy="685800"/>
            <a:chOff x="0" y="0"/>
            <a:chExt cx="10160000" cy="762000"/>
          </a:xfrm>
        </p:grpSpPr>
        <p:grpSp>
          <p:nvGrpSpPr>
            <p:cNvPr id="4" name="Group 3"/>
            <p:cNvGrpSpPr/>
            <p:nvPr userDrawn="1"/>
          </p:nvGrpSpPr>
          <p:grpSpPr>
            <a:xfrm>
              <a:off x="0" y="0"/>
              <a:ext cx="10160000" cy="762000"/>
              <a:chOff x="0" y="0"/>
              <a:chExt cx="9144000" cy="914400"/>
            </a:xfrm>
            <a:solidFill>
              <a:srgbClr val="001E4A"/>
            </a:solidFill>
          </p:grpSpPr>
          <p:sp>
            <p:nvSpPr>
              <p:cNvPr id="7" name="Isosceles Triangle 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1" name="Rectangle 10"/>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0" name="Picture 9"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4226251826"/>
      </p:ext>
    </p:extLst>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33656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75402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1562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85250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1808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53342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18494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47439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58881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089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1" name="Content Placeholder 3"/>
          <p:cNvSpPr>
            <a:spLocks noGrp="1"/>
          </p:cNvSpPr>
          <p:nvPr>
            <p:ph sz="half" idx="2"/>
          </p:nvPr>
        </p:nvSpPr>
        <p:spPr>
          <a:xfrm>
            <a:off x="457200" y="1868807"/>
            <a:ext cx="8229600"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697932591"/>
      </p:ext>
    </p:extLst>
  </p:cSld>
  <p:clrMapOvr>
    <a:masterClrMapping/>
  </p:clrMapOvr>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95795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90845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35795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45240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23466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36860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74423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4950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58541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9257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 Two Column">
    <p:spTree>
      <p:nvGrpSpPr>
        <p:cNvPr id="1" name=""/>
        <p:cNvGrpSpPr/>
        <p:nvPr/>
      </p:nvGrpSpPr>
      <p:grpSpPr>
        <a:xfrm>
          <a:off x="0" y="0"/>
          <a:ext cx="0" cy="0"/>
          <a:chOff x="0" y="0"/>
          <a:chExt cx="0" cy="0"/>
        </a:xfrm>
      </p:grpSpPr>
      <p:sp>
        <p:nvSpPr>
          <p:cNvPr id="14" name="Content Placeholder 3"/>
          <p:cNvSpPr>
            <a:spLocks noGrp="1"/>
          </p:cNvSpPr>
          <p:nvPr>
            <p:ph sz="half" idx="2"/>
          </p:nvPr>
        </p:nvSpPr>
        <p:spPr>
          <a:xfrm>
            <a:off x="457200" y="1868807"/>
            <a:ext cx="4040188"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p:cNvSpPr>
            <a:spLocks noGrp="1"/>
          </p:cNvSpPr>
          <p:nvPr>
            <p:ph sz="quarter" idx="4"/>
          </p:nvPr>
        </p:nvSpPr>
        <p:spPr>
          <a:xfrm>
            <a:off x="4645033" y="1868807"/>
            <a:ext cx="4041775"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917777811"/>
      </p:ext>
    </p:extLst>
  </p:cSld>
  <p:clrMapOvr>
    <a:masterClrMapping/>
  </p:clrMapOvr>
  <p:timing>
    <p:tnLst>
      <p:par>
        <p:cTn xmlns:p14="http://schemas.microsoft.com/office/powerpoint/2010/mai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93692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68627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50070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2127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65051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1135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98692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57319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30635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1835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 Comparison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885950"/>
            <a:ext cx="4040188" cy="342900"/>
          </a:xfrm>
          <a:prstGeom prst="rect">
            <a:avLst/>
          </a:prstGeom>
        </p:spPr>
        <p:txBody>
          <a:bodyPr anchor="t">
            <a:normAutofit/>
          </a:bodyPr>
          <a:lstStyle>
            <a:lvl1pPr marL="0" indent="0">
              <a:buNone/>
              <a:defRPr sz="1700" b="1" baseline="0"/>
            </a:lvl1pPr>
            <a:lvl2pPr marL="380981" indent="0">
              <a:buNone/>
              <a:defRPr sz="1700" b="1"/>
            </a:lvl2pPr>
            <a:lvl3pPr marL="761963" indent="0">
              <a:buNone/>
              <a:defRPr sz="1500" b="1"/>
            </a:lvl3pPr>
            <a:lvl4pPr marL="1142942" indent="0">
              <a:buNone/>
              <a:defRPr sz="1300" b="1"/>
            </a:lvl4pPr>
            <a:lvl5pPr marL="1523924" indent="0">
              <a:buNone/>
              <a:defRPr sz="1300" b="1"/>
            </a:lvl5pPr>
            <a:lvl6pPr marL="1904905" indent="0">
              <a:buNone/>
              <a:defRPr sz="1300" b="1"/>
            </a:lvl6pPr>
            <a:lvl7pPr marL="2285886" indent="0">
              <a:buNone/>
              <a:defRPr sz="1300" b="1"/>
            </a:lvl7pPr>
            <a:lvl8pPr marL="2666867" indent="0">
              <a:buNone/>
              <a:defRPr sz="1300" b="1"/>
            </a:lvl8pPr>
            <a:lvl9pPr marL="3047847" indent="0">
              <a:buNone/>
              <a:defRPr sz="1300" b="1"/>
            </a:lvl9pPr>
          </a:lstStyle>
          <a:p>
            <a:pPr lvl="0"/>
            <a:r>
              <a:rPr lang="en-US" dirty="0"/>
              <a:t>List 1 headline</a:t>
            </a:r>
          </a:p>
        </p:txBody>
      </p:sp>
      <p:sp>
        <p:nvSpPr>
          <p:cNvPr id="4" name="Content Placeholder 3"/>
          <p:cNvSpPr>
            <a:spLocks noGrp="1"/>
          </p:cNvSpPr>
          <p:nvPr>
            <p:ph sz="half" idx="2"/>
          </p:nvPr>
        </p:nvSpPr>
        <p:spPr>
          <a:xfrm>
            <a:off x="457200" y="2263381"/>
            <a:ext cx="4040188"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33" y="1885950"/>
            <a:ext cx="4041775" cy="342900"/>
          </a:xfrm>
          <a:prstGeom prst="rect">
            <a:avLst/>
          </a:prstGeom>
        </p:spPr>
        <p:txBody>
          <a:bodyPr anchor="t">
            <a:normAutofit/>
          </a:bodyPr>
          <a:lstStyle>
            <a:lvl1pPr marL="0" indent="0">
              <a:buNone/>
              <a:defRPr sz="1700" b="1"/>
            </a:lvl1pPr>
            <a:lvl2pPr marL="380981" indent="0">
              <a:buNone/>
              <a:defRPr sz="1700" b="1"/>
            </a:lvl2pPr>
            <a:lvl3pPr marL="761963" indent="0">
              <a:buNone/>
              <a:defRPr sz="1500" b="1"/>
            </a:lvl3pPr>
            <a:lvl4pPr marL="1142942" indent="0">
              <a:buNone/>
              <a:defRPr sz="1300" b="1"/>
            </a:lvl4pPr>
            <a:lvl5pPr marL="1523924" indent="0">
              <a:buNone/>
              <a:defRPr sz="1300" b="1"/>
            </a:lvl5pPr>
            <a:lvl6pPr marL="1904905" indent="0">
              <a:buNone/>
              <a:defRPr sz="1300" b="1"/>
            </a:lvl6pPr>
            <a:lvl7pPr marL="2285886" indent="0">
              <a:buNone/>
              <a:defRPr sz="1300" b="1"/>
            </a:lvl7pPr>
            <a:lvl8pPr marL="2666867" indent="0">
              <a:buNone/>
              <a:defRPr sz="1300" b="1"/>
            </a:lvl8pPr>
            <a:lvl9pPr marL="3047847" indent="0">
              <a:buNone/>
              <a:defRPr sz="1300" b="1"/>
            </a:lvl9pPr>
          </a:lstStyle>
          <a:p>
            <a:pPr lvl="0"/>
            <a:r>
              <a:rPr lang="en-US" dirty="0"/>
              <a:t>List 2 headline</a:t>
            </a:r>
          </a:p>
        </p:txBody>
      </p:sp>
      <p:sp>
        <p:nvSpPr>
          <p:cNvPr id="6" name="Content Placeholder 5"/>
          <p:cNvSpPr>
            <a:spLocks noGrp="1"/>
          </p:cNvSpPr>
          <p:nvPr>
            <p:ph sz="quarter" idx="4"/>
          </p:nvPr>
        </p:nvSpPr>
        <p:spPr>
          <a:xfrm>
            <a:off x="4645033" y="2263381"/>
            <a:ext cx="4041775"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0" y="0"/>
            <a:ext cx="9144000" cy="685800"/>
            <a:chOff x="0" y="0"/>
            <a:chExt cx="10160000" cy="762000"/>
          </a:xfrm>
        </p:grpSpPr>
        <p:grpSp>
          <p:nvGrpSpPr>
            <p:cNvPr id="14" name="Group 13"/>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208001531"/>
      </p:ext>
    </p:extLst>
  </p:cSld>
  <p:clrMapOvr>
    <a:masterClrMapping/>
  </p:clrMapOvr>
  <p:timing>
    <p:tnLst>
      <p:par>
        <p:cTn xmlns:p14="http://schemas.microsoft.com/office/powerpoint/2010/mai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01157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30135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8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6296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87"/>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60647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23283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6" y="27386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78380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73432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61011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82442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4193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 Bodycopy and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1" y="1771651"/>
            <a:ext cx="4724400" cy="282297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9" y="1771651"/>
            <a:ext cx="3008313" cy="2822972"/>
          </a:xfrm>
          <a:prstGeom prst="rect">
            <a:avLst/>
          </a:prstGeom>
        </p:spPr>
        <p:txBody>
          <a:bodyPr>
            <a:normAutofit/>
          </a:bodyPr>
          <a:lstStyle>
            <a:lvl1pPr marL="0" indent="0">
              <a:buNone/>
              <a:defRPr sz="1500"/>
            </a:lvl1pPr>
            <a:lvl2pPr marL="380981" indent="0">
              <a:buNone/>
              <a:defRPr sz="1000"/>
            </a:lvl2pPr>
            <a:lvl3pPr marL="761963" indent="0">
              <a:buNone/>
              <a:defRPr sz="800"/>
            </a:lvl3pPr>
            <a:lvl4pPr marL="1142942" indent="0">
              <a:buNone/>
              <a:defRPr sz="700"/>
            </a:lvl4pPr>
            <a:lvl5pPr marL="1523924" indent="0">
              <a:buNone/>
              <a:defRPr sz="700"/>
            </a:lvl5pPr>
            <a:lvl6pPr marL="1904905" indent="0">
              <a:buNone/>
              <a:defRPr sz="700"/>
            </a:lvl6pPr>
            <a:lvl7pPr marL="2285886" indent="0">
              <a:buNone/>
              <a:defRPr sz="700"/>
            </a:lvl7pPr>
            <a:lvl8pPr marL="2666867" indent="0">
              <a:buNone/>
              <a:defRPr sz="700"/>
            </a:lvl8pPr>
            <a:lvl9pPr marL="3047847" indent="0">
              <a:buNone/>
              <a:defRPr sz="700"/>
            </a:lvl9pPr>
          </a:lstStyle>
          <a:p>
            <a:pPr lvl="0"/>
            <a:r>
              <a:rPr lang="en-US" dirty="0"/>
              <a:t>Click to edit Master text styles</a:t>
            </a:r>
          </a:p>
        </p:txBody>
      </p:sp>
      <p:sp>
        <p:nvSpPr>
          <p:cNvPr id="11" name="Text Placeholder 2"/>
          <p:cNvSpPr>
            <a:spLocks noGrp="1"/>
          </p:cNvSpPr>
          <p:nvPr>
            <p:ph type="body" sz="quarter" idx="10" hasCustomPrompt="1"/>
          </p:nvPr>
        </p:nvSpPr>
        <p:spPr>
          <a:xfrm>
            <a:off x="457200" y="1028700"/>
            <a:ext cx="8229600" cy="685800"/>
          </a:xfrm>
        </p:spPr>
        <p:txBody>
          <a:bodyPr>
            <a:normAutofit/>
          </a:bodyPr>
          <a:lstStyle>
            <a:lvl1pPr marL="0" indent="0">
              <a:buNone/>
              <a:defRPr sz="2700"/>
            </a:lvl1pPr>
          </a:lstStyle>
          <a:p>
            <a:r>
              <a:rPr lang="en-US" b="0" dirty="0">
                <a:solidFill>
                  <a:schemeClr val="tx1">
                    <a:lumMod val="50000"/>
                    <a:lumOff val="50000"/>
                  </a:schemeClr>
                </a:solidFill>
              </a:rPr>
              <a:t>Headline for </a:t>
            </a:r>
            <a:r>
              <a:rPr lang="en-US" b="0" baseline="0" dirty="0">
                <a:solidFill>
                  <a:schemeClr val="tx1">
                    <a:lumMod val="50000"/>
                    <a:lumOff val="50000"/>
                  </a:schemeClr>
                </a:solidFill>
              </a:rPr>
              <a:t>slide with </a:t>
            </a:r>
            <a:r>
              <a:rPr lang="en-US" b="0" dirty="0" err="1">
                <a:solidFill>
                  <a:schemeClr val="tx1">
                    <a:lumMod val="50000"/>
                    <a:lumOff val="50000"/>
                  </a:schemeClr>
                </a:solidFill>
              </a:rPr>
              <a:t>bodycopy</a:t>
            </a:r>
            <a:r>
              <a:rPr lang="en-US" b="0" dirty="0">
                <a:solidFill>
                  <a:schemeClr val="tx1">
                    <a:lumMod val="50000"/>
                    <a:lumOff val="50000"/>
                  </a:schemeClr>
                </a:solidFill>
              </a:rPr>
              <a:t> and bullets</a:t>
            </a:r>
          </a:p>
        </p:txBody>
      </p:sp>
      <p:grpSp>
        <p:nvGrpSpPr>
          <p:cNvPr id="12" name="Group 11"/>
          <p:cNvGrpSpPr/>
          <p:nvPr userDrawn="1"/>
        </p:nvGrpSpPr>
        <p:grpSpPr>
          <a:xfrm>
            <a:off x="0" y="0"/>
            <a:ext cx="9144000" cy="685800"/>
            <a:chOff x="0" y="0"/>
            <a:chExt cx="10160000" cy="762000"/>
          </a:xfrm>
        </p:grpSpPr>
        <p:grpSp>
          <p:nvGrpSpPr>
            <p:cNvPr id="15" name="Group 14"/>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6" name="Picture 15"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964826272"/>
      </p:ext>
    </p:extLst>
  </p:cSld>
  <p:clrMapOvr>
    <a:masterClrMapping/>
  </p:clrMapOvr>
  <p:timing>
    <p:tnLst>
      <p:par>
        <p:cTn xmlns:p14="http://schemas.microsoft.com/office/powerpoint/2010/mai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57162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79502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45775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60911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81245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92436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51357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59903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35772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875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805945"/>
            <a:ext cx="8229600" cy="2937507"/>
          </a:xfrm>
          <a:prstGeom prst="rect">
            <a:avLst/>
          </a:prstGeom>
        </p:spPr>
        <p:txBody>
          <a:bodyPr/>
          <a:lstStyle>
            <a:lvl1pPr marL="0" indent="0">
              <a:buNone/>
              <a:defRPr sz="2700"/>
            </a:lvl1pPr>
            <a:lvl2pPr marL="380981" indent="0">
              <a:buNone/>
              <a:defRPr sz="2300"/>
            </a:lvl2pPr>
            <a:lvl3pPr marL="761963" indent="0">
              <a:buNone/>
              <a:defRPr sz="2000"/>
            </a:lvl3pPr>
            <a:lvl4pPr marL="1142942" indent="0">
              <a:buNone/>
              <a:defRPr sz="1700"/>
            </a:lvl4pPr>
            <a:lvl5pPr marL="1523924" indent="0">
              <a:buNone/>
              <a:defRPr sz="1700"/>
            </a:lvl5pPr>
            <a:lvl6pPr marL="1904905" indent="0">
              <a:buNone/>
              <a:defRPr sz="1700"/>
            </a:lvl6pPr>
            <a:lvl7pPr marL="2285886" indent="0">
              <a:buNone/>
              <a:defRPr sz="1700"/>
            </a:lvl7pPr>
            <a:lvl8pPr marL="2666867" indent="0">
              <a:buNone/>
              <a:defRPr sz="1700"/>
            </a:lvl8pPr>
            <a:lvl9pPr marL="3047847" indent="0">
              <a:buNone/>
              <a:defRPr sz="1700"/>
            </a:lvl9pPr>
          </a:lstStyle>
          <a:p>
            <a:endParaRPr lang="en-US" dirty="0"/>
          </a:p>
        </p:txBody>
      </p:sp>
      <p:grpSp>
        <p:nvGrpSpPr>
          <p:cNvPr id="7" name="Group 6"/>
          <p:cNvGrpSpPr/>
          <p:nvPr userDrawn="1"/>
        </p:nvGrpSpPr>
        <p:grpSpPr>
          <a:xfrm>
            <a:off x="0" y="0"/>
            <a:ext cx="9144000" cy="685800"/>
            <a:chOff x="0" y="0"/>
            <a:chExt cx="10160000" cy="762000"/>
          </a:xfrm>
        </p:grpSpPr>
        <p:grpSp>
          <p:nvGrpSpPr>
            <p:cNvPr id="11" name="Group 10"/>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5" name="Rectangle 14"/>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069511899"/>
      </p:ext>
    </p:extLst>
  </p:cSld>
  <p:clrMapOvr>
    <a:masterClrMapping/>
  </p:clrMapOvr>
  <p:timing>
    <p:tnLst>
      <p:par>
        <p:cTn xmlns:p14="http://schemas.microsoft.com/office/powerpoint/2010/mai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35776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72355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55205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24456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73367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68860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59933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33406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4303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8241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 Single">
    <p:spTree>
      <p:nvGrpSpPr>
        <p:cNvPr id="1" name=""/>
        <p:cNvGrpSpPr/>
        <p:nvPr/>
      </p:nvGrpSpPr>
      <p:grpSpPr>
        <a:xfrm>
          <a:off x="0" y="0"/>
          <a:ext cx="0" cy="0"/>
          <a:chOff x="0" y="0"/>
          <a:chExt cx="0" cy="0"/>
        </a:xfrm>
      </p:grpSpPr>
      <p:sp>
        <p:nvSpPr>
          <p:cNvPr id="15" name="Chart Placeholder 12"/>
          <p:cNvSpPr>
            <a:spLocks noGrp="1"/>
          </p:cNvSpPr>
          <p:nvPr>
            <p:ph type="chart" sz="quarter" idx="20"/>
          </p:nvPr>
        </p:nvSpPr>
        <p:spPr>
          <a:xfrm>
            <a:off x="463825" y="1923768"/>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7" name="Group 6"/>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2" name="Isosceles Triangle 11"/>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1" name="Picture 10"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4104686240"/>
      </p:ext>
    </p:extLst>
  </p:cSld>
  <p:clrMapOvr>
    <a:masterClrMapping/>
  </p:clrMapOvr>
  <p:timing>
    <p:tnLst>
      <p:par>
        <p:cTn xmlns:p14="http://schemas.microsoft.com/office/powerpoint/2010/mai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3934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220542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47644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64593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77443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5228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06724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84355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72424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617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101561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Chart Placeholder 12"/>
          <p:cNvSpPr>
            <a:spLocks noGrp="1"/>
          </p:cNvSpPr>
          <p:nvPr>
            <p:ph type="chart" sz="quarter" idx="20"/>
          </p:nvPr>
        </p:nvSpPr>
        <p:spPr>
          <a:xfrm>
            <a:off x="463825" y="1923768"/>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11" name="Content Placeholder 5"/>
          <p:cNvSpPr>
            <a:spLocks noGrp="1"/>
          </p:cNvSpPr>
          <p:nvPr>
            <p:ph sz="quarter" idx="21" hasCustomPrompt="1"/>
          </p:nvPr>
        </p:nvSpPr>
        <p:spPr>
          <a:xfrm>
            <a:off x="6035863" y="1923768"/>
            <a:ext cx="2651760" cy="2819701"/>
          </a:xfrm>
          <a:prstGeom prst="rect">
            <a:avLst/>
          </a:prstGeom>
        </p:spPr>
        <p:txBody>
          <a:bodyPr lIns="0" tIns="0" rIns="0" bIns="0">
            <a:noAutofit/>
          </a:bodyPr>
          <a:lstStyle>
            <a:lvl1pPr marL="0" indent="0">
              <a:spcBef>
                <a:spcPts val="0"/>
              </a:spcBef>
              <a:buNone/>
              <a:defRPr sz="1700" b="0" i="0" baseline="0">
                <a:solidFill>
                  <a:srgbClr val="666666"/>
                </a:solidFill>
                <a:latin typeface="Arial"/>
                <a:cs typeface="Arial"/>
              </a:defRPr>
            </a:lvl1pPr>
            <a:lvl2pPr>
              <a:defRPr sz="1700">
                <a:solidFill>
                  <a:srgbClr val="0F7FC5"/>
                </a:solidFill>
              </a:defRPr>
            </a:lvl2pPr>
            <a:lvl3pPr>
              <a:defRPr sz="1500">
                <a:solidFill>
                  <a:srgbClr val="0F7FC5"/>
                </a:solidFill>
              </a:defRPr>
            </a:lvl3pPr>
            <a:lvl4pPr>
              <a:defRPr sz="1300">
                <a:solidFill>
                  <a:srgbClr val="0F7FC5"/>
                </a:solidFill>
              </a:defRPr>
            </a:lvl4pPr>
            <a:lvl5pPr>
              <a:defRPr sz="1300">
                <a:solidFill>
                  <a:srgbClr val="0F7FC5"/>
                </a:solidFill>
              </a:defRPr>
            </a:lvl5pPr>
            <a:lvl6pPr>
              <a:defRPr sz="1300"/>
            </a:lvl6pPr>
            <a:lvl7pPr>
              <a:defRPr sz="1300"/>
            </a:lvl7pPr>
            <a:lvl8pPr>
              <a:defRPr sz="1300"/>
            </a:lvl8pPr>
            <a:lvl9pPr>
              <a:defRPr sz="1300"/>
            </a:lvl9pPr>
          </a:lstStyle>
          <a:p>
            <a:pPr lvl="0"/>
            <a:r>
              <a:rPr lang="en-US" dirty="0"/>
              <a:t>Note some important details on your chart</a:t>
            </a:r>
          </a:p>
        </p:txBody>
      </p:sp>
      <p:grpSp>
        <p:nvGrpSpPr>
          <p:cNvPr id="8" name="Group 7"/>
          <p:cNvGrpSpPr/>
          <p:nvPr userDrawn="1"/>
        </p:nvGrpSpPr>
        <p:grpSpPr>
          <a:xfrm>
            <a:off x="0" y="0"/>
            <a:ext cx="9144000" cy="685800"/>
            <a:chOff x="0" y="0"/>
            <a:chExt cx="10160000" cy="762000"/>
          </a:xfrm>
        </p:grpSpPr>
        <p:grpSp>
          <p:nvGrpSpPr>
            <p:cNvPr id="12" name="Group 11"/>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137508111"/>
      </p:ext>
    </p:extLst>
  </p:cSld>
  <p:clrMapOvr>
    <a:masterClrMapping/>
  </p:clrMapOvr>
  <p:timing>
    <p:tnLst>
      <p:par>
        <p:cTn xmlns:p14="http://schemas.microsoft.com/office/powerpoint/2010/mai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10495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3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11887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63813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614996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458640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632714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9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67429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97"/>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689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59001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7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7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862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Chart Placeholder 12"/>
          <p:cNvSpPr>
            <a:spLocks noGrp="1"/>
          </p:cNvSpPr>
          <p:nvPr>
            <p:ph type="chart" sz="quarter" idx="18"/>
          </p:nvPr>
        </p:nvSpPr>
        <p:spPr>
          <a:xfrm>
            <a:off x="463824" y="1923768"/>
            <a:ext cx="402059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8" name="Chart Placeholder 12"/>
          <p:cNvSpPr>
            <a:spLocks noGrp="1"/>
          </p:cNvSpPr>
          <p:nvPr>
            <p:ph type="chart" sz="quarter" idx="19"/>
          </p:nvPr>
        </p:nvSpPr>
        <p:spPr>
          <a:xfrm>
            <a:off x="4624552" y="1923768"/>
            <a:ext cx="4020042"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7" name="Rectangle 16"/>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999481021"/>
      </p:ext>
    </p:extLst>
  </p:cSld>
  <p:clrMapOvr>
    <a:masterClrMapping/>
  </p:clrMapOvr>
  <p:timing>
    <p:tnLst>
      <p:par>
        <p:cTn xmlns:p14="http://schemas.microsoft.com/office/powerpoint/2010/mai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90089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61276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08191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26061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76668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812856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25915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43904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08060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0785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35539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3629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780846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51000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37191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22806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575328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76412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91033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81333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4054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27401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49628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33675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98030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09685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04480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31504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238859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740464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92380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3447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40994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56079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348437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344686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64530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805283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152902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77731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338482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467368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6097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0"/>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972154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762265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80689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998891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70849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61883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010329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19086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22400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11027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3055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663982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009191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33940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805289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87364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59910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779853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541849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685030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05220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3404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54891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034980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1727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8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133825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87"/>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433441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50722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6" y="27386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6362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5013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7888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t>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5328775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0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6064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05"/>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8287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1512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80"/>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80"/>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9228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04888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2209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0"/>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52534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1747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0377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180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t>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1589584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0215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0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846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05"/>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468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4007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80"/>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80"/>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8044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04022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1751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68758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500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1821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t>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1998153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4542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5622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091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09676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99270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9652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96180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44413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73716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8965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t>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658737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411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82573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68535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22667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91650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12317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7456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15025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21895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070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t>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4990755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63448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95858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27180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16039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9701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2930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35755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03777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83209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725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8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t>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946153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35117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18063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1759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29138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25317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40613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8462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7479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13221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3274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87"/>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t>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8578298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44444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6867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99034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01819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9548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9845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63141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99605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03586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4496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t>2/1/24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t>‹#›</a:t>
            </a:fld>
            <a:endParaRPr lang="en-US"/>
          </a:p>
        </p:txBody>
      </p:sp>
    </p:spTree>
    <p:extLst>
      <p:ext uri="{BB962C8B-B14F-4D97-AF65-F5344CB8AC3E}">
        <p14:creationId xmlns:p14="http://schemas.microsoft.com/office/powerpoint/2010/main" val="622755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4376426"/>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30486533"/>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5417231"/>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3309679"/>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7798223"/>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5850135"/>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9704306"/>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7965522"/>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4069464"/>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9320259"/>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F253E"/>
        </a:solidFill>
        <a:effectLst/>
      </p:bgPr>
    </p:bg>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457200" y="1625349"/>
            <a:ext cx="8229600" cy="2715898"/>
          </a:xfrm>
          <a:prstGeom prst="rect">
            <a:avLst/>
          </a:prstGeom>
        </p:spPr>
        <p:txBody>
          <a:bodyPr vert="horz" lIns="0" tIns="0" rIns="82296" bIns="4114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1468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4139" r:id="rId11"/>
  </p:sldLayoutIdLst>
  <p:timing>
    <p:tnLst>
      <p:par>
        <p:cTn xmlns:p14="http://schemas.microsoft.com/office/powerpoint/2010/main" id="1" dur="indefinite" restart="never" nodeType="tmRoot"/>
      </p:par>
    </p:tnLst>
  </p:timing>
  <p:txStyles>
    <p:titleStyle>
      <a:lvl1pPr algn="l" defTabSz="380981" rtl="0" eaLnBrk="1" latinLnBrk="0" hangingPunct="1">
        <a:spcBef>
          <a:spcPct val="0"/>
        </a:spcBef>
        <a:buNone/>
        <a:defRPr sz="2700" b="1" kern="1200">
          <a:solidFill>
            <a:schemeClr val="tx1"/>
          </a:solidFill>
          <a:latin typeface="Arial"/>
          <a:ea typeface="+mj-ea"/>
          <a:cs typeface="Arial"/>
        </a:defRPr>
      </a:lvl1pPr>
    </p:titleStyle>
    <p:bodyStyle>
      <a:lvl1pPr marL="285737" indent="-285737" algn="l" defTabSz="380981" rtl="0" eaLnBrk="1" latinLnBrk="0" hangingPunct="1">
        <a:spcBef>
          <a:spcPct val="20000"/>
        </a:spcBef>
        <a:buFont typeface="Arial"/>
        <a:buChar char="•"/>
        <a:defRPr sz="2000" kern="1200">
          <a:solidFill>
            <a:schemeClr val="tx1"/>
          </a:solidFill>
          <a:latin typeface="Arial"/>
          <a:ea typeface="+mn-ea"/>
          <a:cs typeface="Arial"/>
        </a:defRPr>
      </a:lvl1pPr>
      <a:lvl2pPr marL="619094" indent="-238113" algn="l" defTabSz="380981" rtl="0" eaLnBrk="1" latinLnBrk="0" hangingPunct="1">
        <a:spcBef>
          <a:spcPct val="20000"/>
        </a:spcBef>
        <a:buFont typeface="Arial"/>
        <a:buChar char="–"/>
        <a:defRPr sz="1700" kern="1200">
          <a:solidFill>
            <a:schemeClr val="tx1"/>
          </a:solidFill>
          <a:latin typeface="Arial"/>
          <a:ea typeface="+mn-ea"/>
          <a:cs typeface="Arial"/>
        </a:defRPr>
      </a:lvl2pPr>
      <a:lvl3pPr marL="952453" indent="-190490" algn="l" defTabSz="380981" rtl="0" eaLnBrk="1" latinLnBrk="0" hangingPunct="1">
        <a:spcBef>
          <a:spcPct val="20000"/>
        </a:spcBef>
        <a:buFont typeface="Arial"/>
        <a:buChar char="•"/>
        <a:defRPr sz="1500" kern="1200">
          <a:solidFill>
            <a:schemeClr val="tx1"/>
          </a:solidFill>
          <a:latin typeface="Arial"/>
          <a:ea typeface="+mn-ea"/>
          <a:cs typeface="Arial"/>
        </a:defRPr>
      </a:lvl3pPr>
      <a:lvl4pPr marL="1333434" indent="-190490" algn="l" defTabSz="380981" rtl="0" eaLnBrk="1" latinLnBrk="0" hangingPunct="1">
        <a:spcBef>
          <a:spcPct val="20000"/>
        </a:spcBef>
        <a:buFont typeface="Arial"/>
        <a:buChar char="–"/>
        <a:defRPr sz="1300" kern="1200">
          <a:solidFill>
            <a:schemeClr val="tx1"/>
          </a:solidFill>
          <a:latin typeface="Arial"/>
          <a:ea typeface="+mn-ea"/>
          <a:cs typeface="Arial"/>
        </a:defRPr>
      </a:lvl4pPr>
      <a:lvl5pPr marL="1714414" indent="-190490" algn="l" defTabSz="380981" rtl="0" eaLnBrk="1" latinLnBrk="0" hangingPunct="1">
        <a:spcBef>
          <a:spcPct val="20000"/>
        </a:spcBef>
        <a:buFont typeface="Arial"/>
        <a:buChar char="»"/>
        <a:defRPr sz="1200" kern="1200">
          <a:solidFill>
            <a:schemeClr val="tx1"/>
          </a:solidFill>
          <a:latin typeface="Arial"/>
          <a:ea typeface="+mn-ea"/>
          <a:cs typeface="Arial"/>
        </a:defRPr>
      </a:lvl5pPr>
      <a:lvl6pPr marL="2095395" indent="-190490" algn="l" defTabSz="380981" rtl="0" eaLnBrk="1" latinLnBrk="0" hangingPunct="1">
        <a:spcBef>
          <a:spcPct val="20000"/>
        </a:spcBef>
        <a:buFont typeface="Arial"/>
        <a:buChar char="•"/>
        <a:defRPr sz="1700" kern="1200">
          <a:solidFill>
            <a:schemeClr val="tx1"/>
          </a:solidFill>
          <a:latin typeface="+mn-lt"/>
          <a:ea typeface="+mn-ea"/>
          <a:cs typeface="+mn-cs"/>
        </a:defRPr>
      </a:lvl6pPr>
      <a:lvl7pPr marL="2476376" indent="-190490" algn="l" defTabSz="380981" rtl="0" eaLnBrk="1" latinLnBrk="0" hangingPunct="1">
        <a:spcBef>
          <a:spcPct val="20000"/>
        </a:spcBef>
        <a:buFont typeface="Arial"/>
        <a:buChar char="•"/>
        <a:defRPr sz="1700" kern="1200">
          <a:solidFill>
            <a:schemeClr val="tx1"/>
          </a:solidFill>
          <a:latin typeface="+mn-lt"/>
          <a:ea typeface="+mn-ea"/>
          <a:cs typeface="+mn-cs"/>
        </a:defRPr>
      </a:lvl7pPr>
      <a:lvl8pPr marL="2857358" indent="-190490" algn="l" defTabSz="380981" rtl="0" eaLnBrk="1" latinLnBrk="0" hangingPunct="1">
        <a:spcBef>
          <a:spcPct val="20000"/>
        </a:spcBef>
        <a:buFont typeface="Arial"/>
        <a:buChar char="•"/>
        <a:defRPr sz="1700" kern="1200">
          <a:solidFill>
            <a:schemeClr val="tx1"/>
          </a:solidFill>
          <a:latin typeface="+mn-lt"/>
          <a:ea typeface="+mn-ea"/>
          <a:cs typeface="+mn-cs"/>
        </a:defRPr>
      </a:lvl8pPr>
      <a:lvl9pPr marL="3238338" indent="-190490" algn="l" defTabSz="380981"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0981" rtl="0" eaLnBrk="1" latinLnBrk="0" hangingPunct="1">
        <a:defRPr sz="1500" kern="1200">
          <a:solidFill>
            <a:schemeClr val="tx1"/>
          </a:solidFill>
          <a:latin typeface="+mn-lt"/>
          <a:ea typeface="+mn-ea"/>
          <a:cs typeface="+mn-cs"/>
        </a:defRPr>
      </a:lvl1pPr>
      <a:lvl2pPr marL="380981" algn="l" defTabSz="380981" rtl="0" eaLnBrk="1" latinLnBrk="0" hangingPunct="1">
        <a:defRPr sz="1500" kern="1200">
          <a:solidFill>
            <a:schemeClr val="tx1"/>
          </a:solidFill>
          <a:latin typeface="+mn-lt"/>
          <a:ea typeface="+mn-ea"/>
          <a:cs typeface="+mn-cs"/>
        </a:defRPr>
      </a:lvl2pPr>
      <a:lvl3pPr marL="761963" algn="l" defTabSz="380981" rtl="0" eaLnBrk="1" latinLnBrk="0" hangingPunct="1">
        <a:defRPr sz="1500" kern="1200">
          <a:solidFill>
            <a:schemeClr val="tx1"/>
          </a:solidFill>
          <a:latin typeface="+mn-lt"/>
          <a:ea typeface="+mn-ea"/>
          <a:cs typeface="+mn-cs"/>
        </a:defRPr>
      </a:lvl3pPr>
      <a:lvl4pPr marL="1142942" algn="l" defTabSz="380981" rtl="0" eaLnBrk="1" latinLnBrk="0" hangingPunct="1">
        <a:defRPr sz="1500" kern="1200">
          <a:solidFill>
            <a:schemeClr val="tx1"/>
          </a:solidFill>
          <a:latin typeface="+mn-lt"/>
          <a:ea typeface="+mn-ea"/>
          <a:cs typeface="+mn-cs"/>
        </a:defRPr>
      </a:lvl4pPr>
      <a:lvl5pPr marL="1523924" algn="l" defTabSz="380981" rtl="0" eaLnBrk="1" latinLnBrk="0" hangingPunct="1">
        <a:defRPr sz="1500" kern="1200">
          <a:solidFill>
            <a:schemeClr val="tx1"/>
          </a:solidFill>
          <a:latin typeface="+mn-lt"/>
          <a:ea typeface="+mn-ea"/>
          <a:cs typeface="+mn-cs"/>
        </a:defRPr>
      </a:lvl5pPr>
      <a:lvl6pPr marL="1904905" algn="l" defTabSz="380981" rtl="0" eaLnBrk="1" latinLnBrk="0" hangingPunct="1">
        <a:defRPr sz="1500" kern="1200">
          <a:solidFill>
            <a:schemeClr val="tx1"/>
          </a:solidFill>
          <a:latin typeface="+mn-lt"/>
          <a:ea typeface="+mn-ea"/>
          <a:cs typeface="+mn-cs"/>
        </a:defRPr>
      </a:lvl6pPr>
      <a:lvl7pPr marL="2285886" algn="l" defTabSz="380981" rtl="0" eaLnBrk="1" latinLnBrk="0" hangingPunct="1">
        <a:defRPr sz="1500" kern="1200">
          <a:solidFill>
            <a:schemeClr val="tx1"/>
          </a:solidFill>
          <a:latin typeface="+mn-lt"/>
          <a:ea typeface="+mn-ea"/>
          <a:cs typeface="+mn-cs"/>
        </a:defRPr>
      </a:lvl7pPr>
      <a:lvl8pPr marL="2666867" algn="l" defTabSz="380981" rtl="0" eaLnBrk="1" latinLnBrk="0" hangingPunct="1">
        <a:defRPr sz="1500" kern="1200">
          <a:solidFill>
            <a:schemeClr val="tx1"/>
          </a:solidFill>
          <a:latin typeface="+mn-lt"/>
          <a:ea typeface="+mn-ea"/>
          <a:cs typeface="+mn-cs"/>
        </a:defRPr>
      </a:lvl8pPr>
      <a:lvl9pPr marL="3047847" algn="l" defTabSz="380981" rtl="0" eaLnBrk="1" latinLnBrk="0" hangingPunct="1">
        <a:defRPr sz="15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955497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105634"/>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6241547"/>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6418790"/>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0952040"/>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3386316"/>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689520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1487374"/>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6729576"/>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808767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2745729"/>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576630"/>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2/1/24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4195949"/>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44.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24.png"/><Relationship Id="rId3"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g"/><Relationship Id="rId1" Type="http://schemas.openxmlformats.org/officeDocument/2006/relationships/slideLayout" Target="../slideLayouts/slideLayout211.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49.xml"/><Relationship Id="rId2"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35.png"/><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49.xml"/><Relationship Id="rId2"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image" Target="../media/image40.png"/><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gif"/><Relationship Id="rId1" Type="http://schemas.openxmlformats.org/officeDocument/2006/relationships/slideLayout" Target="../slideLayouts/slideLayout249.xml"/><Relationship Id="rId2"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49.xml"/><Relationship Id="rId2" Type="http://schemas.openxmlformats.org/officeDocument/2006/relationships/image" Target="../media/image4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50.png"/><Relationship Id="rId3"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52.png"/><Relationship Id="rId3"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50.png"/><Relationship Id="rId3"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29.jpg"/><Relationship Id="rId1" Type="http://schemas.openxmlformats.org/officeDocument/2006/relationships/slideLayout" Target="../slideLayouts/slideLayout205.xml"/><Relationship Id="rId2"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138.xml"/><Relationship Id="rId2" Type="http://schemas.openxmlformats.org/officeDocument/2006/relationships/image" Target="../media/image56.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38.xml"/><Relationship Id="rId2" Type="http://schemas.openxmlformats.org/officeDocument/2006/relationships/image" Target="../media/image5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0.xml"/><Relationship Id="rId2"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6.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49.xml"/><Relationship Id="rId2"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49.xml"/><Relationship Id="rId2"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image" Target="../media/image67.png"/><Relationship Id="rId3"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image" Target="../media/image6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3.xml"/><Relationship Id="rId2"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72.png"/><Relationship Id="rId3"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84.xml"/><Relationship Id="rId2" Type="http://schemas.openxmlformats.org/officeDocument/2006/relationships/image" Target="../media/image7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77.png"/><Relationship Id="rId3" Type="http://schemas.openxmlformats.org/officeDocument/2006/relationships/image" Target="../media/image7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79.png"/><Relationship Id="rId3"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jpg"/><Relationship Id="rId6" Type="http://schemas.openxmlformats.org/officeDocument/2006/relationships/image" Target="../media/image12.jpg"/><Relationship Id="rId1" Type="http://schemas.openxmlformats.org/officeDocument/2006/relationships/slideLayout" Target="../slideLayouts/slideLayout2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81.png"/><Relationship Id="rId3"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4.jpg"/><Relationship Id="rId4" Type="http://schemas.openxmlformats.org/officeDocument/2006/relationships/image" Target="../media/image85.jpg"/><Relationship Id="rId5" Type="http://schemas.openxmlformats.org/officeDocument/2006/relationships/image" Target="../media/image86.jpg"/><Relationship Id="rId1" Type="http://schemas.openxmlformats.org/officeDocument/2006/relationships/slideLayout" Target="../slideLayouts/slideLayout29.xml"/><Relationship Id="rId2"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84.xml"/><Relationship Id="rId2" Type="http://schemas.openxmlformats.org/officeDocument/2006/relationships/image" Target="../media/image8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91.png"/><Relationship Id="rId3" Type="http://schemas.openxmlformats.org/officeDocument/2006/relationships/image" Target="../media/image92.jpg"/></Relationships>
</file>

<file path=ppt/slides/_rels/slide44.xml.rels><?xml version="1.0" encoding="UTF-8" standalone="yes"?>
<Relationships xmlns="http://schemas.openxmlformats.org/package/2006/relationships"><Relationship Id="rId3" Type="http://schemas.openxmlformats.org/officeDocument/2006/relationships/image" Target="../media/image94.jpg"/><Relationship Id="rId4" Type="http://schemas.openxmlformats.org/officeDocument/2006/relationships/image" Target="../media/image95.png"/><Relationship Id="rId1" Type="http://schemas.openxmlformats.org/officeDocument/2006/relationships/slideLayout" Target="../slideLayouts/slideLayout194.xml"/><Relationship Id="rId2" Type="http://schemas.openxmlformats.org/officeDocument/2006/relationships/image" Target="../media/image9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96.png"/><Relationship Id="rId3" Type="http://schemas.openxmlformats.org/officeDocument/2006/relationships/image" Target="../media/image97.jpe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jpg"/><Relationship Id="rId1" Type="http://schemas.openxmlformats.org/officeDocument/2006/relationships/slideLayout" Target="../slideLayouts/slideLayout101.xml"/><Relationship Id="rId2" Type="http://schemas.openxmlformats.org/officeDocument/2006/relationships/image" Target="../media/image9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image" Target="../media/image10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3.png"/><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16.png"/><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18.png"/><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73.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BP_Schoodic_018a.jpg">
            <a:extLst>
              <a:ext uri="{FF2B5EF4-FFF2-40B4-BE49-F238E27FC236}">
                <a16:creationId xmlns:a16="http://schemas.microsoft.com/office/drawing/2014/main" xmlns="" id="{1387A7D4-AF52-E04C-A366-A06ADBA6D7AC}"/>
              </a:ext>
            </a:extLst>
          </p:cNvPr>
          <p:cNvPicPr>
            <a:picLocks noChangeAspect="1"/>
          </p:cNvPicPr>
          <p:nvPr/>
        </p:nvPicPr>
        <p:blipFill rotWithShape="1">
          <a:blip r:embed="rId2">
            <a:extLst>
              <a:ext uri="{28A0092B-C50C-407E-A947-70E740481C1C}">
                <a14:useLocalDpi xmlns:a14="http://schemas.microsoft.com/office/drawing/2010/main" val="0"/>
              </a:ext>
            </a:extLst>
          </a:blip>
          <a:srcRect b="15775"/>
          <a:stretch/>
        </p:blipFill>
        <p:spPr>
          <a:xfrm>
            <a:off x="0" y="0"/>
            <a:ext cx="9144000" cy="5143500"/>
          </a:xfrm>
          <a:prstGeom prst="rect">
            <a:avLst/>
          </a:prstGeom>
        </p:spPr>
      </p:pic>
      <p:sp>
        <p:nvSpPr>
          <p:cNvPr id="5" name="Title 1">
            <a:extLst>
              <a:ext uri="{FF2B5EF4-FFF2-40B4-BE49-F238E27FC236}">
                <a16:creationId xmlns:a16="http://schemas.microsoft.com/office/drawing/2014/main" xmlns="" id="{772ED391-7E3F-BD4B-BAD9-1FDE66CD86BC}"/>
              </a:ext>
            </a:extLst>
          </p:cNvPr>
          <p:cNvSpPr txBox="1">
            <a:spLocks/>
          </p:cNvSpPr>
          <p:nvPr/>
        </p:nvSpPr>
        <p:spPr>
          <a:xfrm>
            <a:off x="1600200" y="57150"/>
            <a:ext cx="7391400" cy="1371600"/>
          </a:xfrm>
          <a:prstGeom prst="rect">
            <a:avLst/>
          </a:prstGeom>
        </p:spPr>
        <p:txBody>
          <a:bodyPr vert="horz" lIns="91440" tIns="45720" rIns="91440" bIns="4572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r">
              <a:lnSpc>
                <a:spcPts val="4000"/>
              </a:lnSpc>
            </a:pPr>
            <a:r>
              <a:rPr lang="en-US" sz="4000" spc="140" dirty="0">
                <a:ln w="2540">
                  <a:noFill/>
                </a:ln>
                <a:solidFill>
                  <a:srgbClr val="FFFFFF"/>
                </a:solidFill>
                <a:effectLst>
                  <a:outerShdw blurRad="50800" dist="38100" dir="2700000" algn="tl" rotWithShape="0">
                    <a:srgbClr val="000000">
                      <a:alpha val="75000"/>
                    </a:srgbClr>
                  </a:outerShdw>
                </a:effectLst>
                <a:latin typeface="Arial" panose="020B0604020202020204" pitchFamily="34" charset="0"/>
                <a:cs typeface="Arial" panose="020B0604020202020204" pitchFamily="34" charset="0"/>
              </a:rPr>
              <a:t>Climate </a:t>
            </a:r>
            <a:r>
              <a:rPr lang="en-US" sz="4000" spc="140" dirty="0" smtClean="0">
                <a:ln w="2540">
                  <a:noFill/>
                </a:ln>
                <a:solidFill>
                  <a:srgbClr val="FFFFFF"/>
                </a:solidFill>
                <a:effectLst>
                  <a:outerShdw blurRad="50800" dist="38100" dir="2700000" algn="tl" rotWithShape="0">
                    <a:srgbClr val="000000">
                      <a:alpha val="75000"/>
                    </a:srgbClr>
                  </a:outerShdw>
                </a:effectLst>
                <a:latin typeface="Arial" panose="020B0604020202020204" pitchFamily="34" charset="0"/>
                <a:cs typeface="Arial" panose="020B0604020202020204" pitchFamily="34" charset="0"/>
              </a:rPr>
              <a:t>Change </a:t>
            </a:r>
            <a:r>
              <a:rPr lang="en-US" sz="4000" spc="140" dirty="0">
                <a:ln w="2540">
                  <a:noFill/>
                </a:ln>
                <a:solidFill>
                  <a:srgbClr val="FFFFFF"/>
                </a:solidFill>
                <a:effectLst>
                  <a:outerShdw blurRad="50800" dist="38100" dir="2700000" algn="tl" rotWithShape="0">
                    <a:srgbClr val="000000">
                      <a:alpha val="75000"/>
                    </a:srgbClr>
                  </a:outerShdw>
                </a:effectLst>
                <a:latin typeface="Arial" panose="020B0604020202020204" pitchFamily="34" charset="0"/>
                <a:cs typeface="Arial" panose="020B0604020202020204" pitchFamily="34" charset="0"/>
              </a:rPr>
              <a:t>in </a:t>
            </a:r>
            <a:r>
              <a:rPr lang="en-US" sz="4000" spc="140" dirty="0" smtClean="0">
                <a:ln w="2540">
                  <a:noFill/>
                </a:ln>
                <a:solidFill>
                  <a:srgbClr val="FFFFFF"/>
                </a:solidFill>
                <a:effectLst>
                  <a:outerShdw blurRad="50800" dist="38100" dir="2700000" algn="tl" rotWithShape="0">
                    <a:srgbClr val="000000">
                      <a:alpha val="75000"/>
                    </a:srgbClr>
                  </a:outerShdw>
                </a:effectLst>
                <a:latin typeface="Arial" panose="020B0604020202020204" pitchFamily="34" charset="0"/>
                <a:cs typeface="Arial" panose="020B0604020202020204" pitchFamily="34" charset="0"/>
              </a:rPr>
              <a:t>Maine /</a:t>
            </a:r>
          </a:p>
          <a:p>
            <a:pPr algn="r">
              <a:lnSpc>
                <a:spcPts val="4000"/>
              </a:lnSpc>
            </a:pPr>
            <a:r>
              <a:rPr lang="en-US" sz="4000" spc="140" dirty="0" smtClean="0">
                <a:ln w="2540">
                  <a:noFill/>
                </a:ln>
                <a:solidFill>
                  <a:srgbClr val="FFFFFF"/>
                </a:solidFill>
                <a:effectLst>
                  <a:outerShdw blurRad="50800" dist="38100" dir="2700000" algn="tl" rotWithShape="0">
                    <a:srgbClr val="000000">
                      <a:alpha val="75000"/>
                    </a:srgbClr>
                  </a:outerShdw>
                </a:effectLst>
                <a:latin typeface="Arial" panose="020B0604020202020204" pitchFamily="34" charset="0"/>
                <a:cs typeface="Arial" panose="020B0604020202020204" pitchFamily="34" charset="0"/>
              </a:rPr>
              <a:t>Year of Extremes, 2023</a:t>
            </a:r>
            <a:endParaRPr lang="en-US" sz="4000" spc="140" dirty="0">
              <a:ln w="2540">
                <a:noFill/>
              </a:ln>
              <a:solidFill>
                <a:srgbClr val="FFFFFF"/>
              </a:solidFill>
              <a:effectLst>
                <a:outerShdw blurRad="50800" dist="38100" dir="2700000" algn="tl" rotWithShape="0">
                  <a:srgbClr val="000000">
                    <a:alpha val="75000"/>
                  </a:srgbClr>
                </a:out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0C7ADC62-E7FB-9846-B055-8D9806005542}"/>
              </a:ext>
            </a:extLst>
          </p:cNvPr>
          <p:cNvSpPr txBox="1"/>
          <p:nvPr/>
        </p:nvSpPr>
        <p:spPr>
          <a:xfrm>
            <a:off x="5410200" y="2687719"/>
            <a:ext cx="3581402" cy="2322431"/>
          </a:xfrm>
          <a:prstGeom prst="rect">
            <a:avLst/>
          </a:prstGeom>
          <a:noFill/>
        </p:spPr>
        <p:txBody>
          <a:bodyPr wrap="square" rtlCol="0" anchor="t">
            <a:spAutoFit/>
          </a:bodyPr>
          <a:lstStyle/>
          <a:p>
            <a:pPr algn="r">
              <a:lnSpc>
                <a:spcPts val="2700"/>
              </a:lnSpc>
              <a:spcAft>
                <a:spcPts val="300"/>
              </a:spcAft>
            </a:pPr>
            <a:r>
              <a:rPr lang="en-US" sz="22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Sean </a:t>
            </a:r>
            <a:r>
              <a:rPr lang="en-US" sz="22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Birkel</a:t>
            </a:r>
            <a:endPar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endParaRPr>
          </a:p>
          <a:p>
            <a:pPr algn="r">
              <a:lnSpc>
                <a:spcPts val="2700"/>
              </a:lnSpc>
              <a:spcAft>
                <a:spcPts val="300"/>
              </a:spcAft>
            </a:pPr>
            <a:r>
              <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Assistant Professor &amp;</a:t>
            </a:r>
            <a:br>
              <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br>
            <a:r>
              <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Maine State Climatologist </a:t>
            </a:r>
          </a:p>
          <a:p>
            <a:pPr algn="r">
              <a:lnSpc>
                <a:spcPts val="2700"/>
              </a:lnSpc>
              <a:spcAft>
                <a:spcPts val="300"/>
              </a:spcAft>
            </a:pPr>
            <a:r>
              <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Climate Change Institute</a:t>
            </a:r>
          </a:p>
          <a:p>
            <a:pPr algn="r">
              <a:lnSpc>
                <a:spcPts val="2700"/>
              </a:lnSpc>
              <a:spcAft>
                <a:spcPts val="300"/>
              </a:spcAft>
            </a:pPr>
            <a:r>
              <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Cooperative Extension</a:t>
            </a:r>
          </a:p>
          <a:p>
            <a:pPr algn="r">
              <a:lnSpc>
                <a:spcPts val="2700"/>
              </a:lnSpc>
              <a:spcAft>
                <a:spcPts val="300"/>
              </a:spcAft>
            </a:pPr>
            <a:r>
              <a:rPr lang="en-US" sz="22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University of Maine</a:t>
            </a:r>
          </a:p>
        </p:txBody>
      </p:sp>
      <p:sp>
        <p:nvSpPr>
          <p:cNvPr id="7" name="TextBox 6">
            <a:extLst>
              <a:ext uri="{FF2B5EF4-FFF2-40B4-BE49-F238E27FC236}">
                <a16:creationId xmlns:a16="http://schemas.microsoft.com/office/drawing/2014/main" xmlns="" id="{0C7ADC62-E7FB-9846-B055-8D9806005542}"/>
              </a:ext>
            </a:extLst>
          </p:cNvPr>
          <p:cNvSpPr txBox="1"/>
          <p:nvPr/>
        </p:nvSpPr>
        <p:spPr>
          <a:xfrm>
            <a:off x="152400" y="2190750"/>
            <a:ext cx="5029200" cy="773289"/>
          </a:xfrm>
          <a:prstGeom prst="rect">
            <a:avLst/>
          </a:prstGeom>
          <a:noFill/>
        </p:spPr>
        <p:txBody>
          <a:bodyPr wrap="square" rtlCol="0" anchor="t">
            <a:spAutoFit/>
          </a:bodyPr>
          <a:lstStyle/>
          <a:p>
            <a:pPr>
              <a:lnSpc>
                <a:spcPts val="2700"/>
              </a:lnSpc>
              <a:spcAft>
                <a:spcPts val="300"/>
              </a:spcAft>
            </a:pPr>
            <a:r>
              <a:rPr lang="en-US" sz="18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Maine Conservation Voters</a:t>
            </a:r>
            <a:r>
              <a:rPr lang="en-US" sz="18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
            </a:r>
            <a:br>
              <a:rPr lang="en-US" sz="18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br>
            <a:r>
              <a:rPr lang="en-US" sz="18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February 2</a:t>
            </a:r>
            <a:r>
              <a:rPr lang="en-US" sz="1800" baseline="300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nd</a:t>
            </a:r>
            <a:r>
              <a:rPr lang="en-US" sz="1800" dirty="0" smtClean="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rPr>
              <a:t>, 2024</a:t>
            </a:r>
            <a:endParaRPr lang="en-US" sz="1800" dirty="0">
              <a:solidFill>
                <a:prstClr val="white"/>
              </a:solidFill>
              <a:effectLst>
                <a:outerShdw blurRad="50800" dist="38100" dir="2700000" algn="tl" rotWithShape="0">
                  <a:srgbClr val="000000">
                    <a:alpha val="75000"/>
                  </a:srgbClr>
                </a:outerShdw>
              </a:effectLst>
              <a:latin typeface="Arial" panose="020B0604020202020204" pitchFamily="34" charset="0"/>
              <a:ea typeface="Arial Unicode MS" panose="020B0604020202020204" pitchFamily="34" charset="-128"/>
              <a:cs typeface="Arial" panose="020B0604020202020204" pitchFamily="34" charset="0"/>
            </a:endParaRPr>
          </a:p>
        </p:txBody>
      </p:sp>
      <p:pic>
        <p:nvPicPr>
          <p:cNvPr id="10" name="Picture 9" descr="CES_logo_2blue_outline-4c-20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4324350"/>
            <a:ext cx="1752601" cy="63731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4327492"/>
            <a:ext cx="1828800" cy="598811"/>
          </a:xfrm>
          <a:prstGeom prst="rect">
            <a:avLst/>
          </a:prstGeom>
        </p:spPr>
      </p:pic>
    </p:spTree>
    <p:extLst>
      <p:ext uri="{BB962C8B-B14F-4D97-AF65-F5344CB8AC3E}">
        <p14:creationId xmlns:p14="http://schemas.microsoft.com/office/powerpoint/2010/main" val="13521630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964182-707B-0B4C-AF4E-31AA3D1EB8E8}"/>
              </a:ext>
            </a:extLst>
          </p:cNvPr>
          <p:cNvSpPr txBox="1">
            <a:spLocks/>
          </p:cNvSpPr>
          <p:nvPr/>
        </p:nvSpPr>
        <p:spPr>
          <a:xfrm>
            <a:off x="228600" y="285750"/>
            <a:ext cx="4876800" cy="762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a:solidFill>
                  <a:srgbClr val="FFC000">
                    <a:lumMod val="20000"/>
                    <a:lumOff val="80000"/>
                  </a:srgbClr>
                </a:solidFill>
                <a:latin typeface="Arial"/>
                <a:ea typeface="ＭＳ Ｐゴシック" charset="0"/>
                <a:cs typeface="Arial"/>
              </a:rPr>
              <a:t>Extreme Weather</a:t>
            </a:r>
          </a:p>
        </p:txBody>
      </p:sp>
      <p:sp>
        <p:nvSpPr>
          <p:cNvPr id="3" name="Content Placeholder 2">
            <a:extLst>
              <a:ext uri="{FF2B5EF4-FFF2-40B4-BE49-F238E27FC236}">
                <a16:creationId xmlns:a16="http://schemas.microsoft.com/office/drawing/2014/main" xmlns="" id="{B2D2309E-3E08-DD4B-9215-CDEC37955B5D}"/>
              </a:ext>
            </a:extLst>
          </p:cNvPr>
          <p:cNvSpPr txBox="1">
            <a:spLocks/>
          </p:cNvSpPr>
          <p:nvPr/>
        </p:nvSpPr>
        <p:spPr>
          <a:xfrm>
            <a:off x="228600" y="1136362"/>
            <a:ext cx="5181600" cy="387378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prstClr val="white"/>
                </a:solidFill>
                <a:latin typeface="Arial"/>
                <a:cs typeface="Arial"/>
              </a:rPr>
              <a:t>Extreme weather is becoming more common around the N. Hemisphere due to changes in atmospheric circulation.</a:t>
            </a:r>
          </a:p>
          <a:p>
            <a:endParaRPr lang="en-US" sz="1000" dirty="0">
              <a:solidFill>
                <a:prstClr val="white"/>
              </a:solidFill>
              <a:latin typeface="Arial"/>
              <a:cs typeface="Arial"/>
            </a:endParaRPr>
          </a:p>
          <a:p>
            <a:r>
              <a:rPr lang="en-US" sz="1800" dirty="0">
                <a:solidFill>
                  <a:prstClr val="white"/>
                </a:solidFill>
                <a:latin typeface="Arial"/>
                <a:cs typeface="Arial"/>
              </a:rPr>
              <a:t>Increased likelihood of heat/cold waves, intense storms.</a:t>
            </a:r>
          </a:p>
          <a:p>
            <a:endParaRPr lang="en-US" sz="1000" dirty="0">
              <a:solidFill>
                <a:prstClr val="white"/>
              </a:solidFill>
              <a:latin typeface="Arial"/>
              <a:cs typeface="Arial"/>
            </a:endParaRPr>
          </a:p>
          <a:p>
            <a:r>
              <a:rPr lang="en-US" sz="1800" dirty="0">
                <a:solidFill>
                  <a:prstClr val="white"/>
                </a:solidFill>
                <a:latin typeface="Arial"/>
                <a:cs typeface="Arial"/>
              </a:rPr>
              <a:t>Large increases (55%) in annual heavy daily precipitation across the USNE.</a:t>
            </a:r>
          </a:p>
          <a:p>
            <a:endParaRPr lang="en-US" sz="1000" dirty="0">
              <a:solidFill>
                <a:prstClr val="white"/>
              </a:solidFill>
              <a:latin typeface="Arial"/>
              <a:cs typeface="Arial"/>
            </a:endParaRPr>
          </a:p>
          <a:p>
            <a:r>
              <a:rPr lang="en-US" sz="1800" dirty="0">
                <a:solidFill>
                  <a:prstClr val="white"/>
                </a:solidFill>
                <a:latin typeface="Arial"/>
                <a:cs typeface="Arial"/>
              </a:rPr>
              <a:t>In Maine, the last </a:t>
            </a:r>
            <a:r>
              <a:rPr lang="en-US" sz="1800" dirty="0" smtClean="0">
                <a:solidFill>
                  <a:prstClr val="white"/>
                </a:solidFill>
                <a:latin typeface="Arial"/>
                <a:cs typeface="Arial"/>
              </a:rPr>
              <a:t>10-15 </a:t>
            </a:r>
            <a:r>
              <a:rPr lang="en-US" sz="1800" dirty="0">
                <a:solidFill>
                  <a:prstClr val="white"/>
                </a:solidFill>
                <a:latin typeface="Arial"/>
                <a:cs typeface="Arial"/>
              </a:rPr>
              <a:t>years have seen the highest occurrence of 2”, 3”, and 4” precipitation </a:t>
            </a:r>
            <a:r>
              <a:rPr lang="en-US" sz="1800" dirty="0" smtClean="0">
                <a:solidFill>
                  <a:prstClr val="white"/>
                </a:solidFill>
                <a:latin typeface="Arial"/>
                <a:cs typeface="Arial"/>
              </a:rPr>
              <a:t>events.</a:t>
            </a:r>
            <a:endParaRPr lang="en-US" sz="1800" dirty="0">
              <a:solidFill>
                <a:prstClr val="white"/>
              </a:solidFill>
              <a:latin typeface="Arial"/>
              <a:cs typeface="Arial"/>
            </a:endParaRPr>
          </a:p>
        </p:txBody>
      </p:sp>
      <p:pic>
        <p:nvPicPr>
          <p:cNvPr id="5" name="Picture 4">
            <a:extLst>
              <a:ext uri="{FF2B5EF4-FFF2-40B4-BE49-F238E27FC236}">
                <a16:creationId xmlns:a16="http://schemas.microsoft.com/office/drawing/2014/main" xmlns="" id="{35040045-AB99-BB40-AA39-33E755833FCC}"/>
              </a:ext>
            </a:extLst>
          </p:cNvPr>
          <p:cNvPicPr>
            <a:picLocks noChangeAspect="1"/>
          </p:cNvPicPr>
          <p:nvPr/>
        </p:nvPicPr>
        <p:blipFill>
          <a:blip r:embed="rId2"/>
          <a:stretch>
            <a:fillRect/>
          </a:stretch>
        </p:blipFill>
        <p:spPr>
          <a:xfrm>
            <a:off x="5642274" y="2274259"/>
            <a:ext cx="3501731" cy="2888345"/>
          </a:xfrm>
          <a:prstGeom prst="rect">
            <a:avLst/>
          </a:prstGeom>
        </p:spPr>
      </p:pic>
      <p:sp>
        <p:nvSpPr>
          <p:cNvPr id="6" name="TextBox 5">
            <a:extLst>
              <a:ext uri="{FF2B5EF4-FFF2-40B4-BE49-F238E27FC236}">
                <a16:creationId xmlns:a16="http://schemas.microsoft.com/office/drawing/2014/main" xmlns="" id="{82030CCA-CD88-A245-9C1B-B16974F1ADAD}"/>
              </a:ext>
            </a:extLst>
          </p:cNvPr>
          <p:cNvSpPr txBox="1"/>
          <p:nvPr/>
        </p:nvSpPr>
        <p:spPr>
          <a:xfrm>
            <a:off x="5642281" y="4781550"/>
            <a:ext cx="1905001" cy="292388"/>
          </a:xfrm>
          <a:prstGeom prst="rect">
            <a:avLst/>
          </a:prstGeom>
          <a:noFill/>
        </p:spPr>
        <p:txBody>
          <a:bodyPr wrap="square" rtlCol="0">
            <a:spAutoFit/>
          </a:bodyPr>
          <a:lstStyle/>
          <a:p>
            <a:r>
              <a:rPr lang="en-US" sz="1300" dirty="0" err="1">
                <a:solidFill>
                  <a:prstClr val="black">
                    <a:lumMod val="85000"/>
                    <a:lumOff val="15000"/>
                  </a:prstClr>
                </a:solidFill>
                <a:latin typeface="Arial"/>
                <a:cs typeface="Arial"/>
              </a:rPr>
              <a:t>Easterling</a:t>
            </a:r>
            <a:r>
              <a:rPr lang="en-US" sz="1300" dirty="0">
                <a:solidFill>
                  <a:prstClr val="black">
                    <a:lumMod val="85000"/>
                    <a:lumOff val="15000"/>
                  </a:prstClr>
                </a:solidFill>
                <a:latin typeface="Arial"/>
                <a:cs typeface="Arial"/>
              </a:rPr>
              <a:t> et al., 2017</a:t>
            </a:r>
          </a:p>
        </p:txBody>
      </p:sp>
      <p:pic>
        <p:nvPicPr>
          <p:cNvPr id="10" name="Picture 9">
            <a:extLst>
              <a:ext uri="{FF2B5EF4-FFF2-40B4-BE49-F238E27FC236}">
                <a16:creationId xmlns:a16="http://schemas.microsoft.com/office/drawing/2014/main" xmlns="" id="{36AB4FE5-7844-654A-96BC-AC0F21BFE8BA}"/>
              </a:ext>
            </a:extLst>
          </p:cNvPr>
          <p:cNvPicPr>
            <a:picLocks noChangeAspect="1"/>
          </p:cNvPicPr>
          <p:nvPr/>
        </p:nvPicPr>
        <p:blipFill rotWithShape="1">
          <a:blip r:embed="rId3"/>
          <a:srcRect t="13750"/>
          <a:stretch/>
        </p:blipFill>
        <p:spPr>
          <a:xfrm>
            <a:off x="5642268" y="0"/>
            <a:ext cx="3501732" cy="2266950"/>
          </a:xfrm>
          <a:prstGeom prst="rect">
            <a:avLst/>
          </a:prstGeom>
        </p:spPr>
      </p:pic>
    </p:spTree>
    <p:extLst>
      <p:ext uri="{BB962C8B-B14F-4D97-AF65-F5344CB8AC3E}">
        <p14:creationId xmlns:p14="http://schemas.microsoft.com/office/powerpoint/2010/main" val="31081085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87" y="87306"/>
            <a:ext cx="7426626" cy="4694244"/>
          </a:xfrm>
          <a:prstGeom prst="rect">
            <a:avLst/>
          </a:prstGeom>
        </p:spPr>
      </p:pic>
      <p:sp>
        <p:nvSpPr>
          <p:cNvPr id="14" name="TextBox 13">
            <a:extLst>
              <a:ext uri="{FF2B5EF4-FFF2-40B4-BE49-F238E27FC236}">
                <a16:creationId xmlns:a16="http://schemas.microsoft.com/office/drawing/2014/main" xmlns="" id="{A4A63A32-AB9E-EC42-8C6E-0D619C28674B}"/>
              </a:ext>
            </a:extLst>
          </p:cNvPr>
          <p:cNvSpPr txBox="1"/>
          <p:nvPr/>
        </p:nvSpPr>
        <p:spPr>
          <a:xfrm>
            <a:off x="762000" y="4824740"/>
            <a:ext cx="2774217" cy="261610"/>
          </a:xfrm>
          <a:prstGeom prst="rect">
            <a:avLst/>
          </a:prstGeom>
          <a:noFill/>
        </p:spPr>
        <p:txBody>
          <a:bodyPr wrap="square" rtlCol="0">
            <a:spAutoFit/>
          </a:bodyPr>
          <a:lstStyle/>
          <a:p>
            <a:r>
              <a:rPr lang="en-US" sz="1100" dirty="0">
                <a:solidFill>
                  <a:srgbClr val="BFBFBF"/>
                </a:solidFill>
                <a:latin typeface="Arial"/>
                <a:cs typeface="Arial"/>
              </a:rPr>
              <a:t>Maine’s Climate Future 2020 Update</a:t>
            </a:r>
          </a:p>
        </p:txBody>
      </p:sp>
    </p:spTree>
    <p:extLst>
      <p:ext uri="{BB962C8B-B14F-4D97-AF65-F5344CB8AC3E}">
        <p14:creationId xmlns:p14="http://schemas.microsoft.com/office/powerpoint/2010/main" val="24291048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8DC52BB-A6AA-094C-A046-FAE0178C8BFC}"/>
              </a:ext>
            </a:extLst>
          </p:cNvPr>
          <p:cNvPicPr>
            <a:picLocks noChangeAspect="1"/>
          </p:cNvPicPr>
          <p:nvPr/>
        </p:nvPicPr>
        <p:blipFill>
          <a:blip r:embed="rId2"/>
          <a:stretch>
            <a:fillRect/>
          </a:stretch>
        </p:blipFill>
        <p:spPr>
          <a:xfrm>
            <a:off x="283870" y="0"/>
            <a:ext cx="6421730" cy="5143500"/>
          </a:xfrm>
          <a:prstGeom prst="rect">
            <a:avLst/>
          </a:prstGeom>
        </p:spPr>
      </p:pic>
      <p:sp>
        <p:nvSpPr>
          <p:cNvPr id="5" name="TextBox 4">
            <a:extLst>
              <a:ext uri="{FF2B5EF4-FFF2-40B4-BE49-F238E27FC236}">
                <a16:creationId xmlns="" xmlns:a16="http://schemas.microsoft.com/office/drawing/2014/main" id="{7C5F935B-9E34-5741-B37B-FAF82B7B9B62}"/>
              </a:ext>
            </a:extLst>
          </p:cNvPr>
          <p:cNvSpPr txBox="1">
            <a:spLocks noChangeArrowheads="1"/>
          </p:cNvSpPr>
          <p:nvPr/>
        </p:nvSpPr>
        <p:spPr bwMode="auto">
          <a:xfrm>
            <a:off x="6716236" y="285750"/>
            <a:ext cx="242776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1800" dirty="0" smtClean="0">
                <a:solidFill>
                  <a:srgbClr val="FFC000">
                    <a:lumMod val="20000"/>
                    <a:lumOff val="80000"/>
                  </a:srgbClr>
                </a:solidFill>
                <a:latin typeface="Arial"/>
                <a:cs typeface="Arial"/>
              </a:rPr>
              <a:t>Connecting Extremes via the Jetstream</a:t>
            </a:r>
          </a:p>
          <a:p>
            <a:pPr algn="ctr" defTabSz="914400" eaLnBrk="1" fontAlgn="base" hangingPunct="1">
              <a:spcBef>
                <a:spcPct val="0"/>
              </a:spcBef>
              <a:spcAft>
                <a:spcPct val="0"/>
              </a:spcAft>
              <a:defRPr/>
            </a:pPr>
            <a:endParaRPr lang="en-US" sz="1500" dirty="0">
              <a:solidFill>
                <a:srgbClr val="FFFFFF"/>
              </a:solidFill>
              <a:latin typeface="Arial"/>
              <a:cs typeface="Arial"/>
            </a:endParaRPr>
          </a:p>
          <a:p>
            <a:pPr algn="ctr" defTabSz="914400" eaLnBrk="1" fontAlgn="base" hangingPunct="1">
              <a:spcBef>
                <a:spcPct val="0"/>
              </a:spcBef>
              <a:spcAft>
                <a:spcPct val="0"/>
              </a:spcAft>
              <a:defRPr/>
            </a:pPr>
            <a:r>
              <a:rPr lang="en-US" sz="1500" dirty="0" smtClean="0">
                <a:solidFill>
                  <a:srgbClr val="FFFFFF"/>
                </a:solidFill>
                <a:latin typeface="Arial"/>
                <a:cs typeface="Arial"/>
              </a:rPr>
              <a:t>Late October /</a:t>
            </a:r>
          </a:p>
          <a:p>
            <a:pPr algn="ctr" defTabSz="914400" eaLnBrk="1" fontAlgn="base" hangingPunct="1">
              <a:spcBef>
                <a:spcPct val="0"/>
              </a:spcBef>
              <a:spcAft>
                <a:spcPct val="0"/>
              </a:spcAft>
              <a:defRPr/>
            </a:pPr>
            <a:r>
              <a:rPr lang="en-US" sz="1500" dirty="0" smtClean="0">
                <a:solidFill>
                  <a:srgbClr val="FFFFFF"/>
                </a:solidFill>
                <a:latin typeface="Arial"/>
                <a:cs typeface="Arial"/>
              </a:rPr>
              <a:t>Early November</a:t>
            </a:r>
          </a:p>
          <a:p>
            <a:pPr algn="ctr" defTabSz="914400" eaLnBrk="1" fontAlgn="base" hangingPunct="1">
              <a:spcBef>
                <a:spcPct val="0"/>
              </a:spcBef>
              <a:spcAft>
                <a:spcPct val="0"/>
              </a:spcAft>
              <a:defRPr/>
            </a:pPr>
            <a:r>
              <a:rPr lang="en-US" sz="1500" dirty="0" smtClean="0">
                <a:solidFill>
                  <a:srgbClr val="FFFFFF"/>
                </a:solidFill>
                <a:latin typeface="Arial"/>
                <a:cs typeface="Arial"/>
              </a:rPr>
              <a:t>2019</a:t>
            </a:r>
            <a:endParaRPr lang="en-US" sz="1500" dirty="0">
              <a:solidFill>
                <a:srgbClr val="FFFFFF"/>
              </a:solidFill>
              <a:latin typeface="Arial"/>
              <a:cs typeface="Arial"/>
            </a:endParaRPr>
          </a:p>
        </p:txBody>
      </p:sp>
      <p:pic>
        <p:nvPicPr>
          <p:cNvPr id="2" name="Picture 1" descr="santa-ana-wind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58" y="2768755"/>
            <a:ext cx="1958842" cy="2057400"/>
          </a:xfrm>
          <a:prstGeom prst="rect">
            <a:avLst/>
          </a:prstGeom>
          <a:ln>
            <a:solidFill>
              <a:schemeClr val="tx1">
                <a:lumMod val="50000"/>
                <a:lumOff val="50000"/>
              </a:schemeClr>
            </a:solidFill>
          </a:ln>
        </p:spPr>
      </p:pic>
      <p:pic>
        <p:nvPicPr>
          <p:cNvPr id="6" name="Picture 5">
            <a:extLst>
              <a:ext uri="{FF2B5EF4-FFF2-40B4-BE49-F238E27FC236}">
                <a16:creationId xmlns:a16="http://schemas.microsoft.com/office/drawing/2014/main" xmlns="" id="{A751AD60-6EF7-CA45-B075-DB51A26071C3}"/>
              </a:ext>
            </a:extLst>
          </p:cNvPr>
          <p:cNvPicPr>
            <a:picLocks noChangeAspect="1"/>
          </p:cNvPicPr>
          <p:nvPr/>
        </p:nvPicPr>
        <p:blipFill>
          <a:blip r:embed="rId4"/>
          <a:stretch>
            <a:fillRect/>
          </a:stretch>
        </p:blipFill>
        <p:spPr>
          <a:xfrm>
            <a:off x="5280324" y="2022022"/>
            <a:ext cx="2130567" cy="2789826"/>
          </a:xfrm>
          <a:prstGeom prst="rect">
            <a:avLst/>
          </a:prstGeom>
          <a:ln>
            <a:solidFill>
              <a:schemeClr val="tx1"/>
            </a:solidFill>
          </a:ln>
        </p:spPr>
      </p:pic>
      <p:sp>
        <p:nvSpPr>
          <p:cNvPr id="4" name="TextBox 3"/>
          <p:cNvSpPr txBox="1"/>
          <p:nvPr/>
        </p:nvSpPr>
        <p:spPr>
          <a:xfrm>
            <a:off x="177672" y="4095750"/>
            <a:ext cx="838200" cy="307777"/>
          </a:xfrm>
          <a:prstGeom prst="rect">
            <a:avLst/>
          </a:prstGeom>
          <a:noFill/>
        </p:spPr>
        <p:txBody>
          <a:bodyPr wrap="square" rtlCol="0">
            <a:spAutoFit/>
          </a:bodyPr>
          <a:lstStyle/>
          <a:p>
            <a:r>
              <a:rPr lang="en-US" sz="700" dirty="0" smtClean="0">
                <a:solidFill>
                  <a:prstClr val="white"/>
                </a:solidFill>
                <a:latin typeface="Calibri"/>
              </a:rPr>
              <a:t>The Guardian</a:t>
            </a:r>
            <a:r>
              <a:rPr lang="en-US" sz="700" dirty="0">
                <a:solidFill>
                  <a:prstClr val="white"/>
                </a:solidFill>
                <a:latin typeface="Calibri"/>
              </a:rPr>
              <a:t/>
            </a:r>
            <a:br>
              <a:rPr lang="en-US" sz="700" dirty="0">
                <a:solidFill>
                  <a:prstClr val="white"/>
                </a:solidFill>
                <a:latin typeface="Calibri"/>
              </a:rPr>
            </a:br>
            <a:r>
              <a:rPr lang="en-US" sz="700" dirty="0" smtClean="0">
                <a:solidFill>
                  <a:prstClr val="white"/>
                </a:solidFill>
                <a:latin typeface="Calibri"/>
              </a:rPr>
              <a:t>10/26/2019</a:t>
            </a:r>
            <a:endParaRPr lang="en-US" sz="700" dirty="0">
              <a:solidFill>
                <a:prstClr val="white"/>
              </a:solidFill>
              <a:latin typeface="Calibri"/>
            </a:endParaRPr>
          </a:p>
        </p:txBody>
      </p:sp>
    </p:spTree>
    <p:extLst>
      <p:ext uri="{BB962C8B-B14F-4D97-AF65-F5344CB8AC3E}">
        <p14:creationId xmlns:p14="http://schemas.microsoft.com/office/powerpoint/2010/main" val="3223771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7">
            <a:extLst>
              <a:ext uri="{FF2B5EF4-FFF2-40B4-BE49-F238E27FC236}">
                <a16:creationId xmlns="" xmlns:a16="http://schemas.microsoft.com/office/drawing/2014/main" id="{7A816D41-E917-F645-A17C-49688390C5D6}"/>
              </a:ext>
            </a:extLst>
          </p:cNvPr>
          <p:cNvSpPr txBox="1">
            <a:spLocks/>
          </p:cNvSpPr>
          <p:nvPr/>
        </p:nvSpPr>
        <p:spPr>
          <a:xfrm>
            <a:off x="381000" y="285750"/>
            <a:ext cx="3962400" cy="60960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dirty="0" smtClean="0">
                <a:solidFill>
                  <a:srgbClr val="FFC000">
                    <a:lumMod val="20000"/>
                    <a:lumOff val="80000"/>
                  </a:srgbClr>
                </a:solidFill>
                <a:latin typeface="Arial"/>
                <a:cs typeface="Arial"/>
              </a:rPr>
              <a:t>Sea Level Rise</a:t>
            </a:r>
            <a:endParaRPr lang="en-US" sz="3400" dirty="0">
              <a:solidFill>
                <a:srgbClr val="FFC000">
                  <a:lumMod val="20000"/>
                  <a:lumOff val="80000"/>
                </a:srgbClr>
              </a:solidFill>
              <a:latin typeface="Arial"/>
              <a:cs typeface="Arial"/>
            </a:endParaRPr>
          </a:p>
        </p:txBody>
      </p:sp>
      <p:sp>
        <p:nvSpPr>
          <p:cNvPr id="10" name="TextBox 9">
            <a:extLst>
              <a:ext uri="{FF2B5EF4-FFF2-40B4-BE49-F238E27FC236}">
                <a16:creationId xmlns="" xmlns:a16="http://schemas.microsoft.com/office/drawing/2014/main" id="{EBFB929E-6579-6942-A27A-765ECC9CF430}"/>
              </a:ext>
            </a:extLst>
          </p:cNvPr>
          <p:cNvSpPr txBox="1"/>
          <p:nvPr/>
        </p:nvSpPr>
        <p:spPr>
          <a:xfrm>
            <a:off x="2286000" y="4629150"/>
            <a:ext cx="2378685" cy="400110"/>
          </a:xfrm>
          <a:prstGeom prst="rect">
            <a:avLst/>
          </a:prstGeom>
          <a:noFill/>
        </p:spPr>
        <p:txBody>
          <a:bodyPr wrap="square" rtlCol="0">
            <a:spAutoFit/>
          </a:bodyPr>
          <a:lstStyle/>
          <a:p>
            <a:pPr algn="r"/>
            <a:r>
              <a:rPr lang="en-US" sz="1000" dirty="0" smtClean="0">
                <a:solidFill>
                  <a:srgbClr val="BFBFBF"/>
                </a:solidFill>
                <a:latin typeface="Arial"/>
                <a:cs typeface="Arial"/>
              </a:rPr>
              <a:t>Maine’s Climate Future 2020 Update</a:t>
            </a:r>
            <a:br>
              <a:rPr lang="en-US" sz="1000" dirty="0" smtClean="0">
                <a:solidFill>
                  <a:srgbClr val="BFBFBF"/>
                </a:solidFill>
                <a:latin typeface="Arial"/>
                <a:cs typeface="Arial"/>
              </a:rPr>
            </a:br>
            <a:r>
              <a:rPr lang="en-US" sz="1000" dirty="0" smtClean="0">
                <a:solidFill>
                  <a:srgbClr val="BFBFBF"/>
                </a:solidFill>
                <a:latin typeface="Arial"/>
                <a:cs typeface="Arial"/>
              </a:rPr>
              <a:t>Fernandez </a:t>
            </a:r>
            <a:r>
              <a:rPr lang="en-US" sz="1000" dirty="0">
                <a:solidFill>
                  <a:srgbClr val="BFBFBF"/>
                </a:solidFill>
                <a:latin typeface="Arial"/>
                <a:cs typeface="Arial"/>
              </a:rPr>
              <a:t>et al</a:t>
            </a:r>
            <a:r>
              <a:rPr lang="en-US" sz="1000" dirty="0" smtClean="0">
                <a:solidFill>
                  <a:srgbClr val="BFBFBF"/>
                </a:solidFill>
                <a:latin typeface="Arial"/>
                <a:cs typeface="Arial"/>
              </a:rPr>
              <a:t>. (2020</a:t>
            </a:r>
            <a:r>
              <a:rPr lang="en-US" sz="1000" dirty="0">
                <a:solidFill>
                  <a:srgbClr val="BFBFBF"/>
                </a:solidFill>
                <a:latin typeface="Arial"/>
                <a:cs typeface="Arial"/>
              </a:rPr>
              <a:t>)</a:t>
            </a:r>
          </a:p>
        </p:txBody>
      </p:sp>
      <p:sp>
        <p:nvSpPr>
          <p:cNvPr id="13" name="Content Placeholder 9">
            <a:extLst>
              <a:ext uri="{FF2B5EF4-FFF2-40B4-BE49-F238E27FC236}">
                <a16:creationId xmlns="" xmlns:a16="http://schemas.microsoft.com/office/drawing/2014/main" id="{EC58ACCD-77F9-6642-8192-38C9DE505116}"/>
              </a:ext>
            </a:extLst>
          </p:cNvPr>
          <p:cNvSpPr txBox="1">
            <a:spLocks/>
          </p:cNvSpPr>
          <p:nvPr/>
        </p:nvSpPr>
        <p:spPr>
          <a:xfrm>
            <a:off x="238125" y="1123950"/>
            <a:ext cx="4254500" cy="335280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100"/>
              </a:lnSpc>
              <a:spcBef>
                <a:spcPts val="0"/>
              </a:spcBef>
              <a:spcAft>
                <a:spcPts val="1400"/>
              </a:spcAft>
            </a:pPr>
            <a:r>
              <a:rPr lang="en-US" sz="1600" dirty="0" smtClean="0">
                <a:solidFill>
                  <a:srgbClr val="FFFFFF"/>
                </a:solidFill>
                <a:latin typeface="Arial"/>
                <a:cs typeface="Arial"/>
              </a:rPr>
              <a:t>Sea level has risen about 7.5 inches along the Maine coast over the past century.</a:t>
            </a:r>
          </a:p>
          <a:p>
            <a:pPr>
              <a:lnSpc>
                <a:spcPts val="2100"/>
              </a:lnSpc>
              <a:spcBef>
                <a:spcPts val="0"/>
              </a:spcBef>
              <a:spcAft>
                <a:spcPts val="1400"/>
              </a:spcAft>
            </a:pPr>
            <a:r>
              <a:rPr lang="en-US" sz="1600" dirty="0" smtClean="0">
                <a:solidFill>
                  <a:srgbClr val="FFFFFF"/>
                </a:solidFill>
                <a:latin typeface="Arial"/>
                <a:cs typeface="Arial"/>
              </a:rPr>
              <a:t>High tide “nuisance” flooding becoming more common in some places.</a:t>
            </a:r>
          </a:p>
          <a:p>
            <a:pPr>
              <a:lnSpc>
                <a:spcPts val="2100"/>
              </a:lnSpc>
              <a:spcBef>
                <a:spcPts val="0"/>
              </a:spcBef>
              <a:spcAft>
                <a:spcPts val="1400"/>
              </a:spcAft>
            </a:pPr>
            <a:r>
              <a:rPr lang="en-US" sz="1600" dirty="0" smtClean="0">
                <a:solidFill>
                  <a:srgbClr val="FFFFFF"/>
                </a:solidFill>
                <a:latin typeface="Arial"/>
                <a:cs typeface="Arial"/>
              </a:rPr>
              <a:t>Increased coastal erosion.</a:t>
            </a:r>
          </a:p>
          <a:p>
            <a:pPr>
              <a:lnSpc>
                <a:spcPts val="2100"/>
              </a:lnSpc>
              <a:spcBef>
                <a:spcPts val="0"/>
              </a:spcBef>
              <a:spcAft>
                <a:spcPts val="1400"/>
              </a:spcAft>
            </a:pPr>
            <a:r>
              <a:rPr lang="en-US" sz="1600" dirty="0" smtClean="0">
                <a:solidFill>
                  <a:srgbClr val="FFFFFF"/>
                </a:solidFill>
                <a:latin typeface="Arial"/>
                <a:cs typeface="Arial"/>
              </a:rPr>
              <a:t>Changes to coastal habitats, namely salt marshes.</a:t>
            </a:r>
          </a:p>
          <a:p>
            <a:pPr>
              <a:lnSpc>
                <a:spcPts val="2100"/>
              </a:lnSpc>
              <a:spcBef>
                <a:spcPts val="0"/>
              </a:spcBef>
              <a:spcAft>
                <a:spcPts val="1400"/>
              </a:spcAft>
            </a:pPr>
            <a:r>
              <a:rPr lang="en-US" sz="1600" dirty="0" smtClean="0">
                <a:solidFill>
                  <a:srgbClr val="FFFFFF"/>
                </a:solidFill>
                <a:latin typeface="Arial"/>
                <a:cs typeface="Arial"/>
              </a:rPr>
              <a:t>Concerns about salt-water intrusion in drinking water supplies.</a:t>
            </a:r>
            <a:endParaRPr lang="en-US" sz="1600" dirty="0">
              <a:solidFill>
                <a:srgbClr val="FFFFFF"/>
              </a:solidFill>
              <a:latin typeface="Arial"/>
              <a:cs typeface="Arial"/>
            </a:endParaRPr>
          </a:p>
        </p:txBody>
      </p:sp>
      <p:pic>
        <p:nvPicPr>
          <p:cNvPr id="8" name="Picture 7" descr="slr_mcf2020.png"/>
          <p:cNvPicPr>
            <a:picLocks noChangeAspect="1"/>
          </p:cNvPicPr>
          <p:nvPr/>
        </p:nvPicPr>
        <p:blipFill rotWithShape="1">
          <a:blip r:embed="rId2">
            <a:extLst>
              <a:ext uri="{28A0092B-C50C-407E-A947-70E740481C1C}">
                <a14:useLocalDpi xmlns:a14="http://schemas.microsoft.com/office/drawing/2010/main" val="0"/>
              </a:ext>
            </a:extLst>
          </a:blip>
          <a:srcRect l="3054" t="10848"/>
          <a:stretch/>
        </p:blipFill>
        <p:spPr>
          <a:xfrm>
            <a:off x="4724400" y="141834"/>
            <a:ext cx="4243776" cy="4859867"/>
          </a:xfrm>
          <a:prstGeom prst="rect">
            <a:avLst/>
          </a:prstGeom>
        </p:spPr>
      </p:pic>
    </p:spTree>
    <p:extLst>
      <p:ext uri="{BB962C8B-B14F-4D97-AF65-F5344CB8AC3E}">
        <p14:creationId xmlns:p14="http://schemas.microsoft.com/office/powerpoint/2010/main" val="25244858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D39D5AC0-A3CB-E94E-8715-EBF1CADAD5A3}"/>
              </a:ext>
            </a:extLst>
          </p:cNvPr>
          <p:cNvSpPr txBox="1">
            <a:spLocks/>
          </p:cNvSpPr>
          <p:nvPr/>
        </p:nvSpPr>
        <p:spPr>
          <a:xfrm>
            <a:off x="1181100" y="2152650"/>
            <a:ext cx="6781800" cy="8382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dirty="0" smtClean="0">
                <a:solidFill>
                  <a:srgbClr val="FFC000">
                    <a:lumMod val="20000"/>
                    <a:lumOff val="80000"/>
                  </a:srgbClr>
                </a:solidFill>
                <a:latin typeface="Arial"/>
                <a:cs typeface="Arial"/>
              </a:rPr>
              <a:t>Year of Extremes, 2023</a:t>
            </a:r>
            <a:endParaRPr lang="en-US" sz="3200" dirty="0" smtClean="0">
              <a:solidFill>
                <a:srgbClr val="FFC000">
                  <a:lumMod val="20000"/>
                  <a:lumOff val="80000"/>
                </a:srgbClr>
              </a:solidFill>
              <a:latin typeface="Arial"/>
              <a:cs typeface="Arial"/>
            </a:endParaRPr>
          </a:p>
        </p:txBody>
      </p:sp>
    </p:spTree>
    <p:extLst>
      <p:ext uri="{BB962C8B-B14F-4D97-AF65-F5344CB8AC3E}">
        <p14:creationId xmlns:p14="http://schemas.microsoft.com/office/powerpoint/2010/main" val="36476378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13" name="Rectangle 12"/>
          <p:cNvSpPr/>
          <p:nvPr/>
        </p:nvSpPr>
        <p:spPr>
          <a:xfrm>
            <a:off x="0" y="893303"/>
            <a:ext cx="9144000" cy="39410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40929"/>
            <a:ext cx="4497369" cy="38385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570" y="940929"/>
            <a:ext cx="4497370" cy="3838576"/>
          </a:xfrm>
          <a:prstGeom prst="rect">
            <a:avLst/>
          </a:prstGeom>
        </p:spPr>
      </p:pic>
      <p:grpSp>
        <p:nvGrpSpPr>
          <p:cNvPr id="15" name="Group 14"/>
          <p:cNvGrpSpPr/>
          <p:nvPr/>
        </p:nvGrpSpPr>
        <p:grpSpPr>
          <a:xfrm>
            <a:off x="83588" y="940928"/>
            <a:ext cx="8979962" cy="3832269"/>
            <a:chOff x="83588" y="561974"/>
            <a:chExt cx="8979962" cy="3832269"/>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88" y="561974"/>
              <a:ext cx="4489982" cy="38322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3570" y="561975"/>
              <a:ext cx="4489980" cy="3832268"/>
            </a:xfrm>
            <a:prstGeom prst="rect">
              <a:avLst/>
            </a:prstGeom>
          </p:spPr>
        </p:pic>
      </p:grpSp>
      <p:sp>
        <p:nvSpPr>
          <p:cNvPr id="16" name="Title 1">
            <a:extLst>
              <a:ext uri="{FF2B5EF4-FFF2-40B4-BE49-F238E27FC236}">
                <a16:creationId xmlns="" xmlns:a16="http://schemas.microsoft.com/office/drawing/2014/main" id="{D39D5AC0-A3CB-E94E-8715-EBF1CADAD5A3}"/>
              </a:ext>
            </a:extLst>
          </p:cNvPr>
          <p:cNvSpPr txBox="1">
            <a:spLocks/>
          </p:cNvSpPr>
          <p:nvPr/>
        </p:nvSpPr>
        <p:spPr>
          <a:xfrm>
            <a:off x="762000" y="57150"/>
            <a:ext cx="7620000" cy="7620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000" dirty="0" smtClean="0">
                <a:solidFill>
                  <a:srgbClr val="FFC000">
                    <a:lumMod val="20000"/>
                    <a:lumOff val="80000"/>
                  </a:srgbClr>
                </a:solidFill>
                <a:latin typeface="Arial"/>
                <a:cs typeface="Arial"/>
              </a:rPr>
              <a:t>2023 Annual Temperature &amp; Precipitation</a:t>
            </a:r>
            <a:endParaRPr lang="en-US" sz="3000" dirty="0">
              <a:solidFill>
                <a:srgbClr val="FFC000">
                  <a:lumMod val="20000"/>
                  <a:lumOff val="80000"/>
                </a:srgbClr>
              </a:solidFill>
              <a:latin typeface="Arial"/>
              <a:cs typeface="Arial"/>
            </a:endParaRPr>
          </a:p>
        </p:txBody>
      </p:sp>
      <p:grpSp>
        <p:nvGrpSpPr>
          <p:cNvPr id="19" name="Group 18"/>
          <p:cNvGrpSpPr/>
          <p:nvPr/>
        </p:nvGrpSpPr>
        <p:grpSpPr>
          <a:xfrm>
            <a:off x="3305265" y="2447711"/>
            <a:ext cx="4714141" cy="294619"/>
            <a:chOff x="3305265" y="2447711"/>
            <a:chExt cx="4714141" cy="294619"/>
          </a:xfrm>
        </p:grpSpPr>
        <p:sp>
          <p:nvSpPr>
            <p:cNvPr id="17" name="Rectangle 16"/>
            <p:cNvSpPr/>
            <p:nvPr/>
          </p:nvSpPr>
          <p:spPr>
            <a:xfrm rot="19980510">
              <a:off x="3305265" y="2454062"/>
              <a:ext cx="224254" cy="288268"/>
            </a:xfrm>
            <a:prstGeom prst="rect">
              <a:avLst/>
            </a:prstGeom>
            <a:noFill/>
            <a:ln w="2794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p:cNvSpPr/>
            <p:nvPr/>
          </p:nvSpPr>
          <p:spPr>
            <a:xfrm rot="19980510">
              <a:off x="7795152" y="2447711"/>
              <a:ext cx="224254" cy="288268"/>
            </a:xfrm>
            <a:prstGeom prst="rect">
              <a:avLst/>
            </a:prstGeom>
            <a:noFill/>
            <a:ln w="2794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14920286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6" name="Rectangle 5"/>
          <p:cNvSpPr/>
          <p:nvPr/>
        </p:nvSpPr>
        <p:spPr>
          <a:xfrm>
            <a:off x="4419600" y="0"/>
            <a:ext cx="47244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4749" y="538"/>
            <a:ext cx="4656901" cy="2570672"/>
          </a:xfrm>
          <a:prstGeom prst="rect">
            <a:avLst/>
          </a:prstGeom>
        </p:spPr>
      </p:pic>
      <p:pic>
        <p:nvPicPr>
          <p:cNvPr id="9" name="Picture 8" descr="mud-season_me-public_14jan23_2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647950"/>
            <a:ext cx="4419600" cy="2382917"/>
          </a:xfrm>
          <a:prstGeom prst="rect">
            <a:avLst/>
          </a:prstGeom>
          <a:ln>
            <a:solidFill>
              <a:schemeClr val="tx1"/>
            </a:solidFill>
          </a:ln>
        </p:spPr>
      </p:pic>
      <p:sp>
        <p:nvSpPr>
          <p:cNvPr id="11" name="TextBox 6">
            <a:extLst>
              <a:ext uri="{FF2B5EF4-FFF2-40B4-BE49-F238E27FC236}">
                <a16:creationId xmlns:a16="http://schemas.microsoft.com/office/drawing/2014/main" xmlns="" id="{98716F85-4CCC-A84B-AF95-E12230A0763A}"/>
              </a:ext>
            </a:extLst>
          </p:cNvPr>
          <p:cNvSpPr txBox="1">
            <a:spLocks noChangeArrowheads="1"/>
          </p:cNvSpPr>
          <p:nvPr/>
        </p:nvSpPr>
        <p:spPr bwMode="auto">
          <a:xfrm>
            <a:off x="7167921" y="2178916"/>
            <a:ext cx="1828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800" dirty="0" smtClean="0">
                <a:solidFill>
                  <a:prstClr val="black">
                    <a:lumMod val="50000"/>
                    <a:lumOff val="50000"/>
                  </a:prstClr>
                </a:solidFill>
                <a:latin typeface="Arial"/>
                <a:cs typeface="Arial"/>
              </a:rPr>
              <a:t>NOAA Climate Divisional Database</a:t>
            </a:r>
            <a:endParaRPr lang="en-US" sz="800" dirty="0">
              <a:solidFill>
                <a:prstClr val="black">
                  <a:lumMod val="50000"/>
                  <a:lumOff val="50000"/>
                </a:prstClr>
              </a:solidFill>
              <a:latin typeface="Arial"/>
              <a:cs typeface="Arial"/>
            </a:endParaRPr>
          </a:p>
        </p:txBody>
      </p:sp>
      <p:cxnSp>
        <p:nvCxnSpPr>
          <p:cNvPr id="12" name="Straight Arrow Connector 11"/>
          <p:cNvCxnSpPr/>
          <p:nvPr/>
        </p:nvCxnSpPr>
        <p:spPr>
          <a:xfrm>
            <a:off x="8778363" y="31545"/>
            <a:ext cx="0" cy="304800"/>
          </a:xfrm>
          <a:prstGeom prst="straightConnector1">
            <a:avLst/>
          </a:prstGeom>
          <a:ln w="38100">
            <a:solidFill>
              <a:srgbClr val="FF6600"/>
            </a:solidFill>
            <a:tailEnd type="triangle"/>
          </a:ln>
          <a:effectLst>
            <a:outerShdw blurRad="50800" dist="38100" dir="27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 xmlns:a16="http://schemas.microsoft.com/office/drawing/2014/main" id="{D39D5AC0-A3CB-E94E-8715-EBF1CADAD5A3}"/>
              </a:ext>
            </a:extLst>
          </p:cNvPr>
          <p:cNvSpPr txBox="1">
            <a:spLocks/>
          </p:cNvSpPr>
          <p:nvPr/>
        </p:nvSpPr>
        <p:spPr>
          <a:xfrm>
            <a:off x="76200" y="57150"/>
            <a:ext cx="4038600" cy="7620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dirty="0" smtClean="0">
                <a:solidFill>
                  <a:srgbClr val="FFC000">
                    <a:lumMod val="20000"/>
                    <a:lumOff val="80000"/>
                  </a:srgbClr>
                </a:solidFill>
                <a:latin typeface="Arial"/>
                <a:cs typeface="Arial"/>
              </a:rPr>
              <a:t>Notable </a:t>
            </a:r>
            <a:r>
              <a:rPr lang="en-US" sz="2800" dirty="0" smtClean="0">
                <a:solidFill>
                  <a:srgbClr val="FFC000">
                    <a:lumMod val="20000"/>
                    <a:lumOff val="80000"/>
                  </a:srgbClr>
                </a:solidFill>
                <a:latin typeface="Arial"/>
                <a:cs typeface="Arial"/>
              </a:rPr>
              <a:t>Statistics</a:t>
            </a:r>
            <a:endParaRPr lang="en-US" sz="2800" dirty="0">
              <a:solidFill>
                <a:srgbClr val="FFC000">
                  <a:lumMod val="20000"/>
                  <a:lumOff val="80000"/>
                </a:srgbClr>
              </a:solidFill>
              <a:latin typeface="Arial"/>
              <a:cs typeface="Arial"/>
            </a:endParaRPr>
          </a:p>
        </p:txBody>
      </p:sp>
      <p:sp>
        <p:nvSpPr>
          <p:cNvPr id="13" name="Content Placeholder 2">
            <a:extLst>
              <a:ext uri="{FF2B5EF4-FFF2-40B4-BE49-F238E27FC236}">
                <a16:creationId xmlns="" xmlns:a16="http://schemas.microsoft.com/office/drawing/2014/main" id="{896BE7D2-E247-0A49-B13B-9E0F5914157C}"/>
              </a:ext>
            </a:extLst>
          </p:cNvPr>
          <p:cNvSpPr txBox="1">
            <a:spLocks/>
          </p:cNvSpPr>
          <p:nvPr/>
        </p:nvSpPr>
        <p:spPr>
          <a:xfrm>
            <a:off x="457200" y="971550"/>
            <a:ext cx="3581400" cy="4038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400" b="1" dirty="0" smtClean="0">
                <a:solidFill>
                  <a:srgbClr val="F2F2F2"/>
                </a:solidFill>
                <a:latin typeface="Arial"/>
                <a:cs typeface="Arial"/>
              </a:rPr>
              <a:t>Maine </a:t>
            </a:r>
            <a:r>
              <a:rPr lang="en-US" sz="1400" b="1" dirty="0" smtClean="0">
                <a:solidFill>
                  <a:srgbClr val="F2F2F2"/>
                </a:solidFill>
                <a:latin typeface="Arial"/>
                <a:cs typeface="Arial"/>
              </a:rPr>
              <a:t>Statewide 2023</a:t>
            </a:r>
            <a:endParaRPr lang="en-US" sz="1400" b="1" dirty="0" smtClean="0">
              <a:solidFill>
                <a:srgbClr val="F2F2F2"/>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warmest, 5</a:t>
            </a:r>
            <a:r>
              <a:rPr lang="en-US" sz="1400" baseline="30000" dirty="0" smtClean="0">
                <a:solidFill>
                  <a:prstClr val="white">
                    <a:lumMod val="85000"/>
                  </a:prstClr>
                </a:solidFill>
                <a:latin typeface="Arial"/>
                <a:cs typeface="Arial"/>
              </a:rPr>
              <a:t>th</a:t>
            </a:r>
            <a:r>
              <a:rPr lang="en-US" sz="1400" dirty="0" smtClean="0">
                <a:solidFill>
                  <a:prstClr val="white">
                    <a:lumMod val="85000"/>
                  </a:prstClr>
                </a:solidFill>
                <a:latin typeface="Arial"/>
                <a:cs typeface="Arial"/>
              </a:rPr>
              <a:t> wettest Jan–Dec</a:t>
            </a:r>
            <a:endParaRPr lang="en-US" sz="1100" i="1" dirty="0" smtClean="0">
              <a:solidFill>
                <a:prstClr val="white">
                  <a:lumMod val="85000"/>
                </a:prstClr>
              </a:solidFill>
              <a:latin typeface="Arial"/>
              <a:cs typeface="Arial"/>
            </a:endParaRPr>
          </a:p>
          <a:p>
            <a:pPr>
              <a:lnSpc>
                <a:spcPct val="100000"/>
              </a:lnSpc>
              <a:spcBef>
                <a:spcPts val="600"/>
              </a:spcBef>
            </a:pPr>
            <a:r>
              <a:rPr lang="en-US" sz="1400" dirty="0" smtClean="0">
                <a:solidFill>
                  <a:srgbClr val="F4B183"/>
                </a:solidFill>
                <a:latin typeface="Arial"/>
                <a:cs typeface="Arial"/>
              </a:rPr>
              <a:t>1</a:t>
            </a:r>
            <a:r>
              <a:rPr lang="en-US" sz="1400" baseline="30000" dirty="0" smtClean="0">
                <a:solidFill>
                  <a:srgbClr val="F4B183"/>
                </a:solidFill>
                <a:latin typeface="Arial"/>
                <a:cs typeface="Arial"/>
              </a:rPr>
              <a:t>st</a:t>
            </a:r>
            <a:r>
              <a:rPr lang="en-US" sz="1400" dirty="0" smtClean="0">
                <a:solidFill>
                  <a:srgbClr val="F4B183"/>
                </a:solidFill>
                <a:latin typeface="Arial"/>
                <a:cs typeface="Arial"/>
              </a:rPr>
              <a:t> </a:t>
            </a:r>
            <a:r>
              <a:rPr lang="en-US" sz="1400" dirty="0" smtClean="0">
                <a:solidFill>
                  <a:srgbClr val="F4B183"/>
                </a:solidFill>
                <a:latin typeface="Arial"/>
                <a:cs typeface="Arial"/>
              </a:rPr>
              <a:t>warmest </a:t>
            </a:r>
            <a:r>
              <a:rPr lang="en-US" sz="1400" dirty="0" smtClean="0">
                <a:solidFill>
                  <a:srgbClr val="F4B183"/>
                </a:solidFill>
                <a:latin typeface="Arial"/>
                <a:cs typeface="Arial"/>
              </a:rPr>
              <a:t>January</a:t>
            </a:r>
            <a:endParaRPr lang="en-US" sz="1400" dirty="0" smtClean="0">
              <a:solidFill>
                <a:srgbClr val="F4B183"/>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3</a:t>
            </a:r>
            <a:r>
              <a:rPr lang="en-US" sz="1400" baseline="30000" dirty="0" smtClean="0">
                <a:solidFill>
                  <a:prstClr val="white">
                    <a:lumMod val="85000"/>
                  </a:prstClr>
                </a:solidFill>
                <a:latin typeface="Arial"/>
                <a:cs typeface="Arial"/>
              </a:rPr>
              <a:t>rd</a:t>
            </a:r>
            <a:r>
              <a:rPr lang="en-US" sz="1400" dirty="0" smtClean="0">
                <a:solidFill>
                  <a:prstClr val="white">
                    <a:lumMod val="85000"/>
                  </a:prstClr>
                </a:solidFill>
                <a:latin typeface="Arial"/>
                <a:cs typeface="Arial"/>
              </a:rPr>
              <a:t> warmest </a:t>
            </a:r>
            <a:r>
              <a:rPr lang="en-US" sz="1400" dirty="0" smtClean="0">
                <a:solidFill>
                  <a:prstClr val="white">
                    <a:lumMod val="85000"/>
                  </a:prstClr>
                </a:solidFill>
                <a:latin typeface="Arial"/>
                <a:cs typeface="Arial"/>
              </a:rPr>
              <a:t>DJF</a:t>
            </a:r>
          </a:p>
          <a:p>
            <a:pPr>
              <a:lnSpc>
                <a:spcPct val="100000"/>
              </a:lnSpc>
              <a:spcBef>
                <a:spcPts val="600"/>
              </a:spcBef>
            </a:pPr>
            <a:r>
              <a:rPr lang="en-US" sz="1400" dirty="0" smtClean="0">
                <a:solidFill>
                  <a:prstClr val="white">
                    <a:lumMod val="85000"/>
                  </a:prstClr>
                </a:solidFill>
                <a:latin typeface="Arial"/>
                <a:cs typeface="Arial"/>
              </a:rPr>
              <a:t>1</a:t>
            </a:r>
            <a:r>
              <a:rPr lang="en-US" sz="1400" baseline="30000" dirty="0" smtClean="0">
                <a:solidFill>
                  <a:prstClr val="white">
                    <a:lumMod val="85000"/>
                  </a:prstClr>
                </a:solidFill>
                <a:latin typeface="Arial"/>
                <a:cs typeface="Arial"/>
              </a:rPr>
              <a:t>st</a:t>
            </a:r>
            <a:r>
              <a:rPr lang="en-US" sz="1400" dirty="0" smtClean="0">
                <a:solidFill>
                  <a:prstClr val="white">
                    <a:lumMod val="85000"/>
                  </a:prstClr>
                </a:solidFill>
                <a:latin typeface="Arial"/>
                <a:cs typeface="Arial"/>
              </a:rPr>
              <a:t> warmest July </a:t>
            </a:r>
            <a:r>
              <a:rPr lang="en-US" sz="1000" i="1" dirty="0" smtClean="0">
                <a:solidFill>
                  <a:prstClr val="white">
                    <a:lumMod val="85000"/>
                  </a:prstClr>
                </a:solidFill>
                <a:latin typeface="Arial"/>
                <a:cs typeface="Arial"/>
              </a:rPr>
              <a:t>(tied 1921, 1952)</a:t>
            </a:r>
          </a:p>
          <a:p>
            <a:pPr lvl="1">
              <a:lnSpc>
                <a:spcPct val="100000"/>
              </a:lnSpc>
              <a:spcBef>
                <a:spcPts val="600"/>
              </a:spcBef>
            </a:pPr>
            <a:r>
              <a:rPr lang="en-US" sz="1000" i="1" dirty="0">
                <a:solidFill>
                  <a:prstClr val="white">
                    <a:lumMod val="85000"/>
                  </a:prstClr>
                </a:solidFill>
                <a:latin typeface="Arial"/>
                <a:cs typeface="Arial"/>
              </a:rPr>
              <a:t>1</a:t>
            </a:r>
            <a:r>
              <a:rPr lang="en-US" sz="1000" i="1" baseline="30000" dirty="0">
                <a:solidFill>
                  <a:prstClr val="white">
                    <a:lumMod val="85000"/>
                  </a:prstClr>
                </a:solidFill>
                <a:latin typeface="Arial"/>
                <a:cs typeface="Arial"/>
              </a:rPr>
              <a:t>st</a:t>
            </a:r>
            <a:r>
              <a:rPr lang="en-US" sz="1000" i="1" dirty="0">
                <a:solidFill>
                  <a:prstClr val="white">
                    <a:lumMod val="85000"/>
                  </a:prstClr>
                </a:solidFill>
                <a:latin typeface="Arial"/>
                <a:cs typeface="Arial"/>
              </a:rPr>
              <a:t> warmest </a:t>
            </a:r>
            <a:r>
              <a:rPr lang="en-US" sz="1000" i="1" dirty="0" err="1">
                <a:solidFill>
                  <a:prstClr val="white">
                    <a:lumMod val="85000"/>
                  </a:prstClr>
                </a:solidFill>
                <a:latin typeface="Arial"/>
                <a:cs typeface="Arial"/>
              </a:rPr>
              <a:t>T</a:t>
            </a:r>
            <a:r>
              <a:rPr lang="en-US" sz="1000" i="1" baseline="-25000" dirty="0" err="1">
                <a:solidFill>
                  <a:prstClr val="white">
                    <a:lumMod val="85000"/>
                  </a:prstClr>
                </a:solidFill>
                <a:latin typeface="Arial"/>
                <a:cs typeface="Arial"/>
              </a:rPr>
              <a:t>min</a:t>
            </a:r>
            <a:endParaRPr lang="en-US" sz="1000" i="1" dirty="0" smtClean="0">
              <a:solidFill>
                <a:prstClr val="white">
                  <a:lumMod val="85000"/>
                </a:prstClr>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wettest JJA </a:t>
            </a:r>
            <a:r>
              <a:rPr lang="en-US" sz="1000" i="1" dirty="0" smtClean="0">
                <a:solidFill>
                  <a:prstClr val="white">
                    <a:lumMod val="85000"/>
                  </a:prstClr>
                </a:solidFill>
                <a:latin typeface="Arial"/>
                <a:cs typeface="Arial"/>
              </a:rPr>
              <a:t>(near tie 1917)</a:t>
            </a:r>
          </a:p>
          <a:p>
            <a:pPr>
              <a:lnSpc>
                <a:spcPct val="100000"/>
              </a:lnSpc>
              <a:spcBef>
                <a:spcPts val="600"/>
              </a:spcBef>
            </a:pPr>
            <a:r>
              <a:rPr lang="en-US" sz="1400" dirty="0" smtClean="0">
                <a:solidFill>
                  <a:prstClr val="white">
                    <a:lumMod val="85000"/>
                  </a:prstClr>
                </a:solidFill>
                <a:latin typeface="Arial"/>
                <a:cs typeface="Arial"/>
              </a:rPr>
              <a:t>3</a:t>
            </a:r>
            <a:r>
              <a:rPr lang="en-US" sz="1400" baseline="30000" dirty="0">
                <a:solidFill>
                  <a:prstClr val="white">
                    <a:lumMod val="85000"/>
                  </a:prstClr>
                </a:solidFill>
                <a:latin typeface="Arial"/>
                <a:cs typeface="Arial"/>
              </a:rPr>
              <a:t>r</a:t>
            </a:r>
            <a:r>
              <a:rPr lang="en-US" sz="1400" baseline="30000" dirty="0" smtClean="0">
                <a:solidFill>
                  <a:prstClr val="white">
                    <a:lumMod val="85000"/>
                  </a:prstClr>
                </a:solidFill>
                <a:latin typeface="Arial"/>
                <a:cs typeface="Arial"/>
              </a:rPr>
              <a:t>d</a:t>
            </a:r>
            <a:r>
              <a:rPr lang="en-US" sz="1400" dirty="0" smtClean="0">
                <a:solidFill>
                  <a:prstClr val="white">
                    <a:lumMod val="85000"/>
                  </a:prstClr>
                </a:solidFill>
                <a:latin typeface="Arial"/>
                <a:cs typeface="Arial"/>
              </a:rPr>
              <a:t> warmest SON </a:t>
            </a:r>
            <a:r>
              <a:rPr lang="en-US" sz="1000" i="1" dirty="0" smtClean="0">
                <a:solidFill>
                  <a:prstClr val="white">
                    <a:lumMod val="85000"/>
                  </a:prstClr>
                </a:solidFill>
                <a:latin typeface="Arial"/>
                <a:cs typeface="Arial"/>
              </a:rPr>
              <a:t>(</a:t>
            </a:r>
            <a:r>
              <a:rPr lang="en-US" sz="1000" i="1" dirty="0" smtClean="0">
                <a:solidFill>
                  <a:prstClr val="white">
                    <a:lumMod val="85000"/>
                  </a:prstClr>
                </a:solidFill>
                <a:latin typeface="Arial"/>
                <a:cs typeface="Arial"/>
              </a:rPr>
              <a:t>tied 2021)</a:t>
            </a:r>
          </a:p>
          <a:p>
            <a:pPr lvl="1">
              <a:lnSpc>
                <a:spcPct val="100000"/>
              </a:lnSpc>
              <a:spcBef>
                <a:spcPts val="600"/>
              </a:spcBef>
            </a:pPr>
            <a:r>
              <a:rPr lang="en-US" sz="1000" i="1" dirty="0" smtClean="0">
                <a:solidFill>
                  <a:prstClr val="white">
                    <a:lumMod val="85000"/>
                  </a:prstClr>
                </a:solidFill>
                <a:latin typeface="Arial"/>
                <a:cs typeface="Arial"/>
              </a:rPr>
              <a:t>1</a:t>
            </a:r>
            <a:r>
              <a:rPr lang="en-US" sz="1000" i="1" baseline="30000" dirty="0" smtClean="0">
                <a:solidFill>
                  <a:prstClr val="white">
                    <a:lumMod val="85000"/>
                  </a:prstClr>
                </a:solidFill>
                <a:latin typeface="Arial"/>
                <a:cs typeface="Arial"/>
              </a:rPr>
              <a:t>st</a:t>
            </a:r>
            <a:r>
              <a:rPr lang="en-US" sz="1000" i="1" dirty="0" smtClean="0">
                <a:solidFill>
                  <a:prstClr val="white">
                    <a:lumMod val="85000"/>
                  </a:prstClr>
                </a:solidFill>
                <a:latin typeface="Arial"/>
                <a:cs typeface="Arial"/>
              </a:rPr>
              <a:t> warmest </a:t>
            </a:r>
            <a:r>
              <a:rPr lang="en-US" sz="1000" i="1" dirty="0" err="1" smtClean="0">
                <a:solidFill>
                  <a:prstClr val="white">
                    <a:lumMod val="85000"/>
                  </a:prstClr>
                </a:solidFill>
                <a:latin typeface="Arial"/>
                <a:cs typeface="Arial"/>
              </a:rPr>
              <a:t>T</a:t>
            </a:r>
            <a:r>
              <a:rPr lang="en-US" sz="1000" i="1" baseline="-25000" dirty="0" err="1" smtClean="0">
                <a:solidFill>
                  <a:prstClr val="white">
                    <a:lumMod val="85000"/>
                  </a:prstClr>
                </a:solidFill>
                <a:latin typeface="Arial"/>
                <a:cs typeface="Arial"/>
              </a:rPr>
              <a:t>min</a:t>
            </a:r>
            <a:endParaRPr lang="en-US" sz="1000" i="1" baseline="-25000" dirty="0" smtClean="0">
              <a:solidFill>
                <a:prstClr val="white">
                  <a:lumMod val="85000"/>
                </a:prstClr>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warmest, 4</a:t>
            </a:r>
            <a:r>
              <a:rPr lang="en-US" sz="1400" baseline="30000" dirty="0" smtClean="0">
                <a:solidFill>
                  <a:prstClr val="white">
                    <a:lumMod val="85000"/>
                  </a:prstClr>
                </a:solidFill>
                <a:latin typeface="Arial"/>
                <a:cs typeface="Arial"/>
              </a:rPr>
              <a:t>th</a:t>
            </a:r>
            <a:r>
              <a:rPr lang="en-US" sz="1400" dirty="0" smtClean="0">
                <a:solidFill>
                  <a:prstClr val="white">
                    <a:lumMod val="85000"/>
                  </a:prstClr>
                </a:solidFill>
                <a:latin typeface="Arial"/>
                <a:cs typeface="Arial"/>
              </a:rPr>
              <a:t> wettest December</a:t>
            </a:r>
          </a:p>
        </p:txBody>
      </p:sp>
    </p:spTree>
    <p:extLst>
      <p:ext uri="{BB962C8B-B14F-4D97-AF65-F5344CB8AC3E}">
        <p14:creationId xmlns:p14="http://schemas.microsoft.com/office/powerpoint/2010/main" val="8363876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8" name="Picture 7" descr="era5-0p5deg_7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985" y="209965"/>
            <a:ext cx="4877133" cy="4721266"/>
          </a:xfrm>
          <a:prstGeom prst="rect">
            <a:avLst/>
          </a:prstGeom>
        </p:spPr>
      </p:pic>
      <p:sp>
        <p:nvSpPr>
          <p:cNvPr id="9" name="Content Placeholder 2">
            <a:extLst>
              <a:ext uri="{FF2B5EF4-FFF2-40B4-BE49-F238E27FC236}">
                <a16:creationId xmlns="" xmlns:a16="http://schemas.microsoft.com/office/drawing/2014/main" id="{896BE7D2-E247-0A49-B13B-9E0F5914157C}"/>
              </a:ext>
            </a:extLst>
          </p:cNvPr>
          <p:cNvSpPr txBox="1">
            <a:spLocks/>
          </p:cNvSpPr>
          <p:nvPr/>
        </p:nvSpPr>
        <p:spPr>
          <a:xfrm>
            <a:off x="457200" y="971550"/>
            <a:ext cx="3581400" cy="4038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400" b="1" dirty="0" smtClean="0">
                <a:solidFill>
                  <a:srgbClr val="F2F2F2"/>
                </a:solidFill>
                <a:latin typeface="Arial"/>
                <a:cs typeface="Arial"/>
              </a:rPr>
              <a:t>Maine </a:t>
            </a:r>
            <a:r>
              <a:rPr lang="en-US" sz="1400" b="1" dirty="0" smtClean="0">
                <a:solidFill>
                  <a:srgbClr val="F2F2F2"/>
                </a:solidFill>
                <a:latin typeface="Arial"/>
                <a:cs typeface="Arial"/>
              </a:rPr>
              <a:t>Statewide 2023</a:t>
            </a:r>
            <a:endParaRPr lang="en-US" sz="1400" b="1" dirty="0" smtClean="0">
              <a:solidFill>
                <a:srgbClr val="F2F2F2"/>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warmest, 5</a:t>
            </a:r>
            <a:r>
              <a:rPr lang="en-US" sz="1400" baseline="30000" dirty="0" smtClean="0">
                <a:solidFill>
                  <a:prstClr val="white">
                    <a:lumMod val="85000"/>
                  </a:prstClr>
                </a:solidFill>
                <a:latin typeface="Arial"/>
                <a:cs typeface="Arial"/>
              </a:rPr>
              <a:t>th</a:t>
            </a:r>
            <a:r>
              <a:rPr lang="en-US" sz="1400" dirty="0" smtClean="0">
                <a:solidFill>
                  <a:prstClr val="white">
                    <a:lumMod val="85000"/>
                  </a:prstClr>
                </a:solidFill>
                <a:latin typeface="Arial"/>
                <a:cs typeface="Arial"/>
              </a:rPr>
              <a:t> wettest Jan–Dec</a:t>
            </a:r>
            <a:endParaRPr lang="en-US" sz="1100" i="1" dirty="0" smtClean="0">
              <a:solidFill>
                <a:prstClr val="white">
                  <a:lumMod val="85000"/>
                </a:prstClr>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1</a:t>
            </a:r>
            <a:r>
              <a:rPr lang="en-US" sz="1400" baseline="30000" dirty="0" smtClean="0">
                <a:solidFill>
                  <a:prstClr val="white">
                    <a:lumMod val="85000"/>
                  </a:prstClr>
                </a:solidFill>
                <a:latin typeface="Arial"/>
                <a:cs typeface="Arial"/>
              </a:rPr>
              <a:t>st</a:t>
            </a:r>
            <a:r>
              <a:rPr lang="en-US" sz="1400" dirty="0" smtClean="0">
                <a:solidFill>
                  <a:prstClr val="white">
                    <a:lumMod val="85000"/>
                  </a:prstClr>
                </a:solidFill>
                <a:latin typeface="Arial"/>
                <a:cs typeface="Arial"/>
              </a:rPr>
              <a:t> </a:t>
            </a:r>
            <a:r>
              <a:rPr lang="en-US" sz="1400" dirty="0" smtClean="0">
                <a:solidFill>
                  <a:prstClr val="white">
                    <a:lumMod val="85000"/>
                  </a:prstClr>
                </a:solidFill>
                <a:latin typeface="Arial"/>
                <a:cs typeface="Arial"/>
              </a:rPr>
              <a:t>warmest </a:t>
            </a:r>
            <a:r>
              <a:rPr lang="en-US" sz="1400" dirty="0" smtClean="0">
                <a:solidFill>
                  <a:prstClr val="white">
                    <a:lumMod val="85000"/>
                  </a:prstClr>
                </a:solidFill>
                <a:latin typeface="Arial"/>
                <a:cs typeface="Arial"/>
              </a:rPr>
              <a:t>January</a:t>
            </a:r>
            <a:endParaRPr lang="en-US" sz="1400" dirty="0" smtClean="0">
              <a:solidFill>
                <a:prstClr val="white">
                  <a:lumMod val="85000"/>
                </a:prstClr>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3</a:t>
            </a:r>
            <a:r>
              <a:rPr lang="en-US" sz="1400" baseline="30000" dirty="0" smtClean="0">
                <a:solidFill>
                  <a:prstClr val="white">
                    <a:lumMod val="85000"/>
                  </a:prstClr>
                </a:solidFill>
                <a:latin typeface="Arial"/>
                <a:cs typeface="Arial"/>
              </a:rPr>
              <a:t>rd</a:t>
            </a:r>
            <a:r>
              <a:rPr lang="en-US" sz="1400" dirty="0" smtClean="0">
                <a:solidFill>
                  <a:prstClr val="white">
                    <a:lumMod val="85000"/>
                  </a:prstClr>
                </a:solidFill>
                <a:latin typeface="Arial"/>
                <a:cs typeface="Arial"/>
              </a:rPr>
              <a:t> warmest </a:t>
            </a:r>
            <a:r>
              <a:rPr lang="en-US" sz="1400" dirty="0" smtClean="0">
                <a:solidFill>
                  <a:prstClr val="white">
                    <a:lumMod val="85000"/>
                  </a:prstClr>
                </a:solidFill>
                <a:latin typeface="Arial"/>
                <a:cs typeface="Arial"/>
              </a:rPr>
              <a:t>DJF</a:t>
            </a:r>
          </a:p>
          <a:p>
            <a:pPr>
              <a:lnSpc>
                <a:spcPct val="100000"/>
              </a:lnSpc>
              <a:spcBef>
                <a:spcPts val="600"/>
              </a:spcBef>
            </a:pPr>
            <a:r>
              <a:rPr lang="en-US" sz="1400" dirty="0" smtClean="0">
                <a:solidFill>
                  <a:prstClr val="white">
                    <a:lumMod val="85000"/>
                  </a:prstClr>
                </a:solidFill>
                <a:latin typeface="Arial"/>
                <a:cs typeface="Arial"/>
              </a:rPr>
              <a:t>1</a:t>
            </a:r>
            <a:r>
              <a:rPr lang="en-US" sz="1400" baseline="30000" dirty="0" smtClean="0">
                <a:solidFill>
                  <a:prstClr val="white">
                    <a:lumMod val="85000"/>
                  </a:prstClr>
                </a:solidFill>
                <a:latin typeface="Arial"/>
                <a:cs typeface="Arial"/>
              </a:rPr>
              <a:t>st</a:t>
            </a:r>
            <a:r>
              <a:rPr lang="en-US" sz="1400" dirty="0" smtClean="0">
                <a:solidFill>
                  <a:prstClr val="white">
                    <a:lumMod val="85000"/>
                  </a:prstClr>
                </a:solidFill>
                <a:latin typeface="Arial"/>
                <a:cs typeface="Arial"/>
              </a:rPr>
              <a:t> warmest July </a:t>
            </a:r>
            <a:r>
              <a:rPr lang="en-US" sz="1000" i="1" dirty="0" smtClean="0">
                <a:solidFill>
                  <a:prstClr val="white">
                    <a:lumMod val="85000"/>
                  </a:prstClr>
                </a:solidFill>
                <a:latin typeface="Arial"/>
                <a:cs typeface="Arial"/>
              </a:rPr>
              <a:t>(tied 1921, 1952)</a:t>
            </a:r>
          </a:p>
          <a:p>
            <a:pPr lvl="1">
              <a:lnSpc>
                <a:spcPct val="100000"/>
              </a:lnSpc>
              <a:spcBef>
                <a:spcPts val="600"/>
              </a:spcBef>
            </a:pPr>
            <a:r>
              <a:rPr lang="en-US" sz="1000" i="1" dirty="0">
                <a:solidFill>
                  <a:prstClr val="white">
                    <a:lumMod val="85000"/>
                  </a:prstClr>
                </a:solidFill>
                <a:latin typeface="Arial"/>
                <a:cs typeface="Arial"/>
              </a:rPr>
              <a:t>1</a:t>
            </a:r>
            <a:r>
              <a:rPr lang="en-US" sz="1000" i="1" baseline="30000" dirty="0">
                <a:solidFill>
                  <a:prstClr val="white">
                    <a:lumMod val="85000"/>
                  </a:prstClr>
                </a:solidFill>
                <a:latin typeface="Arial"/>
                <a:cs typeface="Arial"/>
              </a:rPr>
              <a:t>st</a:t>
            </a:r>
            <a:r>
              <a:rPr lang="en-US" sz="1000" i="1" dirty="0">
                <a:solidFill>
                  <a:prstClr val="white">
                    <a:lumMod val="85000"/>
                  </a:prstClr>
                </a:solidFill>
                <a:latin typeface="Arial"/>
                <a:cs typeface="Arial"/>
              </a:rPr>
              <a:t> warmest </a:t>
            </a:r>
            <a:r>
              <a:rPr lang="en-US" sz="1000" i="1" dirty="0" err="1">
                <a:solidFill>
                  <a:prstClr val="white">
                    <a:lumMod val="85000"/>
                  </a:prstClr>
                </a:solidFill>
                <a:latin typeface="Arial"/>
                <a:cs typeface="Arial"/>
              </a:rPr>
              <a:t>T</a:t>
            </a:r>
            <a:r>
              <a:rPr lang="en-US" sz="1000" i="1" baseline="-25000" dirty="0" err="1">
                <a:solidFill>
                  <a:prstClr val="white">
                    <a:lumMod val="85000"/>
                  </a:prstClr>
                </a:solidFill>
                <a:latin typeface="Arial"/>
                <a:cs typeface="Arial"/>
              </a:rPr>
              <a:t>min</a:t>
            </a:r>
            <a:endParaRPr lang="en-US" sz="1000" i="1" dirty="0" smtClean="0">
              <a:solidFill>
                <a:prstClr val="white">
                  <a:lumMod val="85000"/>
                </a:prstClr>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wettest JJA </a:t>
            </a:r>
            <a:r>
              <a:rPr lang="en-US" sz="1000" i="1" dirty="0" smtClean="0">
                <a:solidFill>
                  <a:prstClr val="white">
                    <a:lumMod val="85000"/>
                  </a:prstClr>
                </a:solidFill>
                <a:latin typeface="Arial"/>
                <a:cs typeface="Arial"/>
              </a:rPr>
              <a:t>(near tie 1917)</a:t>
            </a:r>
          </a:p>
          <a:p>
            <a:pPr>
              <a:lnSpc>
                <a:spcPct val="100000"/>
              </a:lnSpc>
              <a:spcBef>
                <a:spcPts val="600"/>
              </a:spcBef>
            </a:pPr>
            <a:r>
              <a:rPr lang="en-US" sz="1400" dirty="0" smtClean="0">
                <a:solidFill>
                  <a:prstClr val="white">
                    <a:lumMod val="85000"/>
                  </a:prstClr>
                </a:solidFill>
                <a:latin typeface="Arial"/>
                <a:cs typeface="Arial"/>
              </a:rPr>
              <a:t>3</a:t>
            </a:r>
            <a:r>
              <a:rPr lang="en-US" sz="1400" baseline="30000" dirty="0">
                <a:solidFill>
                  <a:prstClr val="white">
                    <a:lumMod val="85000"/>
                  </a:prstClr>
                </a:solidFill>
                <a:latin typeface="Arial"/>
                <a:cs typeface="Arial"/>
              </a:rPr>
              <a:t>r</a:t>
            </a:r>
            <a:r>
              <a:rPr lang="en-US" sz="1400" baseline="30000" dirty="0" smtClean="0">
                <a:solidFill>
                  <a:prstClr val="white">
                    <a:lumMod val="85000"/>
                  </a:prstClr>
                </a:solidFill>
                <a:latin typeface="Arial"/>
                <a:cs typeface="Arial"/>
              </a:rPr>
              <a:t>d</a:t>
            </a:r>
            <a:r>
              <a:rPr lang="en-US" sz="1400" dirty="0" smtClean="0">
                <a:solidFill>
                  <a:prstClr val="white">
                    <a:lumMod val="85000"/>
                  </a:prstClr>
                </a:solidFill>
                <a:latin typeface="Arial"/>
                <a:cs typeface="Arial"/>
              </a:rPr>
              <a:t> warmest SON </a:t>
            </a:r>
            <a:r>
              <a:rPr lang="en-US" sz="1000" i="1" dirty="0" smtClean="0">
                <a:solidFill>
                  <a:prstClr val="white">
                    <a:lumMod val="85000"/>
                  </a:prstClr>
                </a:solidFill>
                <a:latin typeface="Arial"/>
                <a:cs typeface="Arial"/>
              </a:rPr>
              <a:t>(</a:t>
            </a:r>
            <a:r>
              <a:rPr lang="en-US" sz="1000" i="1" dirty="0" smtClean="0">
                <a:solidFill>
                  <a:prstClr val="white">
                    <a:lumMod val="85000"/>
                  </a:prstClr>
                </a:solidFill>
                <a:latin typeface="Arial"/>
                <a:cs typeface="Arial"/>
              </a:rPr>
              <a:t>tied 2021)</a:t>
            </a:r>
          </a:p>
          <a:p>
            <a:pPr lvl="1">
              <a:lnSpc>
                <a:spcPct val="100000"/>
              </a:lnSpc>
              <a:spcBef>
                <a:spcPts val="600"/>
              </a:spcBef>
            </a:pPr>
            <a:r>
              <a:rPr lang="en-US" sz="1000" i="1" dirty="0" smtClean="0">
                <a:solidFill>
                  <a:prstClr val="white">
                    <a:lumMod val="85000"/>
                  </a:prstClr>
                </a:solidFill>
                <a:latin typeface="Arial"/>
                <a:cs typeface="Arial"/>
              </a:rPr>
              <a:t>1</a:t>
            </a:r>
            <a:r>
              <a:rPr lang="en-US" sz="1000" i="1" baseline="30000" dirty="0" smtClean="0">
                <a:solidFill>
                  <a:prstClr val="white">
                    <a:lumMod val="85000"/>
                  </a:prstClr>
                </a:solidFill>
                <a:latin typeface="Arial"/>
                <a:cs typeface="Arial"/>
              </a:rPr>
              <a:t>st</a:t>
            </a:r>
            <a:r>
              <a:rPr lang="en-US" sz="1000" i="1" dirty="0" smtClean="0">
                <a:solidFill>
                  <a:prstClr val="white">
                    <a:lumMod val="85000"/>
                  </a:prstClr>
                </a:solidFill>
                <a:latin typeface="Arial"/>
                <a:cs typeface="Arial"/>
              </a:rPr>
              <a:t> warmest </a:t>
            </a:r>
            <a:r>
              <a:rPr lang="en-US" sz="1000" i="1" dirty="0" err="1" smtClean="0">
                <a:solidFill>
                  <a:prstClr val="white">
                    <a:lumMod val="85000"/>
                  </a:prstClr>
                </a:solidFill>
                <a:latin typeface="Arial"/>
                <a:cs typeface="Arial"/>
              </a:rPr>
              <a:t>T</a:t>
            </a:r>
            <a:r>
              <a:rPr lang="en-US" sz="1000" i="1" baseline="-25000" dirty="0" err="1" smtClean="0">
                <a:solidFill>
                  <a:prstClr val="white">
                    <a:lumMod val="85000"/>
                  </a:prstClr>
                </a:solidFill>
                <a:latin typeface="Arial"/>
                <a:cs typeface="Arial"/>
              </a:rPr>
              <a:t>min</a:t>
            </a:r>
            <a:endParaRPr lang="en-US" sz="1000" i="1" baseline="-25000" dirty="0" smtClean="0">
              <a:solidFill>
                <a:prstClr val="white">
                  <a:lumMod val="85000"/>
                </a:prstClr>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warmest, 4</a:t>
            </a:r>
            <a:r>
              <a:rPr lang="en-US" sz="1400" baseline="30000" dirty="0" smtClean="0">
                <a:solidFill>
                  <a:prstClr val="white">
                    <a:lumMod val="85000"/>
                  </a:prstClr>
                </a:solidFill>
                <a:latin typeface="Arial"/>
                <a:cs typeface="Arial"/>
              </a:rPr>
              <a:t>th</a:t>
            </a:r>
            <a:r>
              <a:rPr lang="en-US" sz="1400" dirty="0" smtClean="0">
                <a:solidFill>
                  <a:prstClr val="white">
                    <a:lumMod val="85000"/>
                  </a:prstClr>
                </a:solidFill>
                <a:latin typeface="Arial"/>
                <a:cs typeface="Arial"/>
              </a:rPr>
              <a:t> wettest December</a:t>
            </a:r>
          </a:p>
          <a:p>
            <a:pPr marL="0" indent="0">
              <a:lnSpc>
                <a:spcPct val="100000"/>
              </a:lnSpc>
              <a:spcBef>
                <a:spcPts val="1500"/>
              </a:spcBef>
              <a:buFont typeface="Arial" panose="020B0604020202020204" pitchFamily="34" charset="0"/>
              <a:buNone/>
            </a:pPr>
            <a:r>
              <a:rPr lang="en-US" sz="1400" b="1" dirty="0" smtClean="0">
                <a:solidFill>
                  <a:prstClr val="white"/>
                </a:solidFill>
                <a:latin typeface="Arial"/>
                <a:cs typeface="Arial"/>
              </a:rPr>
              <a:t>Gulf </a:t>
            </a:r>
            <a:r>
              <a:rPr lang="en-US" sz="1400" b="1" dirty="0" smtClean="0">
                <a:solidFill>
                  <a:prstClr val="white"/>
                </a:solidFill>
                <a:latin typeface="Arial"/>
                <a:cs typeface="Arial"/>
              </a:rPr>
              <a:t>of Maine </a:t>
            </a:r>
            <a:r>
              <a:rPr lang="en-US" sz="1400" b="1" dirty="0" smtClean="0">
                <a:solidFill>
                  <a:prstClr val="white"/>
                </a:solidFill>
                <a:latin typeface="Arial"/>
                <a:cs typeface="Arial"/>
              </a:rPr>
              <a:t>(</a:t>
            </a:r>
            <a:r>
              <a:rPr lang="en-US" sz="1400" b="1" dirty="0" smtClean="0">
                <a:solidFill>
                  <a:prstClr val="white"/>
                </a:solidFill>
                <a:latin typeface="Arial"/>
                <a:cs typeface="Arial"/>
              </a:rPr>
              <a:t>SST</a:t>
            </a:r>
            <a:r>
              <a:rPr lang="en-US" sz="1400" b="1" dirty="0" smtClean="0">
                <a:solidFill>
                  <a:prstClr val="white"/>
                </a:solidFill>
                <a:latin typeface="Arial"/>
                <a:cs typeface="Arial"/>
              </a:rPr>
              <a:t>) 2023</a:t>
            </a:r>
            <a:endParaRPr lang="en-US" sz="1400" b="1" dirty="0" smtClean="0">
              <a:solidFill>
                <a:prstClr val="white"/>
              </a:solidFill>
              <a:latin typeface="Arial"/>
              <a:cs typeface="Arial"/>
            </a:endParaRPr>
          </a:p>
          <a:p>
            <a:pPr>
              <a:lnSpc>
                <a:spcPct val="100000"/>
              </a:lnSpc>
              <a:spcBef>
                <a:spcPts val="600"/>
              </a:spcBef>
            </a:pPr>
            <a:r>
              <a:rPr lang="en-US" sz="1400" dirty="0" smtClean="0">
                <a:solidFill>
                  <a:srgbClr val="ED7D31">
                    <a:lumMod val="60000"/>
                    <a:lumOff val="40000"/>
                  </a:srgbClr>
                </a:solidFill>
                <a:latin typeface="Arial"/>
                <a:cs typeface="Arial"/>
              </a:rPr>
              <a:t>1</a:t>
            </a:r>
            <a:r>
              <a:rPr lang="en-US" sz="1400" baseline="30000" dirty="0" smtClean="0">
                <a:solidFill>
                  <a:srgbClr val="ED7D31">
                    <a:lumMod val="60000"/>
                    <a:lumOff val="40000"/>
                  </a:srgbClr>
                </a:solidFill>
                <a:latin typeface="Arial"/>
                <a:cs typeface="Arial"/>
              </a:rPr>
              <a:t>st</a:t>
            </a:r>
            <a:r>
              <a:rPr lang="en-US" sz="1400" dirty="0" smtClean="0">
                <a:solidFill>
                  <a:srgbClr val="ED7D31">
                    <a:lumMod val="60000"/>
                    <a:lumOff val="40000"/>
                  </a:srgbClr>
                </a:solidFill>
                <a:latin typeface="Arial"/>
                <a:cs typeface="Arial"/>
              </a:rPr>
              <a:t> </a:t>
            </a:r>
            <a:r>
              <a:rPr lang="en-US" sz="1400" dirty="0" smtClean="0">
                <a:solidFill>
                  <a:srgbClr val="ED7D31">
                    <a:lumMod val="60000"/>
                    <a:lumOff val="40000"/>
                  </a:srgbClr>
                </a:solidFill>
                <a:latin typeface="Arial"/>
                <a:cs typeface="Arial"/>
              </a:rPr>
              <a:t>warmest </a:t>
            </a:r>
            <a:r>
              <a:rPr lang="en-US" sz="1400" dirty="0" smtClean="0">
                <a:solidFill>
                  <a:srgbClr val="ED7D31">
                    <a:lumMod val="60000"/>
                    <a:lumOff val="40000"/>
                  </a:srgbClr>
                </a:solidFill>
                <a:latin typeface="Arial"/>
                <a:cs typeface="Arial"/>
              </a:rPr>
              <a:t>February </a:t>
            </a:r>
            <a:r>
              <a:rPr lang="en-US" sz="1400" dirty="0" smtClean="0">
                <a:solidFill>
                  <a:srgbClr val="ED7D31">
                    <a:lumMod val="60000"/>
                    <a:lumOff val="40000"/>
                  </a:srgbClr>
                </a:solidFill>
                <a:latin typeface="Arial"/>
                <a:cs typeface="Arial"/>
              </a:rPr>
              <a:t>and </a:t>
            </a:r>
            <a:r>
              <a:rPr lang="en-US" sz="1400" dirty="0" smtClean="0">
                <a:solidFill>
                  <a:srgbClr val="ED7D31">
                    <a:lumMod val="60000"/>
                    <a:lumOff val="40000"/>
                  </a:srgbClr>
                </a:solidFill>
                <a:latin typeface="Arial"/>
                <a:cs typeface="Arial"/>
              </a:rPr>
              <a:t>JFM</a:t>
            </a:r>
            <a:endParaRPr lang="en-US" sz="1400" dirty="0" smtClean="0">
              <a:solidFill>
                <a:srgbClr val="ED7D31">
                  <a:lumMod val="60000"/>
                  <a:lumOff val="40000"/>
                </a:srgbClr>
              </a:solidFill>
              <a:latin typeface="Arial"/>
              <a:cs typeface="Arial"/>
            </a:endParaRPr>
          </a:p>
        </p:txBody>
      </p:sp>
      <p:sp>
        <p:nvSpPr>
          <p:cNvPr id="11" name="Title 1">
            <a:extLst>
              <a:ext uri="{FF2B5EF4-FFF2-40B4-BE49-F238E27FC236}">
                <a16:creationId xmlns="" xmlns:a16="http://schemas.microsoft.com/office/drawing/2014/main" id="{D39D5AC0-A3CB-E94E-8715-EBF1CADAD5A3}"/>
              </a:ext>
            </a:extLst>
          </p:cNvPr>
          <p:cNvSpPr txBox="1">
            <a:spLocks/>
          </p:cNvSpPr>
          <p:nvPr/>
        </p:nvSpPr>
        <p:spPr>
          <a:xfrm>
            <a:off x="76200" y="57150"/>
            <a:ext cx="4038600" cy="7620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dirty="0" smtClean="0">
                <a:solidFill>
                  <a:srgbClr val="FFC000">
                    <a:lumMod val="20000"/>
                    <a:lumOff val="80000"/>
                  </a:srgbClr>
                </a:solidFill>
                <a:latin typeface="Arial"/>
                <a:cs typeface="Arial"/>
              </a:rPr>
              <a:t>Notable </a:t>
            </a:r>
            <a:r>
              <a:rPr lang="en-US" sz="2800" dirty="0" smtClean="0">
                <a:solidFill>
                  <a:srgbClr val="FFC000">
                    <a:lumMod val="20000"/>
                    <a:lumOff val="80000"/>
                  </a:srgbClr>
                </a:solidFill>
                <a:latin typeface="Arial"/>
                <a:cs typeface="Arial"/>
              </a:rPr>
              <a:t>Statistics</a:t>
            </a:r>
            <a:endParaRPr lang="en-US" sz="2800" dirty="0">
              <a:solidFill>
                <a:srgbClr val="FFC000">
                  <a:lumMod val="20000"/>
                  <a:lumOff val="80000"/>
                </a:srgbClr>
              </a:solidFill>
              <a:latin typeface="Arial"/>
              <a:cs typeface="Aria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430" y="209550"/>
            <a:ext cx="4880370" cy="4724399"/>
          </a:xfrm>
          <a:prstGeom prst="rect">
            <a:avLst/>
          </a:prstGeom>
        </p:spPr>
      </p:pic>
      <p:grpSp>
        <p:nvGrpSpPr>
          <p:cNvPr id="7" name="Group 6"/>
          <p:cNvGrpSpPr/>
          <p:nvPr/>
        </p:nvGrpSpPr>
        <p:grpSpPr>
          <a:xfrm>
            <a:off x="3523303" y="590550"/>
            <a:ext cx="2663803" cy="2111000"/>
            <a:chOff x="3523303" y="590550"/>
            <a:chExt cx="2663803" cy="211100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303" y="590550"/>
              <a:ext cx="2663803" cy="1664877"/>
            </a:xfrm>
            <a:prstGeom prst="rect">
              <a:avLst/>
            </a:prstGeom>
            <a:ln w="3810">
              <a:solidFill>
                <a:schemeClr val="tx1"/>
              </a:solidFill>
            </a:ln>
          </p:spPr>
        </p:pic>
        <p:cxnSp>
          <p:nvCxnSpPr>
            <p:cNvPr id="18" name="Straight Connector 17"/>
            <p:cNvCxnSpPr/>
            <p:nvPr/>
          </p:nvCxnSpPr>
          <p:spPr>
            <a:xfrm flipH="1">
              <a:off x="5943601" y="2255427"/>
              <a:ext cx="243505" cy="446123"/>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523304" y="2255427"/>
              <a:ext cx="2267896" cy="446123"/>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grpSp>
      <p:cxnSp>
        <p:nvCxnSpPr>
          <p:cNvPr id="15" name="Straight Arrow Connector 14"/>
          <p:cNvCxnSpPr/>
          <p:nvPr/>
        </p:nvCxnSpPr>
        <p:spPr>
          <a:xfrm>
            <a:off x="5927091" y="723081"/>
            <a:ext cx="184272" cy="303295"/>
          </a:xfrm>
          <a:prstGeom prst="straightConnector1">
            <a:avLst/>
          </a:prstGeom>
          <a:ln w="38100">
            <a:solidFill>
              <a:srgbClr val="FF6600"/>
            </a:solidFill>
            <a:tailEnd type="triangle"/>
          </a:ln>
          <a:effectLst>
            <a:outerShdw blurRad="50800" dist="38100" dir="27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5791200" y="2637708"/>
            <a:ext cx="152400" cy="127683"/>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4215028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800"/>
                                        <p:tgtEl>
                                          <p:spTgt spid="12"/>
                                        </p:tgtEl>
                                      </p:cBhvr>
                                    </p:animEffect>
                                  </p:childTnLst>
                                </p:cTn>
                              </p:par>
                            </p:childTnLst>
                          </p:cTn>
                        </p:par>
                        <p:par>
                          <p:cTn id="13" fill="hold">
                            <p:stCondLst>
                              <p:cond delay="800"/>
                            </p:stCondLst>
                            <p:childTnLst>
                              <p:par>
                                <p:cTn id="14" presetID="9"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800"/>
                                        <p:tgtEl>
                                          <p:spTgt spid="7"/>
                                        </p:tgtEl>
                                      </p:cBhvr>
                                    </p:animEffect>
                                  </p:childTnLst>
                                </p:cTn>
                              </p:par>
                            </p:childTnLst>
                          </p:cTn>
                        </p:par>
                        <p:par>
                          <p:cTn id="17" fill="hold">
                            <p:stCondLst>
                              <p:cond delay="16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17748" y="0"/>
            <a:ext cx="6026252" cy="5143500"/>
          </a:xfrm>
          <a:prstGeom prst="rect">
            <a:avLst/>
          </a:prstGeom>
        </p:spPr>
      </p:pic>
      <p:pic>
        <p:nvPicPr>
          <p:cNvPr id="5" name="Picture 4" descr="era5-0p5deg_4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 y="1657350"/>
            <a:ext cx="4184822" cy="2615514"/>
          </a:xfrm>
          <a:prstGeom prst="rect">
            <a:avLst/>
          </a:prstGeom>
          <a:effectLst>
            <a:outerShdw blurRad="50800" dist="38100" dir="2700000" algn="tl" rotWithShape="0">
              <a:srgbClr val="000000">
                <a:alpha val="40000"/>
              </a:srgbClr>
            </a:outerShdw>
          </a:effectLst>
        </p:spPr>
      </p:pic>
      <p:cxnSp>
        <p:nvCxnSpPr>
          <p:cNvPr id="8" name="Straight Arrow Connector 7"/>
          <p:cNvCxnSpPr>
            <a:stCxn id="6" idx="1"/>
          </p:cNvCxnSpPr>
          <p:nvPr/>
        </p:nvCxnSpPr>
        <p:spPr>
          <a:xfrm flipH="1">
            <a:off x="4163288" y="1809750"/>
            <a:ext cx="1551712" cy="4640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5715000" y="1581150"/>
            <a:ext cx="457200" cy="457200"/>
          </a:xfrm>
          <a:prstGeom prst="rect">
            <a:avLst/>
          </a:prstGeom>
          <a:noFill/>
          <a:ln w="3810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itle 1">
            <a:extLst>
              <a:ext uri="{FF2B5EF4-FFF2-40B4-BE49-F238E27FC236}">
                <a16:creationId xmlns="" xmlns:a16="http://schemas.microsoft.com/office/drawing/2014/main" id="{D39D5AC0-A3CB-E94E-8715-EBF1CADAD5A3}"/>
              </a:ext>
            </a:extLst>
          </p:cNvPr>
          <p:cNvSpPr txBox="1">
            <a:spLocks/>
          </p:cNvSpPr>
          <p:nvPr/>
        </p:nvSpPr>
        <p:spPr>
          <a:xfrm>
            <a:off x="76200" y="209550"/>
            <a:ext cx="2971801" cy="8382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dirty="0" smtClean="0">
                <a:solidFill>
                  <a:srgbClr val="FFC000">
                    <a:lumMod val="20000"/>
                    <a:lumOff val="80000"/>
                  </a:srgbClr>
                </a:solidFill>
                <a:latin typeface="Arial"/>
                <a:cs typeface="Arial"/>
              </a:rPr>
              <a:t>2023 Extremes</a:t>
            </a:r>
          </a:p>
        </p:txBody>
      </p:sp>
    </p:spTree>
    <p:extLst>
      <p:ext uri="{BB962C8B-B14F-4D97-AF65-F5344CB8AC3E}">
        <p14:creationId xmlns:p14="http://schemas.microsoft.com/office/powerpoint/2010/main" val="3942394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 xmlns:a16="http://schemas.microsoft.com/office/drawing/2014/main" id="{D39D5AC0-A3CB-E94E-8715-EBF1CADAD5A3}"/>
              </a:ext>
            </a:extLst>
          </p:cNvPr>
          <p:cNvSpPr txBox="1">
            <a:spLocks/>
          </p:cNvSpPr>
          <p:nvPr/>
        </p:nvSpPr>
        <p:spPr>
          <a:xfrm>
            <a:off x="76199" y="57150"/>
            <a:ext cx="4724399" cy="83820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500" dirty="0" smtClean="0">
                <a:solidFill>
                  <a:srgbClr val="FFC000">
                    <a:lumMod val="20000"/>
                    <a:lumOff val="80000"/>
                  </a:srgbClr>
                </a:solidFill>
                <a:latin typeface="Arial"/>
                <a:cs typeface="Arial"/>
              </a:rPr>
              <a:t>Late Season Freeze</a:t>
            </a:r>
          </a:p>
          <a:p>
            <a:pPr algn="ctr">
              <a:lnSpc>
                <a:spcPct val="100000"/>
              </a:lnSpc>
            </a:pPr>
            <a:r>
              <a:rPr lang="en-US" sz="2500" dirty="0" smtClean="0">
                <a:solidFill>
                  <a:srgbClr val="FFC000">
                    <a:lumMod val="20000"/>
                    <a:lumOff val="80000"/>
                  </a:srgbClr>
                </a:solidFill>
                <a:latin typeface="Arial"/>
                <a:cs typeface="Arial"/>
              </a:rPr>
              <a:t>May 18, 2023</a:t>
            </a:r>
            <a:endParaRPr lang="en-US" sz="2500" dirty="0">
              <a:solidFill>
                <a:srgbClr val="FFC000">
                  <a:lumMod val="20000"/>
                  <a:lumOff val="80000"/>
                </a:srgbClr>
              </a:solidFill>
              <a:latin typeface="Arial"/>
              <a:cs typeface="Arial"/>
            </a:endParaRPr>
          </a:p>
        </p:txBody>
      </p:sp>
      <p:pic>
        <p:nvPicPr>
          <p:cNvPr id="13" name="Picture 12"/>
          <p:cNvPicPr>
            <a:picLocks noChangeAspect="1"/>
          </p:cNvPicPr>
          <p:nvPr/>
        </p:nvPicPr>
        <p:blipFill>
          <a:blip r:embed="rId2"/>
          <a:stretch>
            <a:fillRect/>
          </a:stretch>
        </p:blipFill>
        <p:spPr>
          <a:xfrm>
            <a:off x="6324600" y="86173"/>
            <a:ext cx="2514600" cy="2028377"/>
          </a:xfrm>
          <a:prstGeom prst="rect">
            <a:avLst/>
          </a:prstGeom>
        </p:spPr>
      </p:pic>
      <p:sp>
        <p:nvSpPr>
          <p:cNvPr id="15" name="TextBox 14"/>
          <p:cNvSpPr txBox="1"/>
          <p:nvPr/>
        </p:nvSpPr>
        <p:spPr>
          <a:xfrm>
            <a:off x="4589976" y="57150"/>
            <a:ext cx="1734624" cy="230832"/>
          </a:xfrm>
          <a:prstGeom prst="rect">
            <a:avLst/>
          </a:prstGeom>
          <a:noFill/>
        </p:spPr>
        <p:txBody>
          <a:bodyPr wrap="square" rtlCol="0">
            <a:spAutoFit/>
          </a:bodyPr>
          <a:lstStyle/>
          <a:p>
            <a:pPr algn="r"/>
            <a:r>
              <a:rPr lang="en-US" sz="900" dirty="0" smtClean="0">
                <a:solidFill>
                  <a:prstClr val="white">
                    <a:lumMod val="85000"/>
                  </a:prstClr>
                </a:solidFill>
                <a:latin typeface="Arial"/>
              </a:rPr>
              <a:t>2m T Standardized Anomaly</a:t>
            </a:r>
            <a:endParaRPr lang="en-US" sz="900" dirty="0">
              <a:solidFill>
                <a:prstClr val="white">
                  <a:lumMod val="85000"/>
                </a:prstClr>
              </a:solidFill>
              <a:latin typeface="Arial"/>
            </a:endParaRPr>
          </a:p>
        </p:txBody>
      </p:sp>
      <p:grpSp>
        <p:nvGrpSpPr>
          <p:cNvPr id="3" name="Group 2"/>
          <p:cNvGrpSpPr/>
          <p:nvPr/>
        </p:nvGrpSpPr>
        <p:grpSpPr>
          <a:xfrm>
            <a:off x="4916939" y="2213495"/>
            <a:ext cx="4150861" cy="2823294"/>
            <a:chOff x="5019494" y="2343149"/>
            <a:chExt cx="3960240" cy="2693639"/>
          </a:xfrm>
        </p:grpSpPr>
        <p:pic>
          <p:nvPicPr>
            <p:cNvPr id="14" name="Picture 13" descr="uscrn_oldtown_18may23_5m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94" y="2343149"/>
              <a:ext cx="3960240" cy="2693639"/>
            </a:xfrm>
            <a:prstGeom prst="rect">
              <a:avLst/>
            </a:prstGeom>
          </p:spPr>
        </p:pic>
        <p:sp>
          <p:nvSpPr>
            <p:cNvPr id="18" name="TextBox 17"/>
            <p:cNvSpPr txBox="1"/>
            <p:nvPr/>
          </p:nvSpPr>
          <p:spPr>
            <a:xfrm>
              <a:off x="7620000" y="4443740"/>
              <a:ext cx="576665" cy="261610"/>
            </a:xfrm>
            <a:prstGeom prst="rect">
              <a:avLst/>
            </a:prstGeom>
            <a:noFill/>
          </p:spPr>
          <p:txBody>
            <a:bodyPr wrap="square" rtlCol="0">
              <a:spAutoFit/>
            </a:bodyPr>
            <a:lstStyle/>
            <a:p>
              <a:pPr algn="r"/>
              <a:r>
                <a:rPr lang="en-US" sz="1100" dirty="0" smtClean="0">
                  <a:solidFill>
                    <a:srgbClr val="404040"/>
                  </a:solidFill>
                  <a:latin typeface="Arial"/>
                </a:rPr>
                <a:t>22°F</a:t>
              </a:r>
              <a:endParaRPr lang="en-US" sz="1100" dirty="0">
                <a:solidFill>
                  <a:srgbClr val="404040"/>
                </a:solidFill>
                <a:latin typeface="Arial"/>
              </a:endParaRPr>
            </a:p>
          </p:txBody>
        </p:sp>
      </p:grpSp>
      <p:grpSp>
        <p:nvGrpSpPr>
          <p:cNvPr id="6" name="Group 5"/>
          <p:cNvGrpSpPr/>
          <p:nvPr/>
        </p:nvGrpSpPr>
        <p:grpSpPr>
          <a:xfrm>
            <a:off x="59223" y="1098947"/>
            <a:ext cx="4711418" cy="3987403"/>
            <a:chOff x="59223" y="1098947"/>
            <a:chExt cx="4711418" cy="3987403"/>
          </a:xfrm>
        </p:grpSpPr>
        <p:sp>
          <p:nvSpPr>
            <p:cNvPr id="5" name="Rectangle 4"/>
            <p:cNvSpPr/>
            <p:nvPr/>
          </p:nvSpPr>
          <p:spPr>
            <a:xfrm>
              <a:off x="59223" y="1098947"/>
              <a:ext cx="4711418" cy="39874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urma_usne-ced_t2_18may2023.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123950"/>
              <a:ext cx="4648199" cy="3912839"/>
            </a:xfrm>
            <a:prstGeom prst="rect">
              <a:avLst/>
            </a:prstGeom>
          </p:spPr>
        </p:pic>
      </p:grpSp>
    </p:spTree>
    <p:extLst>
      <p:ext uri="{BB962C8B-B14F-4D97-AF65-F5344CB8AC3E}">
        <p14:creationId xmlns:p14="http://schemas.microsoft.com/office/powerpoint/2010/main" val="36500559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D5AC0-A3CB-E94E-8715-EBF1CADAD5A3}"/>
              </a:ext>
            </a:extLst>
          </p:cNvPr>
          <p:cNvSpPr txBox="1">
            <a:spLocks/>
          </p:cNvSpPr>
          <p:nvPr/>
        </p:nvSpPr>
        <p:spPr>
          <a:xfrm>
            <a:off x="381000" y="381000"/>
            <a:ext cx="4800600" cy="66675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dirty="0">
                <a:solidFill>
                  <a:schemeClr val="accent4">
                    <a:lumMod val="20000"/>
                    <a:lumOff val="80000"/>
                  </a:schemeClr>
                </a:solidFill>
                <a:latin typeface="Arial"/>
                <a:cs typeface="Arial"/>
              </a:rPr>
              <a:t>Presentation Outline</a:t>
            </a:r>
          </a:p>
        </p:txBody>
      </p:sp>
      <p:sp>
        <p:nvSpPr>
          <p:cNvPr id="3" name="Content Placeholder 2">
            <a:extLst>
              <a:ext uri="{FF2B5EF4-FFF2-40B4-BE49-F238E27FC236}">
                <a16:creationId xmlns="" xmlns:a16="http://schemas.microsoft.com/office/drawing/2014/main" id="{896BE7D2-E247-0A49-B13B-9E0F5914157C}"/>
              </a:ext>
            </a:extLst>
          </p:cNvPr>
          <p:cNvSpPr txBox="1">
            <a:spLocks/>
          </p:cNvSpPr>
          <p:nvPr/>
        </p:nvSpPr>
        <p:spPr>
          <a:xfrm>
            <a:off x="457200" y="1594080"/>
            <a:ext cx="4800600" cy="2404950"/>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000"/>
              </a:spcBef>
            </a:pPr>
            <a:r>
              <a:rPr lang="en-US" sz="2000" dirty="0" smtClean="0">
                <a:solidFill>
                  <a:srgbClr val="F2F2F2"/>
                </a:solidFill>
                <a:latin typeface="Arial"/>
                <a:cs typeface="Arial"/>
              </a:rPr>
              <a:t>Overview of climate change in Maine</a:t>
            </a:r>
            <a:endParaRPr lang="en-US" sz="2000" dirty="0">
              <a:solidFill>
                <a:srgbClr val="F2F2F2"/>
              </a:solidFill>
              <a:latin typeface="Arial"/>
              <a:cs typeface="Arial"/>
            </a:endParaRPr>
          </a:p>
          <a:p>
            <a:pPr>
              <a:lnSpc>
                <a:spcPct val="100000"/>
              </a:lnSpc>
              <a:spcBef>
                <a:spcPts val="1000"/>
              </a:spcBef>
            </a:pPr>
            <a:r>
              <a:rPr lang="en-US" sz="2000" dirty="0" smtClean="0">
                <a:solidFill>
                  <a:srgbClr val="F2F2F2"/>
                </a:solidFill>
                <a:latin typeface="Arial"/>
                <a:cs typeface="Arial"/>
              </a:rPr>
              <a:t>Year of Extremes, 2023</a:t>
            </a:r>
            <a:endParaRPr lang="en-US" sz="2000" dirty="0" smtClean="0">
              <a:solidFill>
                <a:srgbClr val="F2F2F2"/>
              </a:solidFill>
              <a:latin typeface="Arial"/>
              <a:cs typeface="Arial"/>
            </a:endParaRPr>
          </a:p>
          <a:p>
            <a:pPr lvl="1">
              <a:lnSpc>
                <a:spcPct val="100000"/>
              </a:lnSpc>
              <a:spcBef>
                <a:spcPts val="1000"/>
              </a:spcBef>
            </a:pPr>
            <a:r>
              <a:rPr lang="en-US" sz="1700" dirty="0">
                <a:solidFill>
                  <a:srgbClr val="F2F2F2"/>
                </a:solidFill>
                <a:latin typeface="Arial"/>
                <a:cs typeface="Arial"/>
              </a:rPr>
              <a:t>Very warm and wet in </a:t>
            </a:r>
            <a:r>
              <a:rPr lang="en-US" sz="1700" dirty="0" smtClean="0">
                <a:solidFill>
                  <a:srgbClr val="F2F2F2"/>
                </a:solidFill>
                <a:latin typeface="Arial"/>
                <a:cs typeface="Arial"/>
              </a:rPr>
              <a:t>Maine</a:t>
            </a:r>
            <a:endParaRPr lang="en-US" sz="1700" dirty="0" smtClean="0">
              <a:solidFill>
                <a:srgbClr val="F2F2F2"/>
              </a:solidFill>
              <a:latin typeface="Arial"/>
              <a:cs typeface="Arial"/>
            </a:endParaRPr>
          </a:p>
          <a:p>
            <a:pPr lvl="1">
              <a:lnSpc>
                <a:spcPct val="100000"/>
              </a:lnSpc>
              <a:spcBef>
                <a:spcPts val="1000"/>
              </a:spcBef>
            </a:pPr>
            <a:r>
              <a:rPr lang="en-US" sz="1700" dirty="0" smtClean="0">
                <a:solidFill>
                  <a:srgbClr val="F2F2F2"/>
                </a:solidFill>
                <a:latin typeface="Arial"/>
                <a:cs typeface="Arial"/>
              </a:rPr>
              <a:t>Record warmth worldwide</a:t>
            </a:r>
          </a:p>
          <a:p>
            <a:pPr lvl="1">
              <a:lnSpc>
                <a:spcPct val="100000"/>
              </a:lnSpc>
              <a:spcBef>
                <a:spcPts val="1000"/>
              </a:spcBef>
            </a:pPr>
            <a:r>
              <a:rPr lang="en-US" sz="1700" dirty="0" smtClean="0">
                <a:solidFill>
                  <a:srgbClr val="F2F2F2"/>
                </a:solidFill>
                <a:latin typeface="Arial"/>
                <a:cs typeface="Arial"/>
              </a:rPr>
              <a:t>December 18</a:t>
            </a:r>
            <a:r>
              <a:rPr lang="en-US" sz="1700" baseline="30000" dirty="0" smtClean="0">
                <a:solidFill>
                  <a:srgbClr val="F2F2F2"/>
                </a:solidFill>
                <a:latin typeface="Arial"/>
                <a:cs typeface="Arial"/>
              </a:rPr>
              <a:t>th</a:t>
            </a:r>
            <a:r>
              <a:rPr lang="en-US" sz="1700" dirty="0" smtClean="0">
                <a:solidFill>
                  <a:srgbClr val="F2F2F2"/>
                </a:solidFill>
                <a:latin typeface="Arial"/>
                <a:cs typeface="Arial"/>
              </a:rPr>
              <a:t>, 2023 Southeaster</a:t>
            </a:r>
          </a:p>
          <a:p>
            <a:pPr>
              <a:lnSpc>
                <a:spcPct val="100000"/>
              </a:lnSpc>
              <a:spcBef>
                <a:spcPts val="1000"/>
              </a:spcBef>
            </a:pPr>
            <a:r>
              <a:rPr lang="en-US" sz="2000" dirty="0" smtClean="0">
                <a:solidFill>
                  <a:srgbClr val="F2F2F2"/>
                </a:solidFill>
                <a:latin typeface="Arial"/>
                <a:cs typeface="Arial"/>
              </a:rPr>
              <a:t>But on a brighter note</a:t>
            </a:r>
            <a:r>
              <a:rPr lang="mr-IN" sz="2000" dirty="0" smtClean="0">
                <a:solidFill>
                  <a:srgbClr val="F2F2F2"/>
                </a:solidFill>
                <a:latin typeface="Arial"/>
                <a:cs typeface="Arial"/>
              </a:rPr>
              <a:t>…</a:t>
            </a:r>
            <a:endParaRPr lang="en-US" sz="2000" dirty="0">
              <a:solidFill>
                <a:srgbClr val="F2F2F2"/>
              </a:solidFill>
              <a:latin typeface="Arial"/>
              <a:cs typeface="Arial"/>
            </a:endParaRPr>
          </a:p>
        </p:txBody>
      </p:sp>
      <p:pic>
        <p:nvPicPr>
          <p:cNvPr id="4" name="Picture 3" descr="IndianPoint_004.jpg">
            <a:extLst>
              <a:ext uri="{FF2B5EF4-FFF2-40B4-BE49-F238E27FC236}">
                <a16:creationId xmlns="" xmlns:a16="http://schemas.microsoft.com/office/drawing/2014/main" id="{B2FA0C35-2A7C-124B-A568-273983AB3276}"/>
              </a:ext>
            </a:extLst>
          </p:cNvPr>
          <p:cNvPicPr>
            <a:picLocks noChangeAspect="1"/>
          </p:cNvPicPr>
          <p:nvPr/>
        </p:nvPicPr>
        <p:blipFill rotWithShape="1">
          <a:blip r:embed="rId2">
            <a:extLst>
              <a:ext uri="{28A0092B-C50C-407E-A947-70E740481C1C}">
                <a14:useLocalDpi xmlns:a14="http://schemas.microsoft.com/office/drawing/2010/main" val="0"/>
              </a:ext>
            </a:extLst>
          </a:blip>
          <a:srcRect t="5923"/>
          <a:stretch/>
        </p:blipFill>
        <p:spPr>
          <a:xfrm>
            <a:off x="5595690" y="0"/>
            <a:ext cx="3548310" cy="5143500"/>
          </a:xfrm>
          <a:prstGeom prst="rect">
            <a:avLst/>
          </a:prstGeom>
        </p:spPr>
      </p:pic>
    </p:spTree>
    <p:extLst>
      <p:ext uri="{BB962C8B-B14F-4D97-AF65-F5344CB8AC3E}">
        <p14:creationId xmlns:p14="http://schemas.microsoft.com/office/powerpoint/2010/main" val="10600938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3110" y="57150"/>
            <a:ext cx="2932290" cy="2474119"/>
          </a:xfrm>
          <a:prstGeom prst="rect">
            <a:avLst/>
          </a:prstGeom>
        </p:spPr>
      </p:pic>
      <p:pic>
        <p:nvPicPr>
          <p:cNvPr id="16" name="Picture 15"/>
          <p:cNvPicPr>
            <a:picLocks noChangeAspect="1"/>
          </p:cNvPicPr>
          <p:nvPr/>
        </p:nvPicPr>
        <p:blipFill>
          <a:blip r:embed="rId3"/>
          <a:stretch>
            <a:fillRect/>
          </a:stretch>
        </p:blipFill>
        <p:spPr>
          <a:xfrm>
            <a:off x="5983110" y="2612232"/>
            <a:ext cx="2932290" cy="2474118"/>
          </a:xfrm>
          <a:prstGeom prst="rect">
            <a:avLst/>
          </a:prstGeom>
        </p:spPr>
      </p:pic>
      <p:sp>
        <p:nvSpPr>
          <p:cNvPr id="12" name="TextBox 11"/>
          <p:cNvSpPr txBox="1"/>
          <p:nvPr/>
        </p:nvSpPr>
        <p:spPr>
          <a:xfrm>
            <a:off x="6145127" y="2800350"/>
            <a:ext cx="1322473" cy="246221"/>
          </a:xfrm>
          <a:prstGeom prst="rect">
            <a:avLst/>
          </a:prstGeom>
          <a:solidFill>
            <a:schemeClr val="bg1">
              <a:alpha val="50000"/>
            </a:schemeClr>
          </a:solidFill>
        </p:spPr>
        <p:txBody>
          <a:bodyPr wrap="square" rtlCol="0">
            <a:spAutoFit/>
          </a:bodyPr>
          <a:lstStyle/>
          <a:p>
            <a:r>
              <a:rPr lang="en-US" sz="1000" dirty="0" smtClean="0">
                <a:solidFill>
                  <a:srgbClr val="000000"/>
                </a:solidFill>
                <a:latin typeface="Arial"/>
              </a:rPr>
              <a:t>URMA </a:t>
            </a:r>
            <a:r>
              <a:rPr lang="en-US" sz="1000" dirty="0" smtClean="0">
                <a:solidFill>
                  <a:srgbClr val="000000"/>
                </a:solidFill>
                <a:latin typeface="Arial"/>
              </a:rPr>
              <a:t>Precipitation</a:t>
            </a:r>
            <a:endParaRPr lang="en-US" sz="1000" dirty="0">
              <a:solidFill>
                <a:srgbClr val="000000"/>
              </a:solidFill>
              <a:latin typeface="Arial"/>
            </a:endParaRPr>
          </a:p>
        </p:txBody>
      </p:sp>
      <p:sp>
        <p:nvSpPr>
          <p:cNvPr id="13" name="TextBox 12"/>
          <p:cNvSpPr txBox="1"/>
          <p:nvPr/>
        </p:nvSpPr>
        <p:spPr>
          <a:xfrm>
            <a:off x="7860494" y="2020729"/>
            <a:ext cx="1054906" cy="246221"/>
          </a:xfrm>
          <a:prstGeom prst="rect">
            <a:avLst/>
          </a:prstGeom>
          <a:noFill/>
        </p:spPr>
        <p:txBody>
          <a:bodyPr wrap="square" rtlCol="0">
            <a:spAutoFit/>
          </a:bodyPr>
          <a:lstStyle/>
          <a:p>
            <a:pPr algn="ctr"/>
            <a:r>
              <a:rPr lang="en-US" sz="1000" dirty="0" smtClean="0">
                <a:solidFill>
                  <a:srgbClr val="000000"/>
                </a:solidFill>
                <a:latin typeface="Arial"/>
              </a:rPr>
              <a:t>HRRR Smoke</a:t>
            </a:r>
            <a:endParaRPr lang="en-US" sz="1000" dirty="0">
              <a:solidFill>
                <a:srgbClr val="000000"/>
              </a:solidFill>
              <a:latin typeface="Arial"/>
            </a:endParaRPr>
          </a:p>
        </p:txBody>
      </p:sp>
      <p:pic>
        <p:nvPicPr>
          <p:cNvPr id="2" name="Picture 1" descr="hrrr_useast_ws10_cropp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123950"/>
            <a:ext cx="5598147" cy="3981485"/>
          </a:xfrm>
          <a:prstGeom prst="rect">
            <a:avLst/>
          </a:prstGeom>
        </p:spPr>
      </p:pic>
      <p:sp>
        <p:nvSpPr>
          <p:cNvPr id="14" name="Title 1">
            <a:extLst>
              <a:ext uri="{FF2B5EF4-FFF2-40B4-BE49-F238E27FC236}">
                <a16:creationId xmlns="" xmlns:a16="http://schemas.microsoft.com/office/drawing/2014/main" id="{D39D5AC0-A3CB-E94E-8715-EBF1CADAD5A3}"/>
              </a:ext>
            </a:extLst>
          </p:cNvPr>
          <p:cNvSpPr txBox="1">
            <a:spLocks/>
          </p:cNvSpPr>
          <p:nvPr/>
        </p:nvSpPr>
        <p:spPr>
          <a:xfrm>
            <a:off x="76199" y="57150"/>
            <a:ext cx="5867401" cy="83820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500" dirty="0" smtClean="0">
                <a:latin typeface="Arial"/>
                <a:cs typeface="Arial"/>
              </a:rPr>
              <a:t>Stalled Low Pressure System</a:t>
            </a:r>
          </a:p>
          <a:p>
            <a:pPr algn="ctr">
              <a:lnSpc>
                <a:spcPct val="100000"/>
              </a:lnSpc>
            </a:pPr>
            <a:r>
              <a:rPr lang="en-US" sz="2500" dirty="0" smtClean="0">
                <a:latin typeface="Arial"/>
                <a:cs typeface="Arial"/>
              </a:rPr>
              <a:t>June 6–9, 2023</a:t>
            </a:r>
            <a:endParaRPr lang="en-US" sz="2500" dirty="0">
              <a:latin typeface="Arial"/>
              <a:cs typeface="Arial"/>
            </a:endParaRPr>
          </a:p>
        </p:txBody>
      </p:sp>
    </p:spTree>
    <p:extLst>
      <p:ext uri="{BB962C8B-B14F-4D97-AF65-F5344CB8AC3E}">
        <p14:creationId xmlns:p14="http://schemas.microsoft.com/office/powerpoint/2010/main" val="41724955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ra5_world_t2_da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1123950"/>
            <a:ext cx="5749959" cy="3920426"/>
          </a:xfrm>
          <a:prstGeom prst="rect">
            <a:avLst/>
          </a:prstGeom>
        </p:spPr>
      </p:pic>
      <p:sp>
        <p:nvSpPr>
          <p:cNvPr id="6" name="Title 1">
            <a:extLst>
              <a:ext uri="{FF2B5EF4-FFF2-40B4-BE49-F238E27FC236}">
                <a16:creationId xmlns="" xmlns:a16="http://schemas.microsoft.com/office/drawing/2014/main" id="{D39D5AC0-A3CB-E94E-8715-EBF1CADAD5A3}"/>
              </a:ext>
            </a:extLst>
          </p:cNvPr>
          <p:cNvSpPr txBox="1">
            <a:spLocks/>
          </p:cNvSpPr>
          <p:nvPr/>
        </p:nvSpPr>
        <p:spPr>
          <a:xfrm>
            <a:off x="76200" y="57150"/>
            <a:ext cx="5715000" cy="9144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500" dirty="0" smtClean="0">
                <a:solidFill>
                  <a:srgbClr val="FFC000">
                    <a:lumMod val="20000"/>
                    <a:lumOff val="80000"/>
                  </a:srgbClr>
                </a:solidFill>
                <a:latin typeface="Arial"/>
                <a:cs typeface="Arial"/>
              </a:rPr>
              <a:t>Record Global Mean Temperature</a:t>
            </a:r>
          </a:p>
          <a:p>
            <a:pPr algn="ctr">
              <a:lnSpc>
                <a:spcPct val="100000"/>
              </a:lnSpc>
            </a:pPr>
            <a:r>
              <a:rPr lang="en-US" sz="2500" dirty="0" smtClean="0">
                <a:solidFill>
                  <a:srgbClr val="FFC000">
                    <a:lumMod val="20000"/>
                    <a:lumOff val="80000"/>
                  </a:srgbClr>
                </a:solidFill>
                <a:latin typeface="Arial"/>
                <a:cs typeface="Arial"/>
              </a:rPr>
              <a:t>July, 2023</a:t>
            </a:r>
            <a:endParaRPr lang="en-US" sz="2500" dirty="0">
              <a:solidFill>
                <a:srgbClr val="FFC000">
                  <a:lumMod val="20000"/>
                  <a:lumOff val="80000"/>
                </a:srgbClr>
              </a:solidFill>
              <a:latin typeface="Arial"/>
              <a:cs typeface="Arial"/>
            </a:endParaRPr>
          </a:p>
        </p:txBody>
      </p:sp>
      <p:grpSp>
        <p:nvGrpSpPr>
          <p:cNvPr id="22" name="Group 21"/>
          <p:cNvGrpSpPr/>
          <p:nvPr/>
        </p:nvGrpSpPr>
        <p:grpSpPr>
          <a:xfrm>
            <a:off x="3093642" y="57150"/>
            <a:ext cx="5974158" cy="2391965"/>
            <a:chOff x="3093642" y="57150"/>
            <a:chExt cx="5974158" cy="2391965"/>
          </a:xfrm>
        </p:grpSpPr>
        <p:pic>
          <p:nvPicPr>
            <p:cNvPr id="4" name="Picture 3" descr="era5-0p5deg_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57150"/>
              <a:ext cx="3124200" cy="2391965"/>
            </a:xfrm>
            <a:prstGeom prst="rect">
              <a:avLst/>
            </a:prstGeom>
          </p:spPr>
        </p:pic>
        <p:sp>
          <p:nvSpPr>
            <p:cNvPr id="7" name="Rectangle 6"/>
            <p:cNvSpPr/>
            <p:nvPr/>
          </p:nvSpPr>
          <p:spPr>
            <a:xfrm>
              <a:off x="3093642" y="1595117"/>
              <a:ext cx="475482" cy="198638"/>
            </a:xfrm>
            <a:prstGeom prst="rect">
              <a:avLst/>
            </a:prstGeom>
            <a:noFill/>
            <a:ln w="2794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extBox 19"/>
          <p:cNvSpPr txBox="1"/>
          <p:nvPr/>
        </p:nvSpPr>
        <p:spPr>
          <a:xfrm>
            <a:off x="534464" y="2916379"/>
            <a:ext cx="604422" cy="261610"/>
          </a:xfrm>
          <a:prstGeom prst="rect">
            <a:avLst/>
          </a:prstGeom>
          <a:noFill/>
        </p:spPr>
        <p:txBody>
          <a:bodyPr wrap="square" rtlCol="0">
            <a:spAutoFit/>
          </a:bodyPr>
          <a:lstStyle/>
          <a:p>
            <a:pPr algn="ctr"/>
            <a:r>
              <a:rPr lang="en-US" sz="1100" dirty="0" smtClean="0">
                <a:latin typeface="Arial"/>
              </a:rPr>
              <a:t>2024</a:t>
            </a:r>
            <a:endParaRPr lang="en-US" sz="1100" dirty="0">
              <a:latin typeface="Arial"/>
            </a:endParaRPr>
          </a:p>
        </p:txBody>
      </p:sp>
      <p:sp>
        <p:nvSpPr>
          <p:cNvPr id="21" name="TextBox 20"/>
          <p:cNvSpPr txBox="1"/>
          <p:nvPr/>
        </p:nvSpPr>
        <p:spPr>
          <a:xfrm>
            <a:off x="4827779" y="2436733"/>
            <a:ext cx="604422" cy="261610"/>
          </a:xfrm>
          <a:prstGeom prst="rect">
            <a:avLst/>
          </a:prstGeom>
          <a:noFill/>
        </p:spPr>
        <p:txBody>
          <a:bodyPr wrap="square" rtlCol="0">
            <a:spAutoFit/>
          </a:bodyPr>
          <a:lstStyle/>
          <a:p>
            <a:pPr algn="ctr"/>
            <a:r>
              <a:rPr lang="en-US" sz="1100" dirty="0" smtClean="0">
                <a:solidFill>
                  <a:schemeClr val="accent2"/>
                </a:solidFill>
                <a:latin typeface="Arial"/>
              </a:rPr>
              <a:t>2023</a:t>
            </a:r>
            <a:endParaRPr lang="en-US" sz="1100" dirty="0">
              <a:solidFill>
                <a:schemeClr val="accent2"/>
              </a:solidFill>
              <a:latin typeface="Arial"/>
            </a:endParaRPr>
          </a:p>
        </p:txBody>
      </p:sp>
    </p:spTree>
    <p:extLst>
      <p:ext uri="{BB962C8B-B14F-4D97-AF65-F5344CB8AC3E}">
        <p14:creationId xmlns:p14="http://schemas.microsoft.com/office/powerpoint/2010/main" val="221469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Rectangle 1"/>
          <p:cNvSpPr/>
          <p:nvPr/>
        </p:nvSpPr>
        <p:spPr>
          <a:xfrm>
            <a:off x="48150" y="1179786"/>
            <a:ext cx="4784914" cy="39185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 xmlns:a16="http://schemas.microsoft.com/office/drawing/2014/main" id="{D39D5AC0-A3CB-E94E-8715-EBF1CADAD5A3}"/>
              </a:ext>
            </a:extLst>
          </p:cNvPr>
          <p:cNvSpPr txBox="1">
            <a:spLocks/>
          </p:cNvSpPr>
          <p:nvPr/>
        </p:nvSpPr>
        <p:spPr>
          <a:xfrm>
            <a:off x="76199" y="-19050"/>
            <a:ext cx="4622559" cy="11430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dirty="0" smtClean="0">
                <a:solidFill>
                  <a:srgbClr val="FFC000">
                    <a:lumMod val="20000"/>
                    <a:lumOff val="80000"/>
                  </a:srgbClr>
                </a:solidFill>
                <a:latin typeface="Arial"/>
                <a:cs typeface="Arial"/>
              </a:rPr>
              <a:t>December 18</a:t>
            </a:r>
            <a:r>
              <a:rPr lang="en-US" sz="2800" baseline="30000" dirty="0" smtClean="0">
                <a:solidFill>
                  <a:srgbClr val="FFC000">
                    <a:lumMod val="20000"/>
                    <a:lumOff val="80000"/>
                  </a:srgbClr>
                </a:solidFill>
                <a:latin typeface="Arial"/>
                <a:cs typeface="Arial"/>
              </a:rPr>
              <a:t>th</a:t>
            </a:r>
            <a:r>
              <a:rPr lang="en-US" sz="2800" dirty="0" smtClean="0">
                <a:solidFill>
                  <a:srgbClr val="FFC000">
                    <a:lumMod val="20000"/>
                    <a:lumOff val="80000"/>
                  </a:srgbClr>
                </a:solidFill>
                <a:latin typeface="Arial"/>
                <a:cs typeface="Arial"/>
              </a:rPr>
              <a:t>, 2023</a:t>
            </a:r>
          </a:p>
          <a:p>
            <a:pPr algn="ctr">
              <a:lnSpc>
                <a:spcPct val="100000"/>
              </a:lnSpc>
            </a:pPr>
            <a:r>
              <a:rPr lang="en-US" sz="2800" dirty="0" smtClean="0">
                <a:solidFill>
                  <a:srgbClr val="FFC000">
                    <a:lumMod val="20000"/>
                    <a:lumOff val="80000"/>
                  </a:srgbClr>
                </a:solidFill>
                <a:latin typeface="Arial"/>
                <a:cs typeface="Arial"/>
              </a:rPr>
              <a:t>Southeaster</a:t>
            </a:r>
            <a:endParaRPr lang="en-US" sz="2800" dirty="0">
              <a:solidFill>
                <a:srgbClr val="FFC000">
                  <a:lumMod val="20000"/>
                  <a:lumOff val="80000"/>
                </a:srgbClr>
              </a:solidFill>
              <a:latin typeface="Arial"/>
              <a:cs typeface="Arial"/>
            </a:endParaRPr>
          </a:p>
        </p:txBody>
      </p:sp>
      <p:pic>
        <p:nvPicPr>
          <p:cNvPr id="14" name="Picture 13" descr="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1200150"/>
            <a:ext cx="4715011" cy="3803317"/>
          </a:xfrm>
          <a:prstGeom prst="rect">
            <a:avLst/>
          </a:prstGeom>
        </p:spPr>
      </p:pic>
      <p:sp>
        <p:nvSpPr>
          <p:cNvPr id="16" name="Content Placeholder 9">
            <a:extLst>
              <a:ext uri="{FF2B5EF4-FFF2-40B4-BE49-F238E27FC236}">
                <a16:creationId xmlns:a16="http://schemas.microsoft.com/office/drawing/2014/main" xmlns="" id="{B5125F27-801E-F347-ADF9-3C3688CD2045}"/>
              </a:ext>
            </a:extLst>
          </p:cNvPr>
          <p:cNvSpPr txBox="1">
            <a:spLocks/>
          </p:cNvSpPr>
          <p:nvPr/>
        </p:nvSpPr>
        <p:spPr>
          <a:xfrm>
            <a:off x="4953000" y="285750"/>
            <a:ext cx="4114800" cy="480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200"/>
              </a:spcBef>
            </a:pPr>
            <a:r>
              <a:rPr lang="en-US" sz="1300" dirty="0" smtClean="0">
                <a:solidFill>
                  <a:schemeClr val="bg1">
                    <a:lumMod val="95000"/>
                  </a:schemeClr>
                </a:solidFill>
                <a:latin typeface="Arial"/>
                <a:cs typeface="Arial"/>
              </a:rPr>
              <a:t>A strong low pressure system developed (Dec. 15–16) over the Gulf of </a:t>
            </a:r>
            <a:r>
              <a:rPr lang="en-US" sz="1300" dirty="0" smtClean="0">
                <a:solidFill>
                  <a:schemeClr val="bg1">
                    <a:lumMod val="95000"/>
                  </a:schemeClr>
                </a:solidFill>
                <a:latin typeface="Arial"/>
                <a:cs typeface="Arial"/>
              </a:rPr>
              <a:t>Mexico, traveled </a:t>
            </a:r>
            <a:r>
              <a:rPr lang="en-US" sz="1300" dirty="0" smtClean="0">
                <a:solidFill>
                  <a:schemeClr val="bg1">
                    <a:lumMod val="95000"/>
                  </a:schemeClr>
                </a:solidFill>
                <a:latin typeface="Arial"/>
                <a:cs typeface="Arial"/>
              </a:rPr>
              <a:t>along </a:t>
            </a:r>
            <a:r>
              <a:rPr lang="en-US" sz="1300" dirty="0" smtClean="0">
                <a:solidFill>
                  <a:schemeClr val="bg1">
                    <a:lumMod val="95000"/>
                  </a:schemeClr>
                </a:solidFill>
                <a:latin typeface="Arial"/>
                <a:cs typeface="Arial"/>
              </a:rPr>
              <a:t>eastern </a:t>
            </a:r>
            <a:r>
              <a:rPr lang="en-US" sz="1300" dirty="0" smtClean="0">
                <a:solidFill>
                  <a:schemeClr val="bg1">
                    <a:lumMod val="95000"/>
                  </a:schemeClr>
                </a:solidFill>
                <a:latin typeface="Arial"/>
                <a:cs typeface="Arial"/>
              </a:rPr>
              <a:t>seaboard, then </a:t>
            </a:r>
            <a:r>
              <a:rPr lang="en-US" sz="1300" dirty="0">
                <a:solidFill>
                  <a:schemeClr val="bg1">
                    <a:lumMod val="95000"/>
                  </a:schemeClr>
                </a:solidFill>
                <a:latin typeface="Arial"/>
                <a:cs typeface="Arial"/>
              </a:rPr>
              <a:t>veered </a:t>
            </a:r>
            <a:r>
              <a:rPr lang="en-US" sz="1300" dirty="0" smtClean="0">
                <a:solidFill>
                  <a:schemeClr val="bg1">
                    <a:lumMod val="95000"/>
                  </a:schemeClr>
                </a:solidFill>
                <a:latin typeface="Arial"/>
                <a:cs typeface="Arial"/>
              </a:rPr>
              <a:t>north, passing </a:t>
            </a:r>
            <a:r>
              <a:rPr lang="en-US" sz="1300" dirty="0">
                <a:solidFill>
                  <a:schemeClr val="bg1">
                    <a:lumMod val="95000"/>
                  </a:schemeClr>
                </a:solidFill>
                <a:latin typeface="Arial"/>
                <a:cs typeface="Arial"/>
              </a:rPr>
              <a:t>over eastern </a:t>
            </a:r>
            <a:r>
              <a:rPr lang="en-US" sz="1300" dirty="0" smtClean="0">
                <a:solidFill>
                  <a:schemeClr val="bg1">
                    <a:lumMod val="95000"/>
                  </a:schemeClr>
                </a:solidFill>
                <a:latin typeface="Arial"/>
                <a:cs typeface="Arial"/>
              </a:rPr>
              <a:t>NY into </a:t>
            </a:r>
            <a:r>
              <a:rPr lang="en-US" sz="1300" dirty="0" smtClean="0">
                <a:solidFill>
                  <a:schemeClr val="bg1">
                    <a:lumMod val="95000"/>
                  </a:schemeClr>
                </a:solidFill>
                <a:latin typeface="Arial"/>
                <a:cs typeface="Arial"/>
              </a:rPr>
              <a:t>Quebec.</a:t>
            </a:r>
          </a:p>
          <a:p>
            <a:pPr>
              <a:spcBef>
                <a:spcPts val="1200"/>
              </a:spcBef>
            </a:pPr>
            <a:r>
              <a:rPr lang="en-US" sz="1300" dirty="0" smtClean="0">
                <a:solidFill>
                  <a:schemeClr val="bg1">
                    <a:lumMod val="95000"/>
                  </a:schemeClr>
                </a:solidFill>
                <a:latin typeface="Arial"/>
                <a:cs typeface="Arial"/>
              </a:rPr>
              <a:t>The </a:t>
            </a:r>
            <a:r>
              <a:rPr lang="en-US" sz="1300" dirty="0">
                <a:solidFill>
                  <a:schemeClr val="bg1">
                    <a:lumMod val="95000"/>
                  </a:schemeClr>
                </a:solidFill>
                <a:latin typeface="Arial"/>
                <a:cs typeface="Arial"/>
              </a:rPr>
              <a:t>northward </a:t>
            </a:r>
            <a:r>
              <a:rPr lang="en-US" sz="1300" dirty="0" smtClean="0">
                <a:solidFill>
                  <a:schemeClr val="bg1">
                    <a:lumMod val="95000"/>
                  </a:schemeClr>
                </a:solidFill>
                <a:latin typeface="Arial"/>
                <a:cs typeface="Arial"/>
              </a:rPr>
              <a:t>shift </a:t>
            </a:r>
            <a:r>
              <a:rPr lang="en-US" sz="1300" dirty="0" smtClean="0">
                <a:solidFill>
                  <a:schemeClr val="bg1">
                    <a:lumMod val="95000"/>
                  </a:schemeClr>
                </a:solidFill>
                <a:latin typeface="Arial"/>
                <a:cs typeface="Arial"/>
              </a:rPr>
              <a:t>was facilitated by </a:t>
            </a:r>
            <a:r>
              <a:rPr lang="en-US" sz="1300" dirty="0" smtClean="0">
                <a:solidFill>
                  <a:schemeClr val="bg1">
                    <a:lumMod val="95000"/>
                  </a:schemeClr>
                </a:solidFill>
                <a:latin typeface="Arial"/>
                <a:cs typeface="Arial"/>
              </a:rPr>
              <a:t>high </a:t>
            </a:r>
            <a:r>
              <a:rPr lang="en-US" sz="1300" dirty="0">
                <a:solidFill>
                  <a:schemeClr val="bg1">
                    <a:lumMod val="95000"/>
                  </a:schemeClr>
                </a:solidFill>
                <a:latin typeface="Arial"/>
                <a:cs typeface="Arial"/>
              </a:rPr>
              <a:t>pressure </a:t>
            </a:r>
            <a:r>
              <a:rPr lang="en-US" sz="1300" dirty="0" smtClean="0">
                <a:solidFill>
                  <a:schemeClr val="bg1">
                    <a:lumMod val="95000"/>
                  </a:schemeClr>
                </a:solidFill>
                <a:latin typeface="Arial"/>
                <a:cs typeface="Arial"/>
              </a:rPr>
              <a:t>stalled </a:t>
            </a:r>
            <a:r>
              <a:rPr lang="en-US" sz="1300" dirty="0" smtClean="0">
                <a:solidFill>
                  <a:schemeClr val="bg1">
                    <a:lumMod val="95000"/>
                  </a:schemeClr>
                </a:solidFill>
                <a:latin typeface="Arial"/>
                <a:cs typeface="Arial"/>
              </a:rPr>
              <a:t>off Newfoundland that prevented a more easterly track.</a:t>
            </a:r>
          </a:p>
          <a:p>
            <a:pPr>
              <a:spcBef>
                <a:spcPts val="1200"/>
              </a:spcBef>
            </a:pPr>
            <a:r>
              <a:rPr lang="en-US" sz="1300" dirty="0" smtClean="0">
                <a:solidFill>
                  <a:schemeClr val="bg1">
                    <a:lumMod val="95000"/>
                  </a:schemeClr>
                </a:solidFill>
                <a:latin typeface="Arial"/>
                <a:cs typeface="Arial"/>
              </a:rPr>
              <a:t>Storms tracking north across the eastern Great Lakes region is a classic setup producing strong SE winds over Maine </a:t>
            </a:r>
            <a:r>
              <a:rPr lang="en-US" sz="1300" i="1" dirty="0" smtClean="0">
                <a:solidFill>
                  <a:schemeClr val="bg1">
                    <a:lumMod val="95000"/>
                  </a:schemeClr>
                </a:solidFill>
                <a:latin typeface="Arial"/>
                <a:cs typeface="Arial"/>
              </a:rPr>
              <a:t>(e.g., the </a:t>
            </a:r>
            <a:r>
              <a:rPr lang="en-US" sz="1300" i="1" dirty="0" smtClean="0">
                <a:solidFill>
                  <a:schemeClr val="bg1">
                    <a:lumMod val="95000"/>
                  </a:schemeClr>
                </a:solidFill>
                <a:latin typeface="Arial"/>
                <a:cs typeface="Arial"/>
              </a:rPr>
              <a:t>October 30</a:t>
            </a:r>
            <a:r>
              <a:rPr lang="en-US" sz="1300" i="1" baseline="30000" dirty="0" smtClean="0">
                <a:solidFill>
                  <a:schemeClr val="bg1">
                    <a:lumMod val="95000"/>
                  </a:schemeClr>
                </a:solidFill>
                <a:latin typeface="Arial"/>
                <a:cs typeface="Arial"/>
              </a:rPr>
              <a:t>th</a:t>
            </a:r>
            <a:r>
              <a:rPr lang="en-US" sz="1300" i="1" dirty="0" smtClean="0">
                <a:solidFill>
                  <a:schemeClr val="bg1">
                    <a:lumMod val="95000"/>
                  </a:schemeClr>
                </a:solidFill>
                <a:latin typeface="Arial"/>
                <a:cs typeface="Arial"/>
              </a:rPr>
              <a:t>, 2017 southeaster)</a:t>
            </a:r>
            <a:r>
              <a:rPr lang="en-US" sz="1300" dirty="0" smtClean="0">
                <a:solidFill>
                  <a:schemeClr val="bg1">
                    <a:lumMod val="95000"/>
                  </a:schemeClr>
                </a:solidFill>
                <a:latin typeface="Arial"/>
                <a:cs typeface="Arial"/>
              </a:rPr>
              <a:t>.</a:t>
            </a:r>
          </a:p>
          <a:p>
            <a:pPr>
              <a:spcBef>
                <a:spcPts val="1200"/>
              </a:spcBef>
            </a:pPr>
            <a:r>
              <a:rPr lang="en-US" sz="1300" dirty="0" smtClean="0">
                <a:solidFill>
                  <a:schemeClr val="bg1">
                    <a:lumMod val="95000"/>
                  </a:schemeClr>
                </a:solidFill>
                <a:latin typeface="Arial"/>
                <a:cs typeface="Arial"/>
              </a:rPr>
              <a:t>These SE storm systems </a:t>
            </a:r>
            <a:r>
              <a:rPr lang="en-US" sz="1300" dirty="0" smtClean="0">
                <a:solidFill>
                  <a:schemeClr val="bg1">
                    <a:lumMod val="95000"/>
                  </a:schemeClr>
                </a:solidFill>
                <a:latin typeface="Arial"/>
                <a:cs typeface="Arial"/>
              </a:rPr>
              <a:t>can be </a:t>
            </a:r>
            <a:r>
              <a:rPr lang="en-US" sz="1300" dirty="0" smtClean="0">
                <a:solidFill>
                  <a:schemeClr val="bg1">
                    <a:lumMod val="95000"/>
                  </a:schemeClr>
                </a:solidFill>
                <a:latin typeface="Arial"/>
                <a:cs typeface="Arial"/>
              </a:rPr>
              <a:t>associated with </a:t>
            </a:r>
            <a:r>
              <a:rPr lang="en-US" sz="1300" dirty="0" smtClean="0">
                <a:solidFill>
                  <a:schemeClr val="bg1">
                    <a:lumMod val="95000"/>
                  </a:schemeClr>
                </a:solidFill>
                <a:latin typeface="Arial"/>
                <a:cs typeface="Arial"/>
              </a:rPr>
              <a:t>an inverted </a:t>
            </a:r>
            <a:r>
              <a:rPr lang="en-US" sz="1300" dirty="0" smtClean="0">
                <a:solidFill>
                  <a:schemeClr val="bg1">
                    <a:lumMod val="95000"/>
                  </a:schemeClr>
                </a:solidFill>
                <a:latin typeface="Arial"/>
                <a:cs typeface="Arial"/>
              </a:rPr>
              <a:t>wave </a:t>
            </a:r>
            <a:r>
              <a:rPr lang="en-US" sz="1300" dirty="0" smtClean="0">
                <a:solidFill>
                  <a:schemeClr val="bg1">
                    <a:lumMod val="95000"/>
                  </a:schemeClr>
                </a:solidFill>
                <a:latin typeface="Arial"/>
                <a:cs typeface="Arial"/>
              </a:rPr>
              <a:t>trough </a:t>
            </a:r>
            <a:r>
              <a:rPr lang="en-US" sz="1300" dirty="0" smtClean="0">
                <a:solidFill>
                  <a:schemeClr val="bg1">
                    <a:lumMod val="95000"/>
                  </a:schemeClr>
                </a:solidFill>
                <a:latin typeface="Arial"/>
                <a:cs typeface="Arial"/>
              </a:rPr>
              <a:t>in the jet stream, where cold air is forced over warm </a:t>
            </a:r>
            <a:r>
              <a:rPr lang="en-US" sz="1300" dirty="0" smtClean="0">
                <a:solidFill>
                  <a:schemeClr val="bg1">
                    <a:lumMod val="95000"/>
                  </a:schemeClr>
                </a:solidFill>
                <a:latin typeface="Arial"/>
                <a:cs typeface="Arial"/>
              </a:rPr>
              <a:t>air, </a:t>
            </a:r>
            <a:r>
              <a:rPr lang="en-US" sz="1300" dirty="0" smtClean="0">
                <a:solidFill>
                  <a:schemeClr val="bg1">
                    <a:lumMod val="95000"/>
                  </a:schemeClr>
                </a:solidFill>
                <a:latin typeface="Arial"/>
                <a:cs typeface="Arial"/>
              </a:rPr>
              <a:t>creating instability.</a:t>
            </a:r>
          </a:p>
          <a:p>
            <a:pPr>
              <a:spcBef>
                <a:spcPts val="1200"/>
              </a:spcBef>
            </a:pPr>
            <a:r>
              <a:rPr lang="en-US" sz="1300" dirty="0" smtClean="0">
                <a:solidFill>
                  <a:schemeClr val="bg1">
                    <a:lumMod val="95000"/>
                  </a:schemeClr>
                </a:solidFill>
                <a:latin typeface="Arial"/>
                <a:cs typeface="Arial"/>
              </a:rPr>
              <a:t>The steep </a:t>
            </a:r>
            <a:r>
              <a:rPr lang="en-US" sz="1300" dirty="0">
                <a:solidFill>
                  <a:schemeClr val="bg1">
                    <a:lumMod val="95000"/>
                  </a:schemeClr>
                </a:solidFill>
                <a:latin typeface="Arial"/>
                <a:cs typeface="Arial"/>
              </a:rPr>
              <a:t>pressure gradient </a:t>
            </a:r>
            <a:r>
              <a:rPr lang="en-US" sz="1300" dirty="0" smtClean="0">
                <a:solidFill>
                  <a:schemeClr val="bg1">
                    <a:lumMod val="95000"/>
                  </a:schemeClr>
                </a:solidFill>
                <a:latin typeface="Arial"/>
                <a:cs typeface="Arial"/>
              </a:rPr>
              <a:t>in this setup drives strong winds, and warm moisture-laden air into Maine and New </a:t>
            </a:r>
            <a:r>
              <a:rPr lang="en-US" sz="1300" dirty="0" smtClean="0">
                <a:solidFill>
                  <a:schemeClr val="bg1">
                    <a:lumMod val="95000"/>
                  </a:schemeClr>
                </a:solidFill>
                <a:latin typeface="Arial"/>
                <a:cs typeface="Arial"/>
              </a:rPr>
              <a:t>England.</a:t>
            </a:r>
            <a:endParaRPr lang="en-US" sz="1300" dirty="0" smtClean="0">
              <a:solidFill>
                <a:schemeClr val="bg1">
                  <a:lumMod val="95000"/>
                </a:schemeClr>
              </a:solidFill>
              <a:latin typeface="Arial"/>
              <a:cs typeface="Arial"/>
            </a:endParaRPr>
          </a:p>
          <a:p>
            <a:pPr>
              <a:spcBef>
                <a:spcPts val="1200"/>
              </a:spcBef>
            </a:pPr>
            <a:r>
              <a:rPr lang="en-US" sz="1300" dirty="0" smtClean="0">
                <a:solidFill>
                  <a:schemeClr val="bg1">
                    <a:lumMod val="95000"/>
                  </a:schemeClr>
                </a:solidFill>
                <a:latin typeface="Arial"/>
                <a:cs typeface="Arial"/>
              </a:rPr>
              <a:t>About 2/3 of Maine saw gust potential &gt; 50mph for around 12 hours; some areas along the coast and inland experienced periods with gusts &gt; 60 or 70mph.</a:t>
            </a:r>
            <a:endParaRPr lang="en-US" sz="1300" dirty="0">
              <a:solidFill>
                <a:schemeClr val="bg1">
                  <a:lumMod val="95000"/>
                </a:schemeClr>
              </a:solidFill>
              <a:latin typeface="Arial"/>
              <a:cs typeface="Arial"/>
            </a:endParaRPr>
          </a:p>
        </p:txBody>
      </p:sp>
      <p:pic>
        <p:nvPicPr>
          <p:cNvPr id="15" name="Picture 14" descr="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200150"/>
            <a:ext cx="4715010" cy="3886200"/>
          </a:xfrm>
          <a:prstGeom prst="rect">
            <a:avLst/>
          </a:prstGeom>
        </p:spPr>
      </p:pic>
    </p:spTree>
    <p:extLst>
      <p:ext uri="{BB962C8B-B14F-4D97-AF65-F5344CB8AC3E}">
        <p14:creationId xmlns:p14="http://schemas.microsoft.com/office/powerpoint/2010/main" val="2767540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3" name="Rectangle 2"/>
          <p:cNvSpPr/>
          <p:nvPr/>
        </p:nvSpPr>
        <p:spPr>
          <a:xfrm>
            <a:off x="8526" y="819150"/>
            <a:ext cx="9135473" cy="419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895350"/>
            <a:ext cx="4514767" cy="40386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895350"/>
            <a:ext cx="4514769" cy="4038600"/>
          </a:xfrm>
          <a:prstGeom prst="rect">
            <a:avLst/>
          </a:prstGeom>
        </p:spPr>
      </p:pic>
      <p:sp>
        <p:nvSpPr>
          <p:cNvPr id="9" name="Title 1">
            <a:extLst>
              <a:ext uri="{FF2B5EF4-FFF2-40B4-BE49-F238E27FC236}">
                <a16:creationId xmlns="" xmlns:a16="http://schemas.microsoft.com/office/drawing/2014/main" id="{D39D5AC0-A3CB-E94E-8715-EBF1CADAD5A3}"/>
              </a:ext>
            </a:extLst>
          </p:cNvPr>
          <p:cNvSpPr txBox="1">
            <a:spLocks/>
          </p:cNvSpPr>
          <p:nvPr/>
        </p:nvSpPr>
        <p:spPr>
          <a:xfrm>
            <a:off x="76199" y="-19050"/>
            <a:ext cx="8915401" cy="8382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dirty="0" smtClean="0">
                <a:solidFill>
                  <a:srgbClr val="FFC000">
                    <a:lumMod val="20000"/>
                    <a:lumOff val="80000"/>
                  </a:srgbClr>
                </a:solidFill>
                <a:latin typeface="Arial"/>
                <a:cs typeface="Arial"/>
              </a:rPr>
              <a:t>December 18</a:t>
            </a:r>
            <a:r>
              <a:rPr lang="en-US" sz="2800" baseline="30000" dirty="0" smtClean="0">
                <a:solidFill>
                  <a:srgbClr val="FFC000">
                    <a:lumMod val="20000"/>
                    <a:lumOff val="80000"/>
                  </a:srgbClr>
                </a:solidFill>
                <a:latin typeface="Arial"/>
                <a:cs typeface="Arial"/>
              </a:rPr>
              <a:t>th</a:t>
            </a:r>
            <a:r>
              <a:rPr lang="en-US" sz="2800" dirty="0" smtClean="0">
                <a:solidFill>
                  <a:srgbClr val="FFC000">
                    <a:lumMod val="20000"/>
                    <a:lumOff val="80000"/>
                  </a:srgbClr>
                </a:solidFill>
                <a:latin typeface="Arial"/>
                <a:cs typeface="Arial"/>
              </a:rPr>
              <a:t>, 2023 Southeaster</a:t>
            </a:r>
            <a:endParaRPr lang="en-US" sz="2800" dirty="0">
              <a:solidFill>
                <a:srgbClr val="FFC000">
                  <a:lumMod val="20000"/>
                  <a:lumOff val="80000"/>
                </a:srgbClr>
              </a:solidFill>
              <a:latin typeface="Arial"/>
              <a:cs typeface="Arial"/>
            </a:endParaRPr>
          </a:p>
        </p:txBody>
      </p:sp>
    </p:spTree>
    <p:extLst>
      <p:ext uri="{BB962C8B-B14F-4D97-AF65-F5344CB8AC3E}">
        <p14:creationId xmlns:p14="http://schemas.microsoft.com/office/powerpoint/2010/main" val="29380160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Rectangle 1"/>
          <p:cNvSpPr/>
          <p:nvPr/>
        </p:nvSpPr>
        <p:spPr>
          <a:xfrm>
            <a:off x="48150" y="1179786"/>
            <a:ext cx="4784914" cy="39185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Title 1">
            <a:extLst>
              <a:ext uri="{FF2B5EF4-FFF2-40B4-BE49-F238E27FC236}">
                <a16:creationId xmlns="" xmlns:a16="http://schemas.microsoft.com/office/drawing/2014/main" id="{D39D5AC0-A3CB-E94E-8715-EBF1CADAD5A3}"/>
              </a:ext>
            </a:extLst>
          </p:cNvPr>
          <p:cNvSpPr txBox="1">
            <a:spLocks/>
          </p:cNvSpPr>
          <p:nvPr/>
        </p:nvSpPr>
        <p:spPr>
          <a:xfrm>
            <a:off x="76199" y="-19050"/>
            <a:ext cx="4622559" cy="114300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dirty="0" smtClean="0">
                <a:solidFill>
                  <a:srgbClr val="FFC000">
                    <a:lumMod val="20000"/>
                    <a:lumOff val="80000"/>
                  </a:srgbClr>
                </a:solidFill>
                <a:latin typeface="Arial"/>
                <a:cs typeface="Arial"/>
              </a:rPr>
              <a:t>Future Storm Trends?</a:t>
            </a:r>
            <a:endParaRPr lang="en-US" sz="2800" dirty="0">
              <a:solidFill>
                <a:srgbClr val="FFC000">
                  <a:lumMod val="20000"/>
                  <a:lumOff val="80000"/>
                </a:srgbClr>
              </a:solidFill>
              <a:latin typeface="Arial"/>
              <a:cs typeface="Arial"/>
            </a:endParaRPr>
          </a:p>
        </p:txBody>
      </p:sp>
      <p:pic>
        <p:nvPicPr>
          <p:cNvPr id="14" name="Picture 13" descr="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1200150"/>
            <a:ext cx="4715011" cy="3803317"/>
          </a:xfrm>
          <a:prstGeom prst="rect">
            <a:avLst/>
          </a:prstGeom>
        </p:spPr>
      </p:pic>
      <p:sp>
        <p:nvSpPr>
          <p:cNvPr id="16" name="Content Placeholder 9">
            <a:extLst>
              <a:ext uri="{FF2B5EF4-FFF2-40B4-BE49-F238E27FC236}">
                <a16:creationId xmlns:a16="http://schemas.microsoft.com/office/drawing/2014/main" xmlns="" id="{B5125F27-801E-F347-ADF9-3C3688CD2045}"/>
              </a:ext>
            </a:extLst>
          </p:cNvPr>
          <p:cNvSpPr txBox="1">
            <a:spLocks/>
          </p:cNvSpPr>
          <p:nvPr/>
        </p:nvSpPr>
        <p:spPr>
          <a:xfrm>
            <a:off x="4953000" y="285750"/>
            <a:ext cx="4114800" cy="480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200"/>
              </a:spcBef>
            </a:pPr>
            <a:r>
              <a:rPr lang="en-US" sz="1300" dirty="0">
                <a:solidFill>
                  <a:prstClr val="white">
                    <a:lumMod val="95000"/>
                  </a:prstClr>
                </a:solidFill>
                <a:latin typeface="Arial"/>
                <a:cs typeface="Arial"/>
              </a:rPr>
              <a:t>Maine’s climate is getting </a:t>
            </a:r>
            <a:r>
              <a:rPr lang="en-US" sz="1300" dirty="0" smtClean="0">
                <a:solidFill>
                  <a:prstClr val="white">
                    <a:lumMod val="95000"/>
                  </a:prstClr>
                </a:solidFill>
                <a:latin typeface="Arial"/>
                <a:cs typeface="Arial"/>
              </a:rPr>
              <a:t>wetter </a:t>
            </a:r>
            <a:r>
              <a:rPr lang="en-US" sz="1300" dirty="0">
                <a:solidFill>
                  <a:prstClr val="white">
                    <a:lumMod val="95000"/>
                  </a:prstClr>
                </a:solidFill>
                <a:latin typeface="Arial"/>
                <a:cs typeface="Arial"/>
              </a:rPr>
              <a:t>and heavy precipitation events are becoming more </a:t>
            </a:r>
            <a:r>
              <a:rPr lang="en-US" sz="1300" dirty="0" smtClean="0">
                <a:solidFill>
                  <a:prstClr val="white">
                    <a:lumMod val="95000"/>
                  </a:prstClr>
                </a:solidFill>
                <a:latin typeface="Arial"/>
                <a:cs typeface="Arial"/>
              </a:rPr>
              <a:t>common in </a:t>
            </a:r>
            <a:r>
              <a:rPr lang="en-US" sz="1300" dirty="0">
                <a:solidFill>
                  <a:prstClr val="white">
                    <a:lumMod val="95000"/>
                  </a:prstClr>
                </a:solidFill>
                <a:latin typeface="Arial"/>
                <a:cs typeface="Arial"/>
              </a:rPr>
              <a:t>association with warming-driven intensification of the hydrologic </a:t>
            </a:r>
            <a:r>
              <a:rPr lang="en-US" sz="1300" dirty="0" smtClean="0">
                <a:solidFill>
                  <a:prstClr val="white">
                    <a:lumMod val="95000"/>
                  </a:prstClr>
                </a:solidFill>
                <a:latin typeface="Arial"/>
                <a:cs typeface="Arial"/>
              </a:rPr>
              <a:t>cycle.</a:t>
            </a:r>
            <a:endParaRPr lang="en-US" sz="1300" dirty="0">
              <a:solidFill>
                <a:prstClr val="white">
                  <a:lumMod val="95000"/>
                </a:prstClr>
              </a:solidFill>
              <a:latin typeface="Arial"/>
              <a:cs typeface="Arial"/>
            </a:endParaRPr>
          </a:p>
          <a:p>
            <a:pPr>
              <a:spcBef>
                <a:spcPts val="1200"/>
              </a:spcBef>
            </a:pPr>
            <a:r>
              <a:rPr lang="en-US" sz="1300" dirty="0">
                <a:solidFill>
                  <a:prstClr val="white">
                    <a:lumMod val="95000"/>
                  </a:prstClr>
                </a:solidFill>
                <a:latin typeface="Arial"/>
                <a:cs typeface="Arial"/>
              </a:rPr>
              <a:t>A study of mid-autumn (Oct–Nov) storms in New England found a significant trend toward more precipitation accompanying wind storms with gusts &gt; 58mph, but did not find any significant trend in storm frequency or wind intensity for the period 1979–2019 (Simonson et al., 2020).</a:t>
            </a:r>
          </a:p>
          <a:p>
            <a:pPr>
              <a:spcBef>
                <a:spcPts val="1200"/>
              </a:spcBef>
            </a:pPr>
            <a:r>
              <a:rPr lang="en-US" sz="1300" dirty="0" err="1" smtClean="0">
                <a:solidFill>
                  <a:prstClr val="white">
                    <a:lumMod val="95000"/>
                  </a:prstClr>
                </a:solidFill>
                <a:latin typeface="Arial"/>
                <a:cs typeface="Arial"/>
              </a:rPr>
              <a:t>Colle</a:t>
            </a:r>
            <a:r>
              <a:rPr lang="en-US" sz="1300" dirty="0" smtClean="0">
                <a:solidFill>
                  <a:prstClr val="white">
                    <a:lumMod val="95000"/>
                  </a:prstClr>
                </a:solidFill>
                <a:latin typeface="Arial"/>
                <a:cs typeface="Arial"/>
              </a:rPr>
              <a:t> </a:t>
            </a:r>
            <a:r>
              <a:rPr lang="en-US" sz="1300" dirty="0">
                <a:solidFill>
                  <a:prstClr val="white">
                    <a:lumMod val="95000"/>
                  </a:prstClr>
                </a:solidFill>
                <a:latin typeface="Arial"/>
                <a:cs typeface="Arial"/>
              </a:rPr>
              <a:t>et al. (2015) find that most climate models project an overall decrease in extratropical cyclones along the U.S. East Coast, but with an increase in intensity.  </a:t>
            </a:r>
            <a:r>
              <a:rPr lang="en-US" sz="1300" dirty="0" smtClean="0">
                <a:solidFill>
                  <a:prstClr val="white">
                    <a:lumMod val="95000"/>
                  </a:prstClr>
                </a:solidFill>
                <a:latin typeface="Arial"/>
                <a:cs typeface="Arial"/>
              </a:rPr>
              <a:t>Authors </a:t>
            </a:r>
            <a:r>
              <a:rPr lang="en-US" sz="1300" dirty="0">
                <a:solidFill>
                  <a:prstClr val="white">
                    <a:lumMod val="95000"/>
                  </a:prstClr>
                </a:solidFill>
                <a:latin typeface="Arial"/>
                <a:cs typeface="Arial"/>
              </a:rPr>
              <a:t>note large </a:t>
            </a:r>
            <a:r>
              <a:rPr lang="en-US" sz="1300" dirty="0" err="1">
                <a:solidFill>
                  <a:prstClr val="white">
                    <a:lumMod val="95000"/>
                  </a:prstClr>
                </a:solidFill>
                <a:latin typeface="Arial"/>
                <a:cs typeface="Arial"/>
              </a:rPr>
              <a:t>interdecadal</a:t>
            </a:r>
            <a:r>
              <a:rPr lang="en-US" sz="1300" dirty="0">
                <a:solidFill>
                  <a:prstClr val="white">
                    <a:lumMod val="95000"/>
                  </a:prstClr>
                </a:solidFill>
                <a:latin typeface="Arial"/>
                <a:cs typeface="Arial"/>
              </a:rPr>
              <a:t> and interannual variability.</a:t>
            </a:r>
          </a:p>
          <a:p>
            <a:pPr>
              <a:spcBef>
                <a:spcPts val="1200"/>
              </a:spcBef>
            </a:pPr>
            <a:r>
              <a:rPr lang="en-US" sz="1300" dirty="0">
                <a:solidFill>
                  <a:prstClr val="white">
                    <a:lumMod val="95000"/>
                  </a:prstClr>
                </a:solidFill>
                <a:latin typeface="Arial"/>
                <a:cs typeface="Arial"/>
              </a:rPr>
              <a:t>This projected trend could be in relation to weaker atmospheric circulation and tendency toward more frequent blocked wave patterns in the jet stream under which temperature extremes develop and fuel intense storms.</a:t>
            </a:r>
          </a:p>
          <a:p>
            <a:pPr>
              <a:spcBef>
                <a:spcPts val="1200"/>
              </a:spcBef>
            </a:pPr>
            <a:r>
              <a:rPr lang="en-US" sz="1300" dirty="0">
                <a:solidFill>
                  <a:prstClr val="white">
                    <a:lumMod val="95000"/>
                  </a:prstClr>
                </a:solidFill>
                <a:latin typeface="Arial"/>
                <a:cs typeface="Arial"/>
              </a:rPr>
              <a:t>More research is needed to understand both historical and projected storm trends in Maine.</a:t>
            </a:r>
          </a:p>
        </p:txBody>
      </p:sp>
      <p:pic>
        <p:nvPicPr>
          <p:cNvPr id="15" name="Picture 14" descr="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200150"/>
            <a:ext cx="4715010" cy="3886200"/>
          </a:xfrm>
          <a:prstGeom prst="rect">
            <a:avLst/>
          </a:prstGeom>
        </p:spPr>
      </p:pic>
    </p:spTree>
    <p:extLst>
      <p:ext uri="{BB962C8B-B14F-4D97-AF65-F5344CB8AC3E}">
        <p14:creationId xmlns:p14="http://schemas.microsoft.com/office/powerpoint/2010/main" val="833201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33ACA3C-82D5-A148-9CD1-6786BE23FF7B}"/>
              </a:ext>
            </a:extLst>
          </p:cNvPr>
          <p:cNvPicPr>
            <a:picLocks noChangeAspect="1"/>
          </p:cNvPicPr>
          <p:nvPr/>
        </p:nvPicPr>
        <p:blipFill>
          <a:blip r:embed="rId2"/>
          <a:stretch>
            <a:fillRect/>
          </a:stretch>
        </p:blipFill>
        <p:spPr>
          <a:xfrm>
            <a:off x="152400" y="76200"/>
            <a:ext cx="2362200" cy="3531864"/>
          </a:xfrm>
          <a:prstGeom prst="rect">
            <a:avLst/>
          </a:prstGeom>
          <a:ln>
            <a:solidFill>
              <a:schemeClr val="tx1"/>
            </a:solidFill>
          </a:ln>
        </p:spPr>
      </p:pic>
      <p:pic>
        <p:nvPicPr>
          <p:cNvPr id="3" name="Picture 2">
            <a:extLst>
              <a:ext uri="{FF2B5EF4-FFF2-40B4-BE49-F238E27FC236}">
                <a16:creationId xmlns:a16="http://schemas.microsoft.com/office/drawing/2014/main" xmlns="" id="{403B16DA-9D8F-1C41-936A-33051F146663}"/>
              </a:ext>
            </a:extLst>
          </p:cNvPr>
          <p:cNvPicPr>
            <a:picLocks noChangeAspect="1"/>
          </p:cNvPicPr>
          <p:nvPr/>
        </p:nvPicPr>
        <p:blipFill>
          <a:blip r:embed="rId3"/>
          <a:stretch>
            <a:fillRect/>
          </a:stretch>
        </p:blipFill>
        <p:spPr>
          <a:xfrm>
            <a:off x="2895600" y="895350"/>
            <a:ext cx="2667000" cy="4115111"/>
          </a:xfrm>
          <a:prstGeom prst="rect">
            <a:avLst/>
          </a:prstGeom>
          <a:ln>
            <a:solidFill>
              <a:schemeClr val="tx1"/>
            </a:solidFill>
          </a:ln>
        </p:spPr>
      </p:pic>
      <p:pic>
        <p:nvPicPr>
          <p:cNvPr id="4" name="Picture 3">
            <a:extLst>
              <a:ext uri="{FF2B5EF4-FFF2-40B4-BE49-F238E27FC236}">
                <a16:creationId xmlns:a16="http://schemas.microsoft.com/office/drawing/2014/main" xmlns="" id="{A751AD60-6EF7-CA45-B075-DB51A26071C3}"/>
              </a:ext>
            </a:extLst>
          </p:cNvPr>
          <p:cNvPicPr>
            <a:picLocks noChangeAspect="1"/>
          </p:cNvPicPr>
          <p:nvPr/>
        </p:nvPicPr>
        <p:blipFill>
          <a:blip r:embed="rId4"/>
          <a:stretch>
            <a:fillRect/>
          </a:stretch>
        </p:blipFill>
        <p:spPr>
          <a:xfrm>
            <a:off x="6019800" y="1239900"/>
            <a:ext cx="2964317" cy="3881562"/>
          </a:xfrm>
          <a:prstGeom prst="rect">
            <a:avLst/>
          </a:prstGeom>
          <a:ln>
            <a:solidFill>
              <a:schemeClr val="tx1"/>
            </a:solidFill>
          </a:ln>
        </p:spPr>
      </p:pic>
      <p:sp>
        <p:nvSpPr>
          <p:cNvPr id="5" name="TextBox 6">
            <a:extLst>
              <a:ext uri="{FF2B5EF4-FFF2-40B4-BE49-F238E27FC236}">
                <a16:creationId xmlns:a16="http://schemas.microsoft.com/office/drawing/2014/main" xmlns="" id="{98716F85-4CCC-A84B-AF95-E12230A0763A}"/>
              </a:ext>
            </a:extLst>
          </p:cNvPr>
          <p:cNvSpPr txBox="1">
            <a:spLocks noChangeArrowheads="1"/>
          </p:cNvSpPr>
          <p:nvPr/>
        </p:nvSpPr>
        <p:spPr bwMode="auto">
          <a:xfrm>
            <a:off x="76200" y="3638550"/>
            <a:ext cx="2362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1200" dirty="0">
                <a:solidFill>
                  <a:srgbClr val="FFFFFF"/>
                </a:solidFill>
                <a:latin typeface="Arial"/>
                <a:cs typeface="Arial"/>
              </a:rPr>
              <a:t>(Bomb Cyclone)</a:t>
            </a:r>
          </a:p>
          <a:p>
            <a:pPr defTabSz="914400" eaLnBrk="1" fontAlgn="base" hangingPunct="1">
              <a:spcBef>
                <a:spcPct val="0"/>
              </a:spcBef>
              <a:spcAft>
                <a:spcPct val="0"/>
              </a:spcAft>
              <a:defRPr/>
            </a:pPr>
            <a:r>
              <a:rPr lang="en-US" sz="1200" dirty="0">
                <a:solidFill>
                  <a:srgbClr val="FFFFFF"/>
                </a:solidFill>
                <a:latin typeface="Arial"/>
                <a:cs typeface="Arial"/>
              </a:rPr>
              <a:t>Oct. 30</a:t>
            </a:r>
            <a:r>
              <a:rPr lang="en-US" sz="1200" baseline="30000" dirty="0">
                <a:solidFill>
                  <a:srgbClr val="FFFFFF"/>
                </a:solidFill>
                <a:latin typeface="Arial"/>
                <a:cs typeface="Arial"/>
              </a:rPr>
              <a:t>th</a:t>
            </a:r>
            <a:r>
              <a:rPr lang="en-US" sz="1200" dirty="0">
                <a:solidFill>
                  <a:srgbClr val="FFFFFF"/>
                </a:solidFill>
                <a:latin typeface="Arial"/>
                <a:cs typeface="Arial"/>
              </a:rPr>
              <a:t>, 2017</a:t>
            </a:r>
          </a:p>
          <a:p>
            <a:pPr defTabSz="914400" eaLnBrk="1" fontAlgn="base" hangingPunct="1">
              <a:spcBef>
                <a:spcPct val="0"/>
              </a:spcBef>
              <a:spcAft>
                <a:spcPct val="0"/>
              </a:spcAft>
              <a:defRPr/>
            </a:pPr>
            <a:r>
              <a:rPr lang="en-US" sz="1200" dirty="0">
                <a:solidFill>
                  <a:srgbClr val="FFFFFF"/>
                </a:solidFill>
                <a:latin typeface="Arial"/>
                <a:cs typeface="Arial"/>
              </a:rPr>
              <a:t>Gusts BGR 66, PWM 69 mph</a:t>
            </a:r>
          </a:p>
          <a:p>
            <a:pPr defTabSz="914400" eaLnBrk="1" fontAlgn="base" hangingPunct="1">
              <a:spcBef>
                <a:spcPct val="0"/>
              </a:spcBef>
              <a:spcAft>
                <a:spcPct val="0"/>
              </a:spcAft>
              <a:defRPr/>
            </a:pPr>
            <a:r>
              <a:rPr lang="en-US" sz="1200" dirty="0">
                <a:solidFill>
                  <a:srgbClr val="FFFFFF"/>
                </a:solidFill>
                <a:latin typeface="Arial"/>
                <a:cs typeface="Arial"/>
              </a:rPr>
              <a:t>500k power outages</a:t>
            </a:r>
          </a:p>
        </p:txBody>
      </p:sp>
      <p:sp>
        <p:nvSpPr>
          <p:cNvPr id="6" name="TextBox 6">
            <a:extLst>
              <a:ext uri="{FF2B5EF4-FFF2-40B4-BE49-F238E27FC236}">
                <a16:creationId xmlns:a16="http://schemas.microsoft.com/office/drawing/2014/main" xmlns="" id="{6C49A80E-D365-5642-A05F-F1F37C7D1F7C}"/>
              </a:ext>
            </a:extLst>
          </p:cNvPr>
          <p:cNvSpPr txBox="1">
            <a:spLocks noChangeArrowheads="1"/>
          </p:cNvSpPr>
          <p:nvPr/>
        </p:nvSpPr>
        <p:spPr bwMode="auto">
          <a:xfrm>
            <a:off x="2819401" y="-19050"/>
            <a:ext cx="228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1200" dirty="0">
                <a:solidFill>
                  <a:srgbClr val="FFFFFF"/>
                </a:solidFill>
                <a:latin typeface="Arial"/>
                <a:cs typeface="Arial"/>
              </a:rPr>
              <a:t>(Bomb Cyclone)</a:t>
            </a:r>
          </a:p>
          <a:p>
            <a:pPr defTabSz="914400" eaLnBrk="1" fontAlgn="base" hangingPunct="1">
              <a:spcBef>
                <a:spcPct val="0"/>
              </a:spcBef>
              <a:spcAft>
                <a:spcPct val="0"/>
              </a:spcAft>
              <a:defRPr/>
            </a:pPr>
            <a:r>
              <a:rPr lang="en-US" sz="1200" dirty="0">
                <a:solidFill>
                  <a:srgbClr val="FFFFFF"/>
                </a:solidFill>
                <a:latin typeface="Arial"/>
                <a:cs typeface="Arial"/>
              </a:rPr>
              <a:t>Oct. 17</a:t>
            </a:r>
            <a:r>
              <a:rPr lang="en-US" sz="1200" baseline="30000" dirty="0">
                <a:solidFill>
                  <a:srgbClr val="FFFFFF"/>
                </a:solidFill>
                <a:latin typeface="Arial"/>
                <a:cs typeface="Arial"/>
              </a:rPr>
              <a:t>th</a:t>
            </a:r>
            <a:r>
              <a:rPr lang="en-US" sz="1200" dirty="0">
                <a:solidFill>
                  <a:srgbClr val="FFFFFF"/>
                </a:solidFill>
                <a:latin typeface="Arial"/>
                <a:cs typeface="Arial"/>
              </a:rPr>
              <a:t>, 2019</a:t>
            </a:r>
          </a:p>
          <a:p>
            <a:pPr defTabSz="914400" eaLnBrk="1" fontAlgn="base" hangingPunct="1">
              <a:spcBef>
                <a:spcPct val="0"/>
              </a:spcBef>
              <a:spcAft>
                <a:spcPct val="0"/>
              </a:spcAft>
              <a:defRPr/>
            </a:pPr>
            <a:r>
              <a:rPr lang="en-US" sz="1200" dirty="0">
                <a:solidFill>
                  <a:srgbClr val="FFFFFF"/>
                </a:solidFill>
                <a:latin typeface="Arial"/>
                <a:cs typeface="Arial"/>
              </a:rPr>
              <a:t>Gusts BGR 43, PWM 62 mph </a:t>
            </a:r>
          </a:p>
          <a:p>
            <a:pPr defTabSz="914400" eaLnBrk="1" fontAlgn="base" hangingPunct="1">
              <a:spcBef>
                <a:spcPct val="0"/>
              </a:spcBef>
              <a:spcAft>
                <a:spcPct val="0"/>
              </a:spcAft>
              <a:defRPr/>
            </a:pPr>
            <a:r>
              <a:rPr lang="en-US" sz="1200" dirty="0">
                <a:solidFill>
                  <a:srgbClr val="FFFFFF"/>
                </a:solidFill>
                <a:latin typeface="Arial"/>
                <a:cs typeface="Arial"/>
              </a:rPr>
              <a:t>219k power outages</a:t>
            </a:r>
          </a:p>
        </p:txBody>
      </p:sp>
      <p:sp>
        <p:nvSpPr>
          <p:cNvPr id="7" name="TextBox 6">
            <a:extLst>
              <a:ext uri="{FF2B5EF4-FFF2-40B4-BE49-F238E27FC236}">
                <a16:creationId xmlns:a16="http://schemas.microsoft.com/office/drawing/2014/main" xmlns="" id="{BDC06F54-03E5-9A42-A7B0-A7C27CC262D8}"/>
              </a:ext>
            </a:extLst>
          </p:cNvPr>
          <p:cNvSpPr txBox="1">
            <a:spLocks noChangeArrowheads="1"/>
          </p:cNvSpPr>
          <p:nvPr/>
        </p:nvSpPr>
        <p:spPr bwMode="auto">
          <a:xfrm>
            <a:off x="5943601" y="488781"/>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1200" dirty="0">
                <a:solidFill>
                  <a:srgbClr val="FFFFFF"/>
                </a:solidFill>
                <a:latin typeface="Arial"/>
                <a:cs typeface="Arial"/>
              </a:rPr>
              <a:t>Nov. 1</a:t>
            </a:r>
            <a:r>
              <a:rPr lang="en-US" sz="1200" baseline="30000" dirty="0">
                <a:solidFill>
                  <a:srgbClr val="FFFFFF"/>
                </a:solidFill>
                <a:latin typeface="Arial"/>
                <a:cs typeface="Arial"/>
              </a:rPr>
              <a:t>st</a:t>
            </a:r>
            <a:r>
              <a:rPr lang="en-US" sz="1200" dirty="0">
                <a:solidFill>
                  <a:srgbClr val="FFFFFF"/>
                </a:solidFill>
                <a:latin typeface="Arial"/>
                <a:cs typeface="Arial"/>
              </a:rPr>
              <a:t>, 2019</a:t>
            </a:r>
          </a:p>
          <a:p>
            <a:pPr defTabSz="914400" eaLnBrk="1" fontAlgn="base" hangingPunct="1">
              <a:spcBef>
                <a:spcPct val="0"/>
              </a:spcBef>
              <a:spcAft>
                <a:spcPct val="0"/>
              </a:spcAft>
              <a:defRPr/>
            </a:pPr>
            <a:r>
              <a:rPr lang="en-US" sz="1200" dirty="0">
                <a:solidFill>
                  <a:srgbClr val="FFFFFF"/>
                </a:solidFill>
                <a:latin typeface="Arial"/>
                <a:cs typeface="Arial"/>
              </a:rPr>
              <a:t>Gusts 53 BGR, PWM 49 mph</a:t>
            </a:r>
          </a:p>
          <a:p>
            <a:pPr defTabSz="914400" eaLnBrk="1" fontAlgn="base" hangingPunct="1">
              <a:spcBef>
                <a:spcPct val="0"/>
              </a:spcBef>
              <a:spcAft>
                <a:spcPct val="0"/>
              </a:spcAft>
              <a:defRPr/>
            </a:pPr>
            <a:r>
              <a:rPr lang="en-US" sz="1200" dirty="0">
                <a:solidFill>
                  <a:srgbClr val="FFFFFF"/>
                </a:solidFill>
                <a:latin typeface="Arial"/>
                <a:cs typeface="Arial"/>
              </a:rPr>
              <a:t>230k power outages</a:t>
            </a:r>
          </a:p>
        </p:txBody>
      </p:sp>
    </p:spTree>
    <p:extLst>
      <p:ext uri="{BB962C8B-B14F-4D97-AF65-F5344CB8AC3E}">
        <p14:creationId xmlns:p14="http://schemas.microsoft.com/office/powerpoint/2010/main" val="3816716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childTnLst>
                          </p:cTn>
                        </p:par>
                        <p:par>
                          <p:cTn id="11" fill="hold">
                            <p:stCondLst>
                              <p:cond delay="250"/>
                            </p:stCondLst>
                            <p:childTnLst>
                              <p:par>
                                <p:cTn id="12" presetID="10" presetClass="entr" presetSubtype="0" fill="hold" nodeType="after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
                                        <p:tgtEl>
                                          <p:spTgt spid="3"/>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
                                        <p:tgtEl>
                                          <p:spTgt spid="6"/>
                                        </p:tgtEl>
                                      </p:cBhvr>
                                    </p:animEffect>
                                  </p:childTnLst>
                                </p:cTn>
                              </p:par>
                            </p:childTnLst>
                          </p:cTn>
                        </p:par>
                        <p:par>
                          <p:cTn id="18" fill="hold">
                            <p:stCondLst>
                              <p:cond delay="1450"/>
                            </p:stCondLst>
                            <p:childTnLst>
                              <p:par>
                                <p:cTn id="19" presetID="10" presetClass="entr" presetSubtype="0"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
                                        <p:tgtEl>
                                          <p:spTgt spid="4"/>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w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970" y="95251"/>
            <a:ext cx="1894597" cy="2453027"/>
          </a:xfrm>
          <a:prstGeom prst="rect">
            <a:avLst/>
          </a:prstGeom>
        </p:spPr>
      </p:pic>
      <p:pic>
        <p:nvPicPr>
          <p:cNvPr id="5" name="Picture 4" descr="gopif_2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82384"/>
            <a:ext cx="1904999" cy="2465894"/>
          </a:xfrm>
          <a:prstGeom prst="rect">
            <a:avLst/>
          </a:prstGeom>
        </p:spPr>
      </p:pic>
      <p:sp>
        <p:nvSpPr>
          <p:cNvPr id="7" name="Content Placeholder 4">
            <a:extLst>
              <a:ext uri="{FF2B5EF4-FFF2-40B4-BE49-F238E27FC236}">
                <a16:creationId xmlns="" xmlns:a16="http://schemas.microsoft.com/office/drawing/2014/main" id="{CC6811F3-8930-434C-A8C2-2B1BBBFCC264}"/>
              </a:ext>
            </a:extLst>
          </p:cNvPr>
          <p:cNvSpPr txBox="1">
            <a:spLocks/>
          </p:cNvSpPr>
          <p:nvPr/>
        </p:nvSpPr>
        <p:spPr>
          <a:xfrm>
            <a:off x="4191000" y="742950"/>
            <a:ext cx="4800600" cy="236220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300" dirty="0" smtClean="0">
                <a:solidFill>
                  <a:prstClr val="white"/>
                </a:solidFill>
                <a:latin typeface="Arial"/>
                <a:cs typeface="Arial"/>
              </a:rPr>
              <a:t>Maine joined the 25-member U.S. Climate Alliance in 2019</a:t>
            </a:r>
          </a:p>
          <a:p>
            <a:pPr lvl="1"/>
            <a:r>
              <a:rPr lang="en-US" sz="1200" dirty="0" smtClean="0">
                <a:solidFill>
                  <a:schemeClr val="bg1">
                    <a:lumMod val="85000"/>
                  </a:schemeClr>
                </a:solidFill>
                <a:latin typeface="Arial"/>
                <a:cs typeface="Arial"/>
              </a:rPr>
              <a:t>Commitments to reduce GHG emissions to ~26% below 2005 levels by </a:t>
            </a:r>
            <a:r>
              <a:rPr lang="en-US" sz="1200" dirty="0" smtClean="0">
                <a:solidFill>
                  <a:schemeClr val="bg1">
                    <a:lumMod val="85000"/>
                  </a:schemeClr>
                </a:solidFill>
                <a:latin typeface="Arial"/>
                <a:cs typeface="Arial"/>
              </a:rPr>
              <a:t>2025</a:t>
            </a:r>
            <a:endParaRPr lang="en-US" sz="1200" dirty="0" smtClean="0">
              <a:solidFill>
                <a:schemeClr val="bg1">
                  <a:lumMod val="85000"/>
                </a:schemeClr>
              </a:solidFill>
              <a:latin typeface="Arial"/>
              <a:cs typeface="Arial"/>
            </a:endParaRPr>
          </a:p>
          <a:p>
            <a:r>
              <a:rPr lang="en-US" sz="1300" dirty="0" smtClean="0">
                <a:solidFill>
                  <a:prstClr val="white"/>
                </a:solidFill>
                <a:latin typeface="Arial"/>
                <a:cs typeface="Arial"/>
              </a:rPr>
              <a:t>Bills signed into law to reduce GHG emissions by enhancing renewable energy, and to establish the Maine Climate </a:t>
            </a:r>
            <a:r>
              <a:rPr lang="en-US" sz="1300" dirty="0" smtClean="0">
                <a:solidFill>
                  <a:prstClr val="white"/>
                </a:solidFill>
                <a:latin typeface="Arial"/>
                <a:cs typeface="Arial"/>
              </a:rPr>
              <a:t>Council</a:t>
            </a:r>
            <a:endParaRPr lang="en-US" sz="1300" dirty="0" smtClean="0">
              <a:solidFill>
                <a:prstClr val="white"/>
              </a:solidFill>
              <a:latin typeface="Arial"/>
              <a:cs typeface="Arial"/>
            </a:endParaRPr>
          </a:p>
          <a:p>
            <a:pPr lvl="1"/>
            <a:r>
              <a:rPr lang="en-US" sz="1200" dirty="0" smtClean="0">
                <a:solidFill>
                  <a:srgbClr val="D9D9D9"/>
                </a:solidFill>
                <a:latin typeface="Arial"/>
                <a:cs typeface="Arial"/>
              </a:rPr>
              <a:t>MCC developed the climate action plan </a:t>
            </a:r>
            <a:r>
              <a:rPr lang="en-US" sz="1200" dirty="0" smtClean="0">
                <a:solidFill>
                  <a:srgbClr val="D9D9D9"/>
                </a:solidFill>
                <a:latin typeface="Arial"/>
                <a:cs typeface="Arial"/>
              </a:rPr>
              <a:t>Maine Won’t Wait</a:t>
            </a:r>
            <a:endParaRPr lang="en-US" sz="1200" dirty="0" smtClean="0">
              <a:solidFill>
                <a:srgbClr val="D9D9D9"/>
              </a:solidFill>
              <a:latin typeface="Arial"/>
              <a:cs typeface="Arial"/>
            </a:endParaRPr>
          </a:p>
          <a:p>
            <a:pPr lvl="1"/>
            <a:r>
              <a:rPr lang="en-US" sz="1200" dirty="0" smtClean="0">
                <a:solidFill>
                  <a:srgbClr val="D9D9D9"/>
                </a:solidFill>
                <a:latin typeface="Arial"/>
                <a:cs typeface="Arial"/>
              </a:rPr>
              <a:t>Critical goals for reducing annual emissions in Maine by 45% below 1990 levels by 2030, and 80% below 1990 levels by </a:t>
            </a:r>
            <a:r>
              <a:rPr lang="en-US" sz="1200" dirty="0" smtClean="0">
                <a:solidFill>
                  <a:srgbClr val="D9D9D9"/>
                </a:solidFill>
                <a:latin typeface="Arial"/>
                <a:cs typeface="Arial"/>
              </a:rPr>
              <a:t>2050</a:t>
            </a:r>
            <a:endParaRPr lang="en-US" sz="1200" dirty="0">
              <a:solidFill>
                <a:srgbClr val="D9D9D9"/>
              </a:solidFill>
              <a:latin typeface="Arial"/>
              <a:cs typeface="Arial"/>
            </a:endParaRPr>
          </a:p>
        </p:txBody>
      </p:sp>
      <p:pic>
        <p:nvPicPr>
          <p:cNvPr id="8" name="Picture 7">
            <a:extLst>
              <a:ext uri="{FF2B5EF4-FFF2-40B4-BE49-F238E27FC236}">
                <a16:creationId xmlns="" xmlns:a16="http://schemas.microsoft.com/office/drawing/2014/main" id="{C36356DA-9565-5C43-B68B-5C7F8CC744ED}"/>
              </a:ext>
            </a:extLst>
          </p:cNvPr>
          <p:cNvPicPr>
            <a:picLocks noChangeAspect="1"/>
          </p:cNvPicPr>
          <p:nvPr/>
        </p:nvPicPr>
        <p:blipFill>
          <a:blip r:embed="rId4"/>
          <a:stretch>
            <a:fillRect/>
          </a:stretch>
        </p:blipFill>
        <p:spPr>
          <a:xfrm>
            <a:off x="4800600" y="3105150"/>
            <a:ext cx="3611688" cy="1981200"/>
          </a:xfrm>
          <a:prstGeom prst="rect">
            <a:avLst/>
          </a:prstGeom>
        </p:spPr>
      </p:pic>
      <p:pic>
        <p:nvPicPr>
          <p:cNvPr id="9" name="Picture 8">
            <a:extLst>
              <a:ext uri="{FF2B5EF4-FFF2-40B4-BE49-F238E27FC236}">
                <a16:creationId xmlns="" xmlns:a16="http://schemas.microsoft.com/office/drawing/2014/main" id="{B1383704-5920-524D-A59F-71F3C331CE40}"/>
              </a:ext>
            </a:extLst>
          </p:cNvPr>
          <p:cNvPicPr>
            <a:picLocks noChangeAspect="1"/>
          </p:cNvPicPr>
          <p:nvPr/>
        </p:nvPicPr>
        <p:blipFill>
          <a:blip r:embed="rId5"/>
          <a:stretch>
            <a:fillRect/>
          </a:stretch>
        </p:blipFill>
        <p:spPr>
          <a:xfrm>
            <a:off x="457200" y="2647950"/>
            <a:ext cx="3124200" cy="2218780"/>
          </a:xfrm>
          <a:prstGeom prst="rect">
            <a:avLst/>
          </a:prstGeom>
        </p:spPr>
      </p:pic>
      <p:sp>
        <p:nvSpPr>
          <p:cNvPr id="11" name="Title 7">
            <a:extLst>
              <a:ext uri="{FF2B5EF4-FFF2-40B4-BE49-F238E27FC236}">
                <a16:creationId xmlns:a16="http://schemas.microsoft.com/office/drawing/2014/main" xmlns="" id="{7A816D41-E917-F645-A17C-49688390C5D6}"/>
              </a:ext>
            </a:extLst>
          </p:cNvPr>
          <p:cNvSpPr txBox="1">
            <a:spLocks/>
          </p:cNvSpPr>
          <p:nvPr/>
        </p:nvSpPr>
        <p:spPr>
          <a:xfrm>
            <a:off x="4191000" y="57150"/>
            <a:ext cx="4800600" cy="60960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dirty="0" smtClean="0">
                <a:solidFill>
                  <a:srgbClr val="FFC000">
                    <a:lumMod val="20000"/>
                    <a:lumOff val="80000"/>
                  </a:srgbClr>
                </a:solidFill>
                <a:latin typeface="Arial"/>
                <a:cs typeface="Arial"/>
              </a:rPr>
              <a:t>Maine Climate Action</a:t>
            </a:r>
            <a:endParaRPr lang="en-US" sz="3400" dirty="0">
              <a:solidFill>
                <a:srgbClr val="FFC000">
                  <a:lumMod val="20000"/>
                  <a:lumOff val="80000"/>
                </a:srgbClr>
              </a:solidFill>
              <a:latin typeface="Arial"/>
              <a:cs typeface="Arial"/>
            </a:endParaRPr>
          </a:p>
        </p:txBody>
      </p:sp>
      <p:sp>
        <p:nvSpPr>
          <p:cNvPr id="12" name="TextBox 11">
            <a:extLst>
              <a:ext uri="{FF2B5EF4-FFF2-40B4-BE49-F238E27FC236}">
                <a16:creationId xmlns:a16="http://schemas.microsoft.com/office/drawing/2014/main" xmlns="" id="{EBFB929E-6579-6942-A27A-765ECC9CF430}"/>
              </a:ext>
            </a:extLst>
          </p:cNvPr>
          <p:cNvSpPr txBox="1"/>
          <p:nvPr/>
        </p:nvSpPr>
        <p:spPr>
          <a:xfrm>
            <a:off x="745521" y="4857750"/>
            <a:ext cx="2912079" cy="246221"/>
          </a:xfrm>
          <a:prstGeom prst="rect">
            <a:avLst/>
          </a:prstGeom>
          <a:noFill/>
        </p:spPr>
        <p:txBody>
          <a:bodyPr wrap="square" rtlCol="0">
            <a:spAutoFit/>
          </a:bodyPr>
          <a:lstStyle/>
          <a:p>
            <a:pPr algn="r"/>
            <a:r>
              <a:rPr lang="en-US" sz="1000" dirty="0" smtClean="0">
                <a:solidFill>
                  <a:prstClr val="white">
                    <a:lumMod val="75000"/>
                  </a:prstClr>
                </a:solidFill>
                <a:latin typeface="Arial"/>
                <a:cs typeface="Arial"/>
              </a:rPr>
              <a:t>Fernandez </a:t>
            </a:r>
            <a:r>
              <a:rPr lang="en-US" sz="1000" dirty="0">
                <a:solidFill>
                  <a:prstClr val="white">
                    <a:lumMod val="75000"/>
                  </a:prstClr>
                </a:solidFill>
                <a:latin typeface="Arial"/>
                <a:cs typeface="Arial"/>
              </a:rPr>
              <a:t>et al</a:t>
            </a:r>
            <a:r>
              <a:rPr lang="en-US" sz="1000" dirty="0" smtClean="0">
                <a:solidFill>
                  <a:prstClr val="white">
                    <a:lumMod val="75000"/>
                  </a:prstClr>
                </a:solidFill>
                <a:latin typeface="Arial"/>
                <a:cs typeface="Arial"/>
              </a:rPr>
              <a:t>. (2020</a:t>
            </a:r>
            <a:r>
              <a:rPr lang="en-US" sz="1000" dirty="0">
                <a:solidFill>
                  <a:prstClr val="white">
                    <a:lumMod val="75000"/>
                  </a:prstClr>
                </a:solidFill>
                <a:latin typeface="Arial"/>
                <a:cs typeface="Arial"/>
              </a:rPr>
              <a:t>)</a:t>
            </a:r>
          </a:p>
        </p:txBody>
      </p:sp>
    </p:spTree>
    <p:extLst>
      <p:ext uri="{BB962C8B-B14F-4D97-AF65-F5344CB8AC3E}">
        <p14:creationId xmlns:p14="http://schemas.microsoft.com/office/powerpoint/2010/main" val="2082588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3" name="Picture 2" descr="SBP_TracyPond_004i.jpg"/>
          <p:cNvPicPr>
            <a:picLocks noChangeAspect="1"/>
          </p:cNvPicPr>
          <p:nvPr/>
        </p:nvPicPr>
        <p:blipFill rotWithShape="1">
          <a:blip r:embed="rId2">
            <a:extLst>
              <a:ext uri="{28A0092B-C50C-407E-A947-70E740481C1C}">
                <a14:useLocalDpi xmlns:a14="http://schemas.microsoft.com/office/drawing/2010/main" val="0"/>
              </a:ext>
            </a:extLst>
          </a:blip>
          <a:srcRect l="-5" t="4896" r="-5" b="10405"/>
          <a:stretch/>
        </p:blipFill>
        <p:spPr>
          <a:xfrm>
            <a:off x="0" y="0"/>
            <a:ext cx="9144000" cy="5143500"/>
          </a:xfrm>
          <a:prstGeom prst="rect">
            <a:avLst/>
          </a:prstGeom>
          <a:noFill/>
          <a:ln>
            <a:noFill/>
          </a:ln>
        </p:spPr>
      </p:pic>
      <p:sp>
        <p:nvSpPr>
          <p:cNvPr id="4" name="Title 1"/>
          <p:cNvSpPr txBox="1">
            <a:spLocks/>
          </p:cNvSpPr>
          <p:nvPr/>
        </p:nvSpPr>
        <p:spPr>
          <a:xfrm>
            <a:off x="2590800" y="0"/>
            <a:ext cx="3962400" cy="9715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5400" dirty="0" smtClean="0">
                <a:solidFill>
                  <a:prstClr val="white"/>
                </a:solidFill>
                <a:effectLst>
                  <a:outerShdw blurRad="50800" dist="76200" dir="2700000" algn="tl" rotWithShape="0">
                    <a:prstClr val="black">
                      <a:alpha val="40000"/>
                    </a:prstClr>
                  </a:outerShdw>
                </a:effectLst>
                <a:latin typeface="Arial"/>
                <a:ea typeface="ＭＳ Ｐゴシック" charset="0"/>
                <a:cs typeface="Arial"/>
              </a:rPr>
              <a:t>Thank You</a:t>
            </a:r>
            <a:endParaRPr lang="en-US" sz="5400" dirty="0">
              <a:solidFill>
                <a:prstClr val="white"/>
              </a:solidFill>
              <a:effectLst>
                <a:outerShdw blurRad="50800" dist="76200" dir="2700000" algn="tl" rotWithShape="0">
                  <a:prstClr val="black">
                    <a:alpha val="40000"/>
                  </a:prstClr>
                </a:outerShdw>
              </a:effectLst>
              <a:latin typeface="Arial"/>
              <a:ea typeface="ＭＳ Ｐゴシック" charset="0"/>
              <a:cs typeface="Arial"/>
            </a:endParaRPr>
          </a:p>
        </p:txBody>
      </p:sp>
      <p:sp>
        <p:nvSpPr>
          <p:cNvPr id="2" name="TextBox 1"/>
          <p:cNvSpPr txBox="1"/>
          <p:nvPr/>
        </p:nvSpPr>
        <p:spPr>
          <a:xfrm>
            <a:off x="6324600" y="-19050"/>
            <a:ext cx="2743200" cy="1138773"/>
          </a:xfrm>
          <a:prstGeom prst="rect">
            <a:avLst/>
          </a:prstGeom>
          <a:noFill/>
        </p:spPr>
        <p:txBody>
          <a:bodyPr wrap="square" rtlCol="0">
            <a:spAutoFit/>
          </a:bodyPr>
          <a:lstStyle/>
          <a:p>
            <a:pPr algn="r"/>
            <a:r>
              <a:rPr lang="en-US" sz="1700" dirty="0">
                <a:solidFill>
                  <a:prstClr val="white"/>
                </a:solidFill>
                <a:effectLst>
                  <a:outerShdw blurRad="50800" dist="38100" dir="2700000" algn="tl" rotWithShape="0">
                    <a:prstClr val="black">
                      <a:alpha val="72000"/>
                    </a:prstClr>
                  </a:outerShdw>
                </a:effectLst>
                <a:latin typeface="Arial"/>
                <a:cs typeface="Arial"/>
              </a:rPr>
              <a:t>Sean Birkel</a:t>
            </a:r>
          </a:p>
          <a:p>
            <a:pPr algn="r"/>
            <a:r>
              <a:rPr lang="en-US" sz="1700" dirty="0">
                <a:solidFill>
                  <a:prstClr val="white"/>
                </a:solidFill>
                <a:effectLst>
                  <a:outerShdw blurRad="50800" dist="38100" dir="2700000" algn="tl" rotWithShape="0">
                    <a:prstClr val="black">
                      <a:alpha val="72000"/>
                    </a:prstClr>
                  </a:outerShdw>
                </a:effectLst>
                <a:latin typeface="Arial"/>
                <a:cs typeface="Arial"/>
              </a:rPr>
              <a:t>Assistant Professor</a:t>
            </a:r>
          </a:p>
          <a:p>
            <a:pPr algn="r"/>
            <a:r>
              <a:rPr lang="en-US" sz="1700" dirty="0">
                <a:solidFill>
                  <a:prstClr val="white"/>
                </a:solidFill>
                <a:effectLst>
                  <a:outerShdw blurRad="50800" dist="38100" dir="2700000" algn="tl" rotWithShape="0">
                    <a:prstClr val="black">
                      <a:alpha val="72000"/>
                    </a:prstClr>
                  </a:outerShdw>
                </a:effectLst>
                <a:latin typeface="Arial"/>
                <a:cs typeface="Arial"/>
              </a:rPr>
              <a:t>Maine State Climatologist</a:t>
            </a:r>
          </a:p>
          <a:p>
            <a:pPr algn="r"/>
            <a:r>
              <a:rPr lang="en-US" sz="1700" dirty="0">
                <a:solidFill>
                  <a:prstClr val="white"/>
                </a:solidFill>
                <a:effectLst>
                  <a:outerShdw blurRad="50800" dist="38100" dir="2700000" algn="tl" rotWithShape="0">
                    <a:prstClr val="black">
                      <a:alpha val="72000"/>
                    </a:prstClr>
                  </a:outerShdw>
                </a:effectLst>
                <a:latin typeface="Arial"/>
                <a:cs typeface="Arial"/>
              </a:rPr>
              <a:t>birkel@maine.edu</a:t>
            </a:r>
          </a:p>
        </p:txBody>
      </p:sp>
      <p:pic>
        <p:nvPicPr>
          <p:cNvPr id="9" name="Picture 8" descr="CES_logo_2blue_outline-4c-20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4324350"/>
            <a:ext cx="1752601" cy="637310"/>
          </a:xfrm>
          <a:prstGeom prst="rect">
            <a:avLst/>
          </a:prstGeom>
          <a:solidFill>
            <a:schemeClr val="tx1">
              <a:alpha val="25000"/>
            </a:schemeClr>
          </a:solidFill>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4327492"/>
            <a:ext cx="1828800" cy="598811"/>
          </a:xfrm>
          <a:prstGeom prst="rect">
            <a:avLst/>
          </a:prstGeom>
          <a:solidFill>
            <a:schemeClr val="tx1">
              <a:alpha val="25000"/>
            </a:schemeClr>
          </a:solidFill>
        </p:spPr>
      </p:pic>
    </p:spTree>
    <p:extLst>
      <p:ext uri="{BB962C8B-B14F-4D97-AF65-F5344CB8AC3E}">
        <p14:creationId xmlns:p14="http://schemas.microsoft.com/office/powerpoint/2010/main" val="40279068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0652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2" name="Picture 1" descr="USW00014606_20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362" y="0"/>
            <a:ext cx="6503276" cy="5143500"/>
          </a:xfrm>
          <a:prstGeom prst="rect">
            <a:avLst/>
          </a:prstGeom>
        </p:spPr>
      </p:pic>
      <p:cxnSp>
        <p:nvCxnSpPr>
          <p:cNvPr id="7" name="Straight Arrow Connector 6"/>
          <p:cNvCxnSpPr/>
          <p:nvPr/>
        </p:nvCxnSpPr>
        <p:spPr>
          <a:xfrm>
            <a:off x="6141101" y="3483164"/>
            <a:ext cx="0" cy="304800"/>
          </a:xfrm>
          <a:prstGeom prst="straightConnector1">
            <a:avLst/>
          </a:prstGeom>
          <a:ln w="38100">
            <a:solidFill>
              <a:srgbClr val="FF6600"/>
            </a:solidFill>
            <a:tailEnd type="triangle"/>
          </a:ln>
          <a:effectLst>
            <a:outerShdw blurRad="50800" dist="38100" dir="27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sp>
        <p:nvSpPr>
          <p:cNvPr id="9" name="TextBox 6">
            <a:extLst>
              <a:ext uri="{FF2B5EF4-FFF2-40B4-BE49-F238E27FC236}">
                <a16:creationId xmlns:a16="http://schemas.microsoft.com/office/drawing/2014/main" xmlns="" id="{98716F85-4CCC-A84B-AF95-E12230A0763A}"/>
              </a:ext>
            </a:extLst>
          </p:cNvPr>
          <p:cNvSpPr txBox="1">
            <a:spLocks noChangeArrowheads="1"/>
          </p:cNvSpPr>
          <p:nvPr/>
        </p:nvSpPr>
        <p:spPr bwMode="auto">
          <a:xfrm>
            <a:off x="5722809" y="3039365"/>
            <a:ext cx="8364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1000" dirty="0" smtClean="0">
                <a:solidFill>
                  <a:srgbClr val="000000"/>
                </a:solidFill>
                <a:latin typeface="Arial"/>
                <a:cs typeface="Arial"/>
              </a:rPr>
              <a:t>Oct 14–15</a:t>
            </a:r>
          </a:p>
          <a:p>
            <a:pPr algn="ctr" defTabSz="914400" eaLnBrk="1" fontAlgn="base" hangingPunct="1">
              <a:spcBef>
                <a:spcPct val="0"/>
              </a:spcBef>
              <a:spcAft>
                <a:spcPct val="0"/>
              </a:spcAft>
              <a:defRPr/>
            </a:pPr>
            <a:r>
              <a:rPr lang="en-US" sz="1000" dirty="0">
                <a:solidFill>
                  <a:srgbClr val="000000"/>
                </a:solidFill>
                <a:latin typeface="Arial"/>
                <a:cs typeface="Arial"/>
              </a:rPr>
              <a:t>5</a:t>
            </a:r>
            <a:r>
              <a:rPr lang="en-US" sz="1000" dirty="0" smtClean="0">
                <a:solidFill>
                  <a:srgbClr val="000000"/>
                </a:solidFill>
                <a:latin typeface="Arial"/>
                <a:cs typeface="Arial"/>
              </a:rPr>
              <a:t>”</a:t>
            </a:r>
            <a:endParaRPr lang="en-US" sz="1000" dirty="0">
              <a:solidFill>
                <a:srgbClr val="000000"/>
              </a:solidFill>
              <a:latin typeface="Arial"/>
              <a:cs typeface="Arial"/>
            </a:endParaRPr>
          </a:p>
        </p:txBody>
      </p:sp>
      <p:sp>
        <p:nvSpPr>
          <p:cNvPr id="10" name="TextBox 6">
            <a:extLst>
              <a:ext uri="{FF2B5EF4-FFF2-40B4-BE49-F238E27FC236}">
                <a16:creationId xmlns:a16="http://schemas.microsoft.com/office/drawing/2014/main" xmlns="" id="{98716F85-4CCC-A84B-AF95-E12230A0763A}"/>
              </a:ext>
            </a:extLst>
          </p:cNvPr>
          <p:cNvSpPr txBox="1">
            <a:spLocks noChangeArrowheads="1"/>
          </p:cNvSpPr>
          <p:nvPr/>
        </p:nvSpPr>
        <p:spPr bwMode="auto">
          <a:xfrm>
            <a:off x="5807096" y="4379754"/>
            <a:ext cx="4199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800" dirty="0" smtClean="0">
                <a:solidFill>
                  <a:srgbClr val="0000FF"/>
                </a:solidFill>
                <a:latin typeface="Arial"/>
                <a:cs typeface="Arial"/>
              </a:rPr>
              <a:t>1.8”</a:t>
            </a:r>
            <a:endParaRPr lang="en-US" sz="800" dirty="0">
              <a:solidFill>
                <a:srgbClr val="0000FF"/>
              </a:solidFill>
              <a:latin typeface="Arial"/>
              <a:cs typeface="Arial"/>
            </a:endParaRPr>
          </a:p>
        </p:txBody>
      </p:sp>
      <p:sp>
        <p:nvSpPr>
          <p:cNvPr id="11" name="TextBox 6">
            <a:extLst>
              <a:ext uri="{FF2B5EF4-FFF2-40B4-BE49-F238E27FC236}">
                <a16:creationId xmlns:a16="http://schemas.microsoft.com/office/drawing/2014/main" xmlns="" id="{98716F85-4CCC-A84B-AF95-E12230A0763A}"/>
              </a:ext>
            </a:extLst>
          </p:cNvPr>
          <p:cNvSpPr txBox="1">
            <a:spLocks noChangeArrowheads="1"/>
          </p:cNvSpPr>
          <p:nvPr/>
        </p:nvSpPr>
        <p:spPr bwMode="auto">
          <a:xfrm>
            <a:off x="6072158" y="3907392"/>
            <a:ext cx="4199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800" dirty="0" smtClean="0">
                <a:solidFill>
                  <a:srgbClr val="0000FF"/>
                </a:solidFill>
                <a:latin typeface="Arial"/>
                <a:cs typeface="Arial"/>
              </a:rPr>
              <a:t>3.2”</a:t>
            </a:r>
            <a:endParaRPr lang="en-US" sz="800" dirty="0">
              <a:solidFill>
                <a:srgbClr val="0000FF"/>
              </a:solidFill>
              <a:latin typeface="Arial"/>
              <a:cs typeface="Arial"/>
            </a:endParaRPr>
          </a:p>
        </p:txBody>
      </p:sp>
      <p:cxnSp>
        <p:nvCxnSpPr>
          <p:cNvPr id="5" name="Straight Connector 4"/>
          <p:cNvCxnSpPr/>
          <p:nvPr/>
        </p:nvCxnSpPr>
        <p:spPr>
          <a:xfrm>
            <a:off x="1851497" y="3907392"/>
            <a:ext cx="5467783" cy="0"/>
          </a:xfrm>
          <a:prstGeom prst="line">
            <a:avLst/>
          </a:prstGeom>
          <a:ln w="7620">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12" name="TextBox 6">
            <a:extLst>
              <a:ext uri="{FF2B5EF4-FFF2-40B4-BE49-F238E27FC236}">
                <a16:creationId xmlns:a16="http://schemas.microsoft.com/office/drawing/2014/main" xmlns="" id="{98716F85-4CCC-A84B-AF95-E12230A0763A}"/>
              </a:ext>
            </a:extLst>
          </p:cNvPr>
          <p:cNvSpPr txBox="1">
            <a:spLocks noChangeArrowheads="1"/>
          </p:cNvSpPr>
          <p:nvPr/>
        </p:nvSpPr>
        <p:spPr bwMode="auto">
          <a:xfrm>
            <a:off x="1828800" y="3680242"/>
            <a:ext cx="1447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800" dirty="0" smtClean="0">
                <a:solidFill>
                  <a:srgbClr val="0000FF"/>
                </a:solidFill>
                <a:latin typeface="Arial"/>
                <a:cs typeface="Arial"/>
              </a:rPr>
              <a:t>95</a:t>
            </a:r>
            <a:r>
              <a:rPr lang="en-US" sz="800" baseline="30000" dirty="0" smtClean="0">
                <a:solidFill>
                  <a:srgbClr val="0000FF"/>
                </a:solidFill>
                <a:latin typeface="Arial"/>
                <a:cs typeface="Arial"/>
              </a:rPr>
              <a:t>th</a:t>
            </a:r>
            <a:r>
              <a:rPr lang="en-US" sz="800" dirty="0" smtClean="0">
                <a:solidFill>
                  <a:srgbClr val="0000FF"/>
                </a:solidFill>
                <a:latin typeface="Arial"/>
                <a:cs typeface="Arial"/>
              </a:rPr>
              <a:t> percentile daily records</a:t>
            </a:r>
            <a:endParaRPr lang="en-US" sz="800" dirty="0">
              <a:solidFill>
                <a:srgbClr val="0000FF"/>
              </a:solidFill>
              <a:latin typeface="Arial"/>
              <a:cs typeface="Arial"/>
            </a:endParaRPr>
          </a:p>
        </p:txBody>
      </p:sp>
    </p:spTree>
    <p:extLst>
      <p:ext uri="{BB962C8B-B14F-4D97-AF65-F5344CB8AC3E}">
        <p14:creationId xmlns:p14="http://schemas.microsoft.com/office/powerpoint/2010/main" val="1813609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90800" y="4781550"/>
            <a:ext cx="1752600" cy="2857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defTabSz="342900"/>
            <a:r>
              <a:rPr lang="en-US" sz="1000" dirty="0">
                <a:solidFill>
                  <a:srgbClr val="FFFFFF"/>
                </a:solidFill>
                <a:latin typeface="Arial" panose="020B0604020202020204" pitchFamily="34" charset="0"/>
                <a:cs typeface="Arial" panose="020B0604020202020204" pitchFamily="34" charset="0"/>
              </a:rPr>
              <a:t>https://</a:t>
            </a:r>
            <a:r>
              <a:rPr lang="en-US" sz="1000" dirty="0" err="1">
                <a:solidFill>
                  <a:srgbClr val="FFFFFF"/>
                </a:solidFill>
                <a:latin typeface="Arial" panose="020B0604020202020204" pitchFamily="34" charset="0"/>
                <a:cs typeface="Arial" panose="020B0604020202020204" pitchFamily="34" charset="0"/>
              </a:rPr>
              <a:t>mco.umaine.edu</a:t>
            </a:r>
            <a:endParaRPr lang="en-US" sz="1000" dirty="0">
              <a:solidFill>
                <a:srgbClr val="FFFFFF"/>
              </a:solidFill>
              <a:latin typeface="Arial"/>
              <a:ea typeface="ＭＳ Ｐゴシック" charset="0"/>
              <a:cs typeface="Arial"/>
            </a:endParaRPr>
          </a:p>
        </p:txBody>
      </p:sp>
      <p:grpSp>
        <p:nvGrpSpPr>
          <p:cNvPr id="2" name="Group 1"/>
          <p:cNvGrpSpPr/>
          <p:nvPr/>
        </p:nvGrpSpPr>
        <p:grpSpPr>
          <a:xfrm>
            <a:off x="133350" y="209550"/>
            <a:ext cx="4107051" cy="3657600"/>
            <a:chOff x="133350" y="209550"/>
            <a:chExt cx="5048250" cy="4495800"/>
          </a:xfrm>
        </p:grpSpPr>
        <p:sp>
          <p:nvSpPr>
            <p:cNvPr id="7" name="Rectangle 6">
              <a:extLst>
                <a:ext uri="{FF2B5EF4-FFF2-40B4-BE49-F238E27FC236}">
                  <a16:creationId xmlns="" xmlns:a16="http://schemas.microsoft.com/office/drawing/2014/main" id="{D68E7A64-6113-EE45-ACAA-60596B0BE516}"/>
                </a:ext>
              </a:extLst>
            </p:cNvPr>
            <p:cNvSpPr/>
            <p:nvPr/>
          </p:nvSpPr>
          <p:spPr>
            <a:xfrm>
              <a:off x="133350" y="209550"/>
              <a:ext cx="504825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8" name="Picture 7">
              <a:extLst>
                <a:ext uri="{FF2B5EF4-FFF2-40B4-BE49-F238E27FC236}">
                  <a16:creationId xmlns="" xmlns:a16="http://schemas.microsoft.com/office/drawing/2014/main" id="{9891C8C4-ADE9-9641-BD5A-D038A7878F40}"/>
                </a:ext>
              </a:extLst>
            </p:cNvPr>
            <p:cNvPicPr>
              <a:picLocks noChangeAspect="1"/>
            </p:cNvPicPr>
            <p:nvPr/>
          </p:nvPicPr>
          <p:blipFill>
            <a:blip r:embed="rId2"/>
            <a:stretch>
              <a:fillRect/>
            </a:stretch>
          </p:blipFill>
          <p:spPr>
            <a:xfrm>
              <a:off x="212502" y="263758"/>
              <a:ext cx="4881302" cy="4365392"/>
            </a:xfrm>
            <a:prstGeom prst="rect">
              <a:avLst/>
            </a:prstGeom>
          </p:spPr>
        </p:pic>
      </p:grpSp>
      <p:sp>
        <p:nvSpPr>
          <p:cNvPr id="9" name="Title 1">
            <a:extLst>
              <a:ext uri="{FF2B5EF4-FFF2-40B4-BE49-F238E27FC236}">
                <a16:creationId xmlns="" xmlns:a16="http://schemas.microsoft.com/office/drawing/2014/main" id="{90A3B167-DCFF-954E-B9E4-C3CA7CF05082}"/>
              </a:ext>
            </a:extLst>
          </p:cNvPr>
          <p:cNvSpPr txBox="1">
            <a:spLocks/>
          </p:cNvSpPr>
          <p:nvPr/>
        </p:nvSpPr>
        <p:spPr>
          <a:xfrm>
            <a:off x="76200" y="3943350"/>
            <a:ext cx="2286000" cy="2857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342900">
              <a:defRPr/>
            </a:pPr>
            <a:r>
              <a:rPr lang="en-US" sz="1000" dirty="0">
                <a:solidFill>
                  <a:schemeClr val="bg1"/>
                </a:solidFill>
                <a:latin typeface="Arial"/>
                <a:ea typeface="ＭＳ Ｐゴシック" charset="0"/>
                <a:cs typeface="Arial"/>
              </a:rPr>
              <a:t>https://</a:t>
            </a:r>
            <a:r>
              <a:rPr lang="en-US" sz="1000" dirty="0" err="1">
                <a:solidFill>
                  <a:schemeClr val="bg1"/>
                </a:solidFill>
                <a:latin typeface="Arial"/>
                <a:ea typeface="ＭＳ Ｐゴシック" charset="0"/>
                <a:cs typeface="Arial"/>
              </a:rPr>
              <a:t>ClimateReanalyzer.org</a:t>
            </a:r>
            <a:endParaRPr lang="en-US" sz="1000" dirty="0">
              <a:solidFill>
                <a:schemeClr val="bg1"/>
              </a:solidFill>
              <a:latin typeface="Arial"/>
              <a:ea typeface="ＭＳ Ｐゴシック" charset="0"/>
              <a:cs typeface="Arial"/>
            </a:endParaRPr>
          </a:p>
        </p:txBody>
      </p:sp>
      <p:pic>
        <p:nvPicPr>
          <p:cNvPr id="10" name="Picture 9" descr="mco_webpage_jan20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258" y="0"/>
            <a:ext cx="4574342" cy="5143500"/>
          </a:xfrm>
          <a:prstGeom prst="rect">
            <a:avLst/>
          </a:prstGeom>
          <a:ln w="6350">
            <a:noFill/>
          </a:ln>
        </p:spPr>
      </p:pic>
    </p:spTree>
    <p:extLst>
      <p:ext uri="{BB962C8B-B14F-4D97-AF65-F5344CB8AC3E}">
        <p14:creationId xmlns:p14="http://schemas.microsoft.com/office/powerpoint/2010/main" val="2161911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 xmlns:a16="http://schemas.microsoft.com/office/drawing/2014/main" id="{896BE7D2-E247-0A49-B13B-9E0F5914157C}"/>
              </a:ext>
            </a:extLst>
          </p:cNvPr>
          <p:cNvSpPr txBox="1">
            <a:spLocks/>
          </p:cNvSpPr>
          <p:nvPr/>
        </p:nvSpPr>
        <p:spPr>
          <a:xfrm>
            <a:off x="228600" y="819150"/>
            <a:ext cx="3962400" cy="20574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400" b="1" dirty="0" smtClean="0">
                <a:solidFill>
                  <a:srgbClr val="F2F2F2"/>
                </a:solidFill>
                <a:latin typeface="Arial"/>
                <a:cs typeface="Arial"/>
              </a:rPr>
              <a:t>Maine Statewide</a:t>
            </a: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warmest June–May, 2022–2023</a:t>
            </a:r>
          </a:p>
          <a:p>
            <a:pPr>
              <a:lnSpc>
                <a:spcPct val="100000"/>
              </a:lnSpc>
              <a:spcBef>
                <a:spcPts val="600"/>
              </a:spcBef>
            </a:pPr>
            <a:r>
              <a:rPr lang="en-US" sz="1400" dirty="0" smtClean="0">
                <a:solidFill>
                  <a:prstClr val="white">
                    <a:lumMod val="85000"/>
                  </a:prstClr>
                </a:solidFill>
                <a:latin typeface="Arial"/>
                <a:cs typeface="Arial"/>
              </a:rPr>
              <a:t>1</a:t>
            </a:r>
            <a:r>
              <a:rPr lang="en-US" sz="1400" baseline="30000" dirty="0" smtClean="0">
                <a:solidFill>
                  <a:prstClr val="white">
                    <a:lumMod val="85000"/>
                  </a:prstClr>
                </a:solidFill>
                <a:latin typeface="Arial"/>
                <a:cs typeface="Arial"/>
              </a:rPr>
              <a:t>st</a:t>
            </a:r>
            <a:r>
              <a:rPr lang="en-US" sz="1400" dirty="0" smtClean="0">
                <a:solidFill>
                  <a:prstClr val="white">
                    <a:lumMod val="85000"/>
                  </a:prstClr>
                </a:solidFill>
                <a:latin typeface="Arial"/>
                <a:cs typeface="Arial"/>
              </a:rPr>
              <a:t> warmest January, 2023</a:t>
            </a:r>
          </a:p>
          <a:p>
            <a:pPr>
              <a:lnSpc>
                <a:spcPct val="100000"/>
              </a:lnSpc>
              <a:spcBef>
                <a:spcPts val="600"/>
              </a:spcBef>
            </a:pPr>
            <a:r>
              <a:rPr lang="en-US" sz="1400" dirty="0" smtClean="0">
                <a:solidFill>
                  <a:prstClr val="white">
                    <a:lumMod val="85000"/>
                  </a:prstClr>
                </a:solidFill>
                <a:latin typeface="Arial"/>
                <a:cs typeface="Arial"/>
              </a:rPr>
              <a:t>3</a:t>
            </a:r>
            <a:r>
              <a:rPr lang="en-US" sz="1400" baseline="30000" dirty="0" smtClean="0">
                <a:solidFill>
                  <a:prstClr val="white">
                    <a:lumMod val="85000"/>
                  </a:prstClr>
                </a:solidFill>
                <a:latin typeface="Arial"/>
                <a:cs typeface="Arial"/>
              </a:rPr>
              <a:t>rd</a:t>
            </a:r>
            <a:r>
              <a:rPr lang="en-US" sz="1400" dirty="0" smtClean="0">
                <a:solidFill>
                  <a:prstClr val="white">
                    <a:lumMod val="85000"/>
                  </a:prstClr>
                </a:solidFill>
                <a:latin typeface="Arial"/>
                <a:cs typeface="Arial"/>
              </a:rPr>
              <a:t> warmest DJF, 2023</a:t>
            </a:r>
          </a:p>
          <a:p>
            <a:pPr marL="0" indent="0">
              <a:lnSpc>
                <a:spcPct val="100000"/>
              </a:lnSpc>
              <a:spcBef>
                <a:spcPts val="1000"/>
              </a:spcBef>
              <a:buFont typeface="Arial" panose="020B0604020202020204" pitchFamily="34" charset="0"/>
              <a:buNone/>
            </a:pPr>
            <a:r>
              <a:rPr lang="en-US" sz="1400" b="1" dirty="0" smtClean="0">
                <a:solidFill>
                  <a:prstClr val="white"/>
                </a:solidFill>
                <a:latin typeface="Arial"/>
                <a:cs typeface="Arial"/>
              </a:rPr>
              <a:t>Gulf of Maine (SST)</a:t>
            </a:r>
          </a:p>
          <a:p>
            <a:pPr>
              <a:lnSpc>
                <a:spcPct val="100000"/>
              </a:lnSpc>
              <a:spcBef>
                <a:spcPts val="600"/>
              </a:spcBef>
            </a:pPr>
            <a:r>
              <a:rPr lang="en-US" sz="1400" dirty="0">
                <a:solidFill>
                  <a:prstClr val="white">
                    <a:lumMod val="85000"/>
                  </a:prstClr>
                </a:solidFill>
                <a:latin typeface="Arial"/>
                <a:cs typeface="Arial"/>
              </a:rPr>
              <a:t>1</a:t>
            </a:r>
            <a:r>
              <a:rPr lang="en-US" sz="1400" baseline="30000" dirty="0">
                <a:solidFill>
                  <a:prstClr val="white">
                    <a:lumMod val="85000"/>
                  </a:prstClr>
                </a:solidFill>
                <a:latin typeface="Arial"/>
                <a:cs typeface="Arial"/>
              </a:rPr>
              <a:t>st</a:t>
            </a:r>
            <a:r>
              <a:rPr lang="en-US" sz="1400" dirty="0">
                <a:solidFill>
                  <a:prstClr val="white">
                    <a:lumMod val="85000"/>
                  </a:prstClr>
                </a:solidFill>
                <a:latin typeface="Arial"/>
                <a:cs typeface="Arial"/>
              </a:rPr>
              <a:t> warmest </a:t>
            </a:r>
            <a:r>
              <a:rPr lang="en-US" sz="1400" dirty="0" smtClean="0">
                <a:solidFill>
                  <a:prstClr val="white">
                    <a:lumMod val="85000"/>
                  </a:prstClr>
                </a:solidFill>
                <a:latin typeface="Arial"/>
                <a:cs typeface="Arial"/>
              </a:rPr>
              <a:t>November, 2022</a:t>
            </a:r>
            <a:endParaRPr lang="en-US" sz="1400" dirty="0">
              <a:solidFill>
                <a:prstClr val="white">
                  <a:lumMod val="85000"/>
                </a:prstClr>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1</a:t>
            </a:r>
            <a:r>
              <a:rPr lang="en-US" sz="1400" baseline="30000" dirty="0" smtClean="0">
                <a:solidFill>
                  <a:prstClr val="white">
                    <a:lumMod val="85000"/>
                  </a:prstClr>
                </a:solidFill>
                <a:latin typeface="Arial"/>
                <a:cs typeface="Arial"/>
              </a:rPr>
              <a:t>st</a:t>
            </a:r>
            <a:r>
              <a:rPr lang="en-US" sz="1400" dirty="0" smtClean="0">
                <a:solidFill>
                  <a:prstClr val="white">
                    <a:lumMod val="85000"/>
                  </a:prstClr>
                </a:solidFill>
                <a:latin typeface="Arial"/>
                <a:cs typeface="Arial"/>
              </a:rPr>
              <a:t> warmest DJF and JFM, 2023</a:t>
            </a:r>
          </a:p>
        </p:txBody>
      </p:sp>
      <p:sp>
        <p:nvSpPr>
          <p:cNvPr id="11" name="Title 1">
            <a:extLst>
              <a:ext uri="{FF2B5EF4-FFF2-40B4-BE49-F238E27FC236}">
                <a16:creationId xmlns="" xmlns:a16="http://schemas.microsoft.com/office/drawing/2014/main" id="{D39D5AC0-A3CB-E94E-8715-EBF1CADAD5A3}"/>
              </a:ext>
            </a:extLst>
          </p:cNvPr>
          <p:cNvSpPr txBox="1">
            <a:spLocks/>
          </p:cNvSpPr>
          <p:nvPr/>
        </p:nvSpPr>
        <p:spPr>
          <a:xfrm>
            <a:off x="76200" y="57150"/>
            <a:ext cx="4267200" cy="83820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200" dirty="0" smtClean="0">
                <a:solidFill>
                  <a:srgbClr val="FFC000">
                    <a:lumMod val="20000"/>
                    <a:lumOff val="80000"/>
                  </a:srgbClr>
                </a:solidFill>
                <a:latin typeface="Arial"/>
                <a:cs typeface="Arial"/>
              </a:rPr>
              <a:t>Notable Stats &amp; Extremes</a:t>
            </a:r>
            <a:br>
              <a:rPr lang="en-US" sz="2200" dirty="0" smtClean="0">
                <a:solidFill>
                  <a:srgbClr val="FFC000">
                    <a:lumMod val="20000"/>
                    <a:lumOff val="80000"/>
                  </a:srgbClr>
                </a:solidFill>
                <a:latin typeface="Arial"/>
                <a:cs typeface="Arial"/>
              </a:rPr>
            </a:br>
            <a:r>
              <a:rPr lang="en-US" sz="2200" dirty="0" smtClean="0">
                <a:solidFill>
                  <a:srgbClr val="FFC000">
                    <a:lumMod val="20000"/>
                    <a:lumOff val="80000"/>
                  </a:srgbClr>
                </a:solidFill>
                <a:latin typeface="Arial"/>
                <a:cs typeface="Arial"/>
              </a:rPr>
              <a:t>2022 – 2023</a:t>
            </a:r>
            <a:endParaRPr lang="en-US" sz="2200" dirty="0">
              <a:solidFill>
                <a:srgbClr val="FFC000">
                  <a:lumMod val="20000"/>
                  <a:lumOff val="80000"/>
                </a:srgbClr>
              </a:solidFill>
              <a:latin typeface="Arial"/>
              <a:cs typeface="Arial"/>
            </a:endParaRPr>
          </a:p>
        </p:txBody>
      </p:sp>
      <p:pic>
        <p:nvPicPr>
          <p:cNvPr id="12" name="Picture 11"/>
          <p:cNvPicPr>
            <a:picLocks noChangeAspect="1"/>
          </p:cNvPicPr>
          <p:nvPr/>
        </p:nvPicPr>
        <p:blipFill>
          <a:blip r:embed="rId2"/>
          <a:stretch>
            <a:fillRect/>
          </a:stretch>
        </p:blipFill>
        <p:spPr>
          <a:xfrm>
            <a:off x="4419601" y="911424"/>
            <a:ext cx="4667166" cy="4174926"/>
          </a:xfrm>
          <a:prstGeom prst="rect">
            <a:avLst/>
          </a:prstGeom>
        </p:spPr>
      </p:pic>
      <p:sp>
        <p:nvSpPr>
          <p:cNvPr id="10" name="Content Placeholder 2">
            <a:extLst>
              <a:ext uri="{FF2B5EF4-FFF2-40B4-BE49-F238E27FC236}">
                <a16:creationId xmlns="" xmlns:a16="http://schemas.microsoft.com/office/drawing/2014/main" id="{896BE7D2-E247-0A49-B13B-9E0F5914157C}"/>
              </a:ext>
            </a:extLst>
          </p:cNvPr>
          <p:cNvSpPr txBox="1">
            <a:spLocks/>
          </p:cNvSpPr>
          <p:nvPr/>
        </p:nvSpPr>
        <p:spPr>
          <a:xfrm>
            <a:off x="228600" y="2876550"/>
            <a:ext cx="4114800" cy="2133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400" b="1" dirty="0" smtClean="0">
                <a:solidFill>
                  <a:prstClr val="white"/>
                </a:solidFill>
                <a:latin typeface="Arial"/>
                <a:cs typeface="Arial"/>
              </a:rPr>
              <a:t>Extremes</a:t>
            </a:r>
            <a:endParaRPr lang="en-US" sz="1400" b="1" dirty="0">
              <a:solidFill>
                <a:prstClr val="white"/>
              </a:solidFill>
              <a:latin typeface="Arial"/>
              <a:cs typeface="Arial"/>
            </a:endParaRPr>
          </a:p>
          <a:p>
            <a:pPr>
              <a:lnSpc>
                <a:spcPct val="100000"/>
              </a:lnSpc>
              <a:spcBef>
                <a:spcPts val="600"/>
              </a:spcBef>
            </a:pPr>
            <a:r>
              <a:rPr lang="en-US" sz="1400" dirty="0" smtClean="0">
                <a:solidFill>
                  <a:srgbClr val="ED7D31">
                    <a:lumMod val="60000"/>
                    <a:lumOff val="40000"/>
                  </a:srgbClr>
                </a:solidFill>
                <a:latin typeface="Arial"/>
                <a:cs typeface="Arial"/>
              </a:rPr>
              <a:t>Rainstorm October 14–15, 2022</a:t>
            </a:r>
          </a:p>
          <a:p>
            <a:pPr>
              <a:lnSpc>
                <a:spcPct val="100000"/>
              </a:lnSpc>
              <a:spcBef>
                <a:spcPts val="600"/>
              </a:spcBef>
            </a:pPr>
            <a:r>
              <a:rPr lang="en-US" sz="1400" dirty="0" smtClean="0">
                <a:solidFill>
                  <a:prstClr val="black">
                    <a:lumMod val="65000"/>
                    <a:lumOff val="35000"/>
                  </a:prstClr>
                </a:solidFill>
                <a:latin typeface="Arial"/>
                <a:cs typeface="Arial"/>
              </a:rPr>
              <a:t>Overnight warmth November 6–7, 2022</a:t>
            </a:r>
          </a:p>
          <a:p>
            <a:pPr>
              <a:lnSpc>
                <a:spcPct val="100000"/>
              </a:lnSpc>
              <a:spcBef>
                <a:spcPts val="600"/>
              </a:spcBef>
            </a:pPr>
            <a:r>
              <a:rPr lang="en-US" sz="1400" dirty="0" smtClean="0">
                <a:solidFill>
                  <a:prstClr val="black">
                    <a:lumMod val="65000"/>
                    <a:lumOff val="35000"/>
                  </a:prstClr>
                </a:solidFill>
                <a:latin typeface="Arial"/>
                <a:cs typeface="Arial"/>
              </a:rPr>
              <a:t>Late season freeze/frost May 18, 2023*</a:t>
            </a:r>
          </a:p>
          <a:p>
            <a:pPr>
              <a:lnSpc>
                <a:spcPct val="100000"/>
              </a:lnSpc>
              <a:spcBef>
                <a:spcPts val="600"/>
              </a:spcBef>
            </a:pPr>
            <a:r>
              <a:rPr lang="en-US" sz="1400" dirty="0" smtClean="0">
                <a:solidFill>
                  <a:prstClr val="black">
                    <a:lumMod val="65000"/>
                    <a:lumOff val="35000"/>
                  </a:prstClr>
                </a:solidFill>
                <a:latin typeface="Arial"/>
                <a:cs typeface="Arial"/>
              </a:rPr>
              <a:t>Stalled low pressure / Quebec wildfire smoke</a:t>
            </a:r>
            <a:br>
              <a:rPr lang="en-US" sz="1400" dirty="0" smtClean="0">
                <a:solidFill>
                  <a:prstClr val="black">
                    <a:lumMod val="65000"/>
                    <a:lumOff val="35000"/>
                  </a:prstClr>
                </a:solidFill>
                <a:latin typeface="Arial"/>
                <a:cs typeface="Arial"/>
              </a:rPr>
            </a:br>
            <a:r>
              <a:rPr lang="en-US" sz="1400" dirty="0" smtClean="0">
                <a:solidFill>
                  <a:prstClr val="black">
                    <a:lumMod val="65000"/>
                    <a:lumOff val="35000"/>
                  </a:prstClr>
                </a:solidFill>
                <a:latin typeface="Arial"/>
                <a:cs typeface="Arial"/>
              </a:rPr>
              <a:t>June 6–9, 2023*</a:t>
            </a:r>
          </a:p>
          <a:p>
            <a:pPr marL="0" indent="0">
              <a:lnSpc>
                <a:spcPct val="100000"/>
              </a:lnSpc>
              <a:spcBef>
                <a:spcPts val="1200"/>
              </a:spcBef>
              <a:buFont typeface="Arial" panose="020B0604020202020204" pitchFamily="34" charset="0"/>
              <a:buNone/>
            </a:pPr>
            <a:r>
              <a:rPr lang="en-US" sz="1000" dirty="0" smtClean="0">
                <a:solidFill>
                  <a:prstClr val="black">
                    <a:lumMod val="65000"/>
                    <a:lumOff val="35000"/>
                  </a:prstClr>
                </a:solidFill>
                <a:latin typeface="Arial"/>
                <a:cs typeface="Arial"/>
              </a:rPr>
              <a:t>* Associated with anomalous long-wave pattern over</a:t>
            </a:r>
            <a:br>
              <a:rPr lang="en-US" sz="1000" dirty="0" smtClean="0">
                <a:solidFill>
                  <a:prstClr val="black">
                    <a:lumMod val="65000"/>
                    <a:lumOff val="35000"/>
                  </a:prstClr>
                </a:solidFill>
                <a:latin typeface="Arial"/>
                <a:cs typeface="Arial"/>
              </a:rPr>
            </a:br>
            <a:r>
              <a:rPr lang="en-US" sz="1000" dirty="0" smtClean="0">
                <a:solidFill>
                  <a:prstClr val="black">
                    <a:lumMod val="65000"/>
                    <a:lumOff val="35000"/>
                  </a:prstClr>
                </a:solidFill>
                <a:latin typeface="Arial"/>
                <a:cs typeface="Arial"/>
              </a:rPr>
              <a:t>  North America</a:t>
            </a:r>
          </a:p>
        </p:txBody>
      </p:sp>
      <p:pic>
        <p:nvPicPr>
          <p:cNvPr id="13" name="Picture 12" descr="roa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234303"/>
            <a:ext cx="2514599" cy="1521922"/>
          </a:xfrm>
          <a:prstGeom prst="rect">
            <a:avLst/>
          </a:prstGeom>
        </p:spPr>
      </p:pic>
      <p:grpSp>
        <p:nvGrpSpPr>
          <p:cNvPr id="3" name="Group 2"/>
          <p:cNvGrpSpPr/>
          <p:nvPr/>
        </p:nvGrpSpPr>
        <p:grpSpPr>
          <a:xfrm>
            <a:off x="5181600" y="57150"/>
            <a:ext cx="3180531" cy="754461"/>
            <a:chOff x="5181600" y="57150"/>
            <a:chExt cx="3180531" cy="754461"/>
          </a:xfrm>
        </p:grpSpPr>
        <p:pic>
          <p:nvPicPr>
            <p:cNvPr id="14" name="Picture 13" descr="ppressherald_2022-10-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57150"/>
              <a:ext cx="3129058" cy="754461"/>
            </a:xfrm>
            <a:prstGeom prst="rect">
              <a:avLst/>
            </a:prstGeom>
          </p:spPr>
        </p:pic>
        <p:sp>
          <p:nvSpPr>
            <p:cNvPr id="2" name="TextBox 1"/>
            <p:cNvSpPr txBox="1"/>
            <p:nvPr/>
          </p:nvSpPr>
          <p:spPr>
            <a:xfrm>
              <a:off x="7102683" y="258553"/>
              <a:ext cx="1259448" cy="200055"/>
            </a:xfrm>
            <a:prstGeom prst="rect">
              <a:avLst/>
            </a:prstGeom>
            <a:noFill/>
          </p:spPr>
          <p:txBody>
            <a:bodyPr wrap="square" rtlCol="0">
              <a:spAutoFit/>
            </a:bodyPr>
            <a:lstStyle/>
            <a:p>
              <a:pPr algn="r"/>
              <a:r>
                <a:rPr lang="en-US" sz="700" dirty="0" smtClean="0">
                  <a:solidFill>
                    <a:prstClr val="black">
                      <a:lumMod val="65000"/>
                      <a:lumOff val="35000"/>
                    </a:prstClr>
                  </a:solidFill>
                  <a:latin typeface="Arial"/>
                </a:rPr>
                <a:t>Portland Press Herald</a:t>
              </a:r>
              <a:endParaRPr lang="en-US" sz="700" dirty="0">
                <a:solidFill>
                  <a:prstClr val="black">
                    <a:lumMod val="65000"/>
                    <a:lumOff val="35000"/>
                  </a:prstClr>
                </a:solidFill>
                <a:latin typeface="Arial"/>
              </a:endParaRPr>
            </a:p>
          </p:txBody>
        </p:sp>
      </p:grpSp>
    </p:spTree>
    <p:extLst>
      <p:ext uri="{BB962C8B-B14F-4D97-AF65-F5344CB8AC3E}">
        <p14:creationId xmlns:p14="http://schemas.microsoft.com/office/powerpoint/2010/main" val="527544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3" name="Rectangle 2"/>
          <p:cNvSpPr/>
          <p:nvPr/>
        </p:nvSpPr>
        <p:spPr>
          <a:xfrm>
            <a:off x="4343400" y="0"/>
            <a:ext cx="48006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Content Placeholder 2">
            <a:extLst>
              <a:ext uri="{FF2B5EF4-FFF2-40B4-BE49-F238E27FC236}">
                <a16:creationId xmlns="" xmlns:a16="http://schemas.microsoft.com/office/drawing/2014/main" id="{896BE7D2-E247-0A49-B13B-9E0F5914157C}"/>
              </a:ext>
            </a:extLst>
          </p:cNvPr>
          <p:cNvSpPr txBox="1">
            <a:spLocks/>
          </p:cNvSpPr>
          <p:nvPr/>
        </p:nvSpPr>
        <p:spPr>
          <a:xfrm>
            <a:off x="228600" y="819150"/>
            <a:ext cx="3962400" cy="20574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400" b="1" dirty="0" smtClean="0">
                <a:solidFill>
                  <a:srgbClr val="F2F2F2"/>
                </a:solidFill>
                <a:latin typeface="Arial"/>
                <a:cs typeface="Arial"/>
              </a:rPr>
              <a:t>Maine Statewide</a:t>
            </a:r>
          </a:p>
          <a:p>
            <a:pPr>
              <a:lnSpc>
                <a:spcPct val="100000"/>
              </a:lnSpc>
              <a:spcBef>
                <a:spcPts val="600"/>
              </a:spcBef>
            </a:pPr>
            <a:r>
              <a:rPr lang="en-US" sz="1400" dirty="0" smtClean="0">
                <a:solidFill>
                  <a:prstClr val="white">
                    <a:lumMod val="85000"/>
                  </a:prstClr>
                </a:solidFill>
                <a:latin typeface="Arial"/>
                <a:cs typeface="Arial"/>
              </a:rPr>
              <a:t>2</a:t>
            </a:r>
            <a:r>
              <a:rPr lang="en-US" sz="1400" baseline="30000" dirty="0" smtClean="0">
                <a:solidFill>
                  <a:prstClr val="white">
                    <a:lumMod val="85000"/>
                  </a:prstClr>
                </a:solidFill>
                <a:latin typeface="Arial"/>
                <a:cs typeface="Arial"/>
              </a:rPr>
              <a:t>nd</a:t>
            </a:r>
            <a:r>
              <a:rPr lang="en-US" sz="1400" dirty="0" smtClean="0">
                <a:solidFill>
                  <a:prstClr val="white">
                    <a:lumMod val="85000"/>
                  </a:prstClr>
                </a:solidFill>
                <a:latin typeface="Arial"/>
                <a:cs typeface="Arial"/>
              </a:rPr>
              <a:t> warmest June–May, 2022–2023</a:t>
            </a:r>
          </a:p>
          <a:p>
            <a:pPr>
              <a:lnSpc>
                <a:spcPct val="100000"/>
              </a:lnSpc>
              <a:spcBef>
                <a:spcPts val="600"/>
              </a:spcBef>
            </a:pPr>
            <a:r>
              <a:rPr lang="en-US" sz="1400" dirty="0" smtClean="0">
                <a:solidFill>
                  <a:prstClr val="white">
                    <a:lumMod val="85000"/>
                  </a:prstClr>
                </a:solidFill>
                <a:latin typeface="Arial"/>
                <a:cs typeface="Arial"/>
              </a:rPr>
              <a:t>1</a:t>
            </a:r>
            <a:r>
              <a:rPr lang="en-US" sz="1400" baseline="30000" dirty="0" smtClean="0">
                <a:solidFill>
                  <a:prstClr val="white">
                    <a:lumMod val="85000"/>
                  </a:prstClr>
                </a:solidFill>
                <a:latin typeface="Arial"/>
                <a:cs typeface="Arial"/>
              </a:rPr>
              <a:t>st</a:t>
            </a:r>
            <a:r>
              <a:rPr lang="en-US" sz="1400" dirty="0" smtClean="0">
                <a:solidFill>
                  <a:prstClr val="white">
                    <a:lumMod val="85000"/>
                  </a:prstClr>
                </a:solidFill>
                <a:latin typeface="Arial"/>
                <a:cs typeface="Arial"/>
              </a:rPr>
              <a:t> warmest January, 2023</a:t>
            </a:r>
          </a:p>
          <a:p>
            <a:pPr>
              <a:lnSpc>
                <a:spcPct val="100000"/>
              </a:lnSpc>
              <a:spcBef>
                <a:spcPts val="600"/>
              </a:spcBef>
            </a:pPr>
            <a:r>
              <a:rPr lang="en-US" sz="1400" dirty="0" smtClean="0">
                <a:solidFill>
                  <a:prstClr val="white">
                    <a:lumMod val="85000"/>
                  </a:prstClr>
                </a:solidFill>
                <a:latin typeface="Arial"/>
                <a:cs typeface="Arial"/>
              </a:rPr>
              <a:t>3</a:t>
            </a:r>
            <a:r>
              <a:rPr lang="en-US" sz="1400" baseline="30000" dirty="0" smtClean="0">
                <a:solidFill>
                  <a:prstClr val="white">
                    <a:lumMod val="85000"/>
                  </a:prstClr>
                </a:solidFill>
                <a:latin typeface="Arial"/>
                <a:cs typeface="Arial"/>
              </a:rPr>
              <a:t>rd</a:t>
            </a:r>
            <a:r>
              <a:rPr lang="en-US" sz="1400" dirty="0" smtClean="0">
                <a:solidFill>
                  <a:prstClr val="white">
                    <a:lumMod val="85000"/>
                  </a:prstClr>
                </a:solidFill>
                <a:latin typeface="Arial"/>
                <a:cs typeface="Arial"/>
              </a:rPr>
              <a:t> warmest DJF, 2023</a:t>
            </a:r>
          </a:p>
          <a:p>
            <a:pPr marL="0" indent="0">
              <a:lnSpc>
                <a:spcPct val="100000"/>
              </a:lnSpc>
              <a:spcBef>
                <a:spcPts val="1000"/>
              </a:spcBef>
              <a:buFont typeface="Arial" panose="020B0604020202020204" pitchFamily="34" charset="0"/>
              <a:buNone/>
            </a:pPr>
            <a:r>
              <a:rPr lang="en-US" sz="1400" b="1" dirty="0" smtClean="0">
                <a:solidFill>
                  <a:prstClr val="white"/>
                </a:solidFill>
                <a:latin typeface="Arial"/>
                <a:cs typeface="Arial"/>
              </a:rPr>
              <a:t>Gulf of Maine (SST)</a:t>
            </a:r>
          </a:p>
          <a:p>
            <a:pPr>
              <a:lnSpc>
                <a:spcPct val="100000"/>
              </a:lnSpc>
              <a:spcBef>
                <a:spcPts val="600"/>
              </a:spcBef>
            </a:pPr>
            <a:r>
              <a:rPr lang="en-US" sz="1400" dirty="0">
                <a:solidFill>
                  <a:prstClr val="white">
                    <a:lumMod val="85000"/>
                  </a:prstClr>
                </a:solidFill>
                <a:latin typeface="Arial"/>
                <a:cs typeface="Arial"/>
              </a:rPr>
              <a:t>1</a:t>
            </a:r>
            <a:r>
              <a:rPr lang="en-US" sz="1400" baseline="30000" dirty="0">
                <a:solidFill>
                  <a:prstClr val="white">
                    <a:lumMod val="85000"/>
                  </a:prstClr>
                </a:solidFill>
                <a:latin typeface="Arial"/>
                <a:cs typeface="Arial"/>
              </a:rPr>
              <a:t>st</a:t>
            </a:r>
            <a:r>
              <a:rPr lang="en-US" sz="1400" dirty="0">
                <a:solidFill>
                  <a:prstClr val="white">
                    <a:lumMod val="85000"/>
                  </a:prstClr>
                </a:solidFill>
                <a:latin typeface="Arial"/>
                <a:cs typeface="Arial"/>
              </a:rPr>
              <a:t> warmest </a:t>
            </a:r>
            <a:r>
              <a:rPr lang="en-US" sz="1400" dirty="0" smtClean="0">
                <a:solidFill>
                  <a:prstClr val="white">
                    <a:lumMod val="85000"/>
                  </a:prstClr>
                </a:solidFill>
                <a:latin typeface="Arial"/>
                <a:cs typeface="Arial"/>
              </a:rPr>
              <a:t>November, 2022</a:t>
            </a:r>
            <a:endParaRPr lang="en-US" sz="1400" dirty="0">
              <a:solidFill>
                <a:prstClr val="white">
                  <a:lumMod val="85000"/>
                </a:prstClr>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1</a:t>
            </a:r>
            <a:r>
              <a:rPr lang="en-US" sz="1400" baseline="30000" dirty="0" smtClean="0">
                <a:solidFill>
                  <a:prstClr val="white">
                    <a:lumMod val="85000"/>
                  </a:prstClr>
                </a:solidFill>
                <a:latin typeface="Arial"/>
                <a:cs typeface="Arial"/>
              </a:rPr>
              <a:t>st</a:t>
            </a:r>
            <a:r>
              <a:rPr lang="en-US" sz="1400" dirty="0" smtClean="0">
                <a:solidFill>
                  <a:prstClr val="white">
                    <a:lumMod val="85000"/>
                  </a:prstClr>
                </a:solidFill>
                <a:latin typeface="Arial"/>
                <a:cs typeface="Arial"/>
              </a:rPr>
              <a:t> warmest DJF and JFM, 2023</a:t>
            </a:r>
          </a:p>
        </p:txBody>
      </p:sp>
      <p:sp>
        <p:nvSpPr>
          <p:cNvPr id="11" name="Title 1">
            <a:extLst>
              <a:ext uri="{FF2B5EF4-FFF2-40B4-BE49-F238E27FC236}">
                <a16:creationId xmlns="" xmlns:a16="http://schemas.microsoft.com/office/drawing/2014/main" id="{D39D5AC0-A3CB-E94E-8715-EBF1CADAD5A3}"/>
              </a:ext>
            </a:extLst>
          </p:cNvPr>
          <p:cNvSpPr txBox="1">
            <a:spLocks/>
          </p:cNvSpPr>
          <p:nvPr/>
        </p:nvSpPr>
        <p:spPr>
          <a:xfrm>
            <a:off x="76200" y="57150"/>
            <a:ext cx="4267200" cy="83820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200" dirty="0" smtClean="0">
                <a:solidFill>
                  <a:srgbClr val="FFC000">
                    <a:lumMod val="20000"/>
                    <a:lumOff val="80000"/>
                  </a:srgbClr>
                </a:solidFill>
                <a:latin typeface="Arial"/>
                <a:cs typeface="Arial"/>
              </a:rPr>
              <a:t>Notable Stats &amp; Extremes</a:t>
            </a:r>
            <a:br>
              <a:rPr lang="en-US" sz="2200" dirty="0" smtClean="0">
                <a:solidFill>
                  <a:srgbClr val="FFC000">
                    <a:lumMod val="20000"/>
                    <a:lumOff val="80000"/>
                  </a:srgbClr>
                </a:solidFill>
                <a:latin typeface="Arial"/>
                <a:cs typeface="Arial"/>
              </a:rPr>
            </a:br>
            <a:r>
              <a:rPr lang="en-US" sz="2200" dirty="0" smtClean="0">
                <a:solidFill>
                  <a:srgbClr val="FFC000">
                    <a:lumMod val="20000"/>
                    <a:lumOff val="80000"/>
                  </a:srgbClr>
                </a:solidFill>
                <a:latin typeface="Arial"/>
                <a:cs typeface="Arial"/>
              </a:rPr>
              <a:t>2022 – 2023</a:t>
            </a:r>
            <a:endParaRPr lang="en-US" sz="2200" dirty="0">
              <a:solidFill>
                <a:srgbClr val="FFC000">
                  <a:lumMod val="20000"/>
                  <a:lumOff val="80000"/>
                </a:srgbClr>
              </a:solidFill>
              <a:latin typeface="Arial"/>
              <a:cs typeface="Arial"/>
            </a:endParaRPr>
          </a:p>
        </p:txBody>
      </p:sp>
      <p:sp>
        <p:nvSpPr>
          <p:cNvPr id="10" name="Content Placeholder 2">
            <a:extLst>
              <a:ext uri="{FF2B5EF4-FFF2-40B4-BE49-F238E27FC236}">
                <a16:creationId xmlns="" xmlns:a16="http://schemas.microsoft.com/office/drawing/2014/main" id="{896BE7D2-E247-0A49-B13B-9E0F5914157C}"/>
              </a:ext>
            </a:extLst>
          </p:cNvPr>
          <p:cNvSpPr txBox="1">
            <a:spLocks/>
          </p:cNvSpPr>
          <p:nvPr/>
        </p:nvSpPr>
        <p:spPr>
          <a:xfrm>
            <a:off x="228600" y="2876550"/>
            <a:ext cx="4114800" cy="2133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400" b="1" dirty="0" smtClean="0">
                <a:solidFill>
                  <a:prstClr val="white"/>
                </a:solidFill>
                <a:latin typeface="Arial"/>
                <a:cs typeface="Arial"/>
              </a:rPr>
              <a:t>Extremes</a:t>
            </a:r>
            <a:endParaRPr lang="en-US" sz="1400" b="1" dirty="0">
              <a:solidFill>
                <a:prstClr val="white"/>
              </a:solidFill>
              <a:latin typeface="Arial"/>
              <a:cs typeface="Arial"/>
            </a:endParaRPr>
          </a:p>
          <a:p>
            <a:pPr>
              <a:lnSpc>
                <a:spcPct val="100000"/>
              </a:lnSpc>
              <a:spcBef>
                <a:spcPts val="600"/>
              </a:spcBef>
            </a:pPr>
            <a:r>
              <a:rPr lang="en-US" sz="1400" dirty="0" smtClean="0">
                <a:solidFill>
                  <a:prstClr val="white">
                    <a:lumMod val="85000"/>
                  </a:prstClr>
                </a:solidFill>
                <a:latin typeface="Arial"/>
                <a:cs typeface="Arial"/>
              </a:rPr>
              <a:t>Rainstorm October 14–15, 2022</a:t>
            </a:r>
          </a:p>
          <a:p>
            <a:pPr>
              <a:lnSpc>
                <a:spcPct val="100000"/>
              </a:lnSpc>
              <a:spcBef>
                <a:spcPts val="600"/>
              </a:spcBef>
            </a:pPr>
            <a:r>
              <a:rPr lang="en-US" sz="1400" dirty="0" smtClean="0">
                <a:solidFill>
                  <a:srgbClr val="ED7D31">
                    <a:lumMod val="60000"/>
                    <a:lumOff val="40000"/>
                  </a:srgbClr>
                </a:solidFill>
                <a:latin typeface="Arial"/>
                <a:cs typeface="Arial"/>
              </a:rPr>
              <a:t>Record temps November 4–7, 2022</a:t>
            </a:r>
          </a:p>
          <a:p>
            <a:pPr>
              <a:lnSpc>
                <a:spcPct val="100000"/>
              </a:lnSpc>
              <a:spcBef>
                <a:spcPts val="600"/>
              </a:spcBef>
            </a:pPr>
            <a:r>
              <a:rPr lang="en-US" sz="1400" dirty="0" smtClean="0">
                <a:solidFill>
                  <a:prstClr val="black">
                    <a:lumMod val="65000"/>
                    <a:lumOff val="35000"/>
                  </a:prstClr>
                </a:solidFill>
                <a:latin typeface="Arial"/>
                <a:cs typeface="Arial"/>
              </a:rPr>
              <a:t>Late season freeze/frost May 18, 2023*</a:t>
            </a:r>
          </a:p>
          <a:p>
            <a:pPr>
              <a:lnSpc>
                <a:spcPct val="100000"/>
              </a:lnSpc>
              <a:spcBef>
                <a:spcPts val="600"/>
              </a:spcBef>
            </a:pPr>
            <a:r>
              <a:rPr lang="en-US" sz="1400" dirty="0" smtClean="0">
                <a:solidFill>
                  <a:prstClr val="black">
                    <a:lumMod val="65000"/>
                    <a:lumOff val="35000"/>
                  </a:prstClr>
                </a:solidFill>
                <a:latin typeface="Arial"/>
                <a:cs typeface="Arial"/>
              </a:rPr>
              <a:t>Stalled low pressure / Quebec wildfire smoke</a:t>
            </a:r>
            <a:br>
              <a:rPr lang="en-US" sz="1400" dirty="0" smtClean="0">
                <a:solidFill>
                  <a:prstClr val="black">
                    <a:lumMod val="65000"/>
                    <a:lumOff val="35000"/>
                  </a:prstClr>
                </a:solidFill>
                <a:latin typeface="Arial"/>
                <a:cs typeface="Arial"/>
              </a:rPr>
            </a:br>
            <a:r>
              <a:rPr lang="en-US" sz="1400" dirty="0" smtClean="0">
                <a:solidFill>
                  <a:prstClr val="black">
                    <a:lumMod val="65000"/>
                    <a:lumOff val="35000"/>
                  </a:prstClr>
                </a:solidFill>
                <a:latin typeface="Arial"/>
                <a:cs typeface="Arial"/>
              </a:rPr>
              <a:t>June 6–9, 2023*</a:t>
            </a:r>
          </a:p>
          <a:p>
            <a:pPr marL="0" indent="0">
              <a:lnSpc>
                <a:spcPct val="100000"/>
              </a:lnSpc>
              <a:spcBef>
                <a:spcPts val="1200"/>
              </a:spcBef>
              <a:buFont typeface="Arial" panose="020B0604020202020204" pitchFamily="34" charset="0"/>
              <a:buNone/>
            </a:pPr>
            <a:r>
              <a:rPr lang="en-US" sz="1000" dirty="0" smtClean="0">
                <a:solidFill>
                  <a:prstClr val="black">
                    <a:lumMod val="65000"/>
                    <a:lumOff val="35000"/>
                  </a:prstClr>
                </a:solidFill>
                <a:latin typeface="Arial"/>
                <a:cs typeface="Arial"/>
              </a:rPr>
              <a:t>* Associated with anomalous long-wave pattern over</a:t>
            </a:r>
            <a:br>
              <a:rPr lang="en-US" sz="1000" dirty="0" smtClean="0">
                <a:solidFill>
                  <a:prstClr val="black">
                    <a:lumMod val="65000"/>
                    <a:lumOff val="35000"/>
                  </a:prstClr>
                </a:solidFill>
                <a:latin typeface="Arial"/>
                <a:cs typeface="Arial"/>
              </a:rPr>
            </a:br>
            <a:r>
              <a:rPr lang="en-US" sz="1000" dirty="0" smtClean="0">
                <a:solidFill>
                  <a:prstClr val="black">
                    <a:lumMod val="65000"/>
                    <a:lumOff val="35000"/>
                  </a:prstClr>
                </a:solidFill>
                <a:latin typeface="Arial"/>
                <a:cs typeface="Arial"/>
              </a:rPr>
              <a:t>  North America</a:t>
            </a:r>
          </a:p>
        </p:txBody>
      </p:sp>
      <p:pic>
        <p:nvPicPr>
          <p:cNvPr id="8" name="Picture 7"/>
          <p:cNvPicPr>
            <a:picLocks noChangeAspect="1"/>
          </p:cNvPicPr>
          <p:nvPr/>
        </p:nvPicPr>
        <p:blipFill>
          <a:blip r:embed="rId2"/>
          <a:stretch>
            <a:fillRect/>
          </a:stretch>
        </p:blipFill>
        <p:spPr>
          <a:xfrm>
            <a:off x="6319544" y="2724150"/>
            <a:ext cx="2767611" cy="2362200"/>
          </a:xfrm>
          <a:prstGeom prst="rect">
            <a:avLst/>
          </a:prstGeom>
        </p:spPr>
      </p:pic>
      <p:pic>
        <p:nvPicPr>
          <p:cNvPr id="15" name="Picture 14" descr="bgr_nov6-20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606" y="3472431"/>
            <a:ext cx="1951994" cy="1600200"/>
          </a:xfrm>
          <a:prstGeom prst="rect">
            <a:avLst/>
          </a:prstGeom>
        </p:spPr>
      </p:pic>
      <p:pic>
        <p:nvPicPr>
          <p:cNvPr id="2" name="Picture 1" descr="USW00014606_2022_cropp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1"/>
            <a:ext cx="4800600" cy="2631733"/>
          </a:xfrm>
          <a:prstGeom prst="rect">
            <a:avLst/>
          </a:prstGeom>
        </p:spPr>
      </p:pic>
      <p:cxnSp>
        <p:nvCxnSpPr>
          <p:cNvPr id="16" name="Straight Arrow Connector 15"/>
          <p:cNvCxnSpPr/>
          <p:nvPr/>
        </p:nvCxnSpPr>
        <p:spPr>
          <a:xfrm>
            <a:off x="8174095" y="564139"/>
            <a:ext cx="0" cy="304800"/>
          </a:xfrm>
          <a:prstGeom prst="straightConnector1">
            <a:avLst/>
          </a:prstGeom>
          <a:ln w="38100">
            <a:solidFill>
              <a:srgbClr val="FF6600"/>
            </a:solidFill>
            <a:tailEnd type="triangle"/>
          </a:ln>
          <a:effectLst>
            <a:outerShdw blurRad="50800" dist="38100" dir="27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327157" y="2670591"/>
            <a:ext cx="2079083" cy="743793"/>
          </a:xfrm>
          <a:prstGeom prst="rect">
            <a:avLst/>
          </a:prstGeom>
          <a:noFill/>
        </p:spPr>
        <p:txBody>
          <a:bodyPr wrap="square" rtlCol="0">
            <a:spAutoFit/>
          </a:bodyPr>
          <a:lstStyle/>
          <a:p>
            <a:pPr marL="55563" indent="-55563">
              <a:spcAft>
                <a:spcPts val="500"/>
              </a:spcAft>
              <a:buFont typeface="Arial"/>
              <a:buChar char="•"/>
            </a:pPr>
            <a:r>
              <a:rPr lang="en-US" sz="850" dirty="0" smtClean="0">
                <a:solidFill>
                  <a:prstClr val="black"/>
                </a:solidFill>
                <a:latin typeface="Arial"/>
              </a:rPr>
              <a:t>Daily max temp records set Nov 4–7</a:t>
            </a:r>
          </a:p>
          <a:p>
            <a:pPr marL="55563" indent="-55563">
              <a:spcAft>
                <a:spcPts val="500"/>
              </a:spcAft>
              <a:buFont typeface="Arial"/>
              <a:buChar char="•"/>
            </a:pPr>
            <a:r>
              <a:rPr lang="en-US" sz="850" dirty="0" smtClean="0">
                <a:solidFill>
                  <a:prstClr val="black"/>
                </a:solidFill>
                <a:latin typeface="Arial"/>
              </a:rPr>
              <a:t>74</a:t>
            </a:r>
            <a:r>
              <a:rPr lang="en-US" sz="850" dirty="0">
                <a:solidFill>
                  <a:prstClr val="black"/>
                </a:solidFill>
                <a:latin typeface="Arial"/>
              </a:rPr>
              <a:t>°</a:t>
            </a:r>
            <a:r>
              <a:rPr lang="en-US" sz="850" dirty="0" smtClean="0">
                <a:solidFill>
                  <a:prstClr val="black"/>
                </a:solidFill>
                <a:latin typeface="Arial"/>
              </a:rPr>
              <a:t>F max temp on Nov 6 is record for the month</a:t>
            </a:r>
          </a:p>
          <a:p>
            <a:pPr marL="55563" indent="-55563">
              <a:spcAft>
                <a:spcPts val="500"/>
              </a:spcAft>
              <a:buFont typeface="Arial"/>
              <a:buChar char="•"/>
            </a:pPr>
            <a:r>
              <a:rPr lang="en-US" sz="850" dirty="0" smtClean="0">
                <a:solidFill>
                  <a:prstClr val="black"/>
                </a:solidFill>
                <a:latin typeface="Arial"/>
              </a:rPr>
              <a:t>Normal high is 51°F </a:t>
            </a:r>
            <a:endParaRPr lang="en-US" sz="850" dirty="0">
              <a:solidFill>
                <a:prstClr val="black"/>
              </a:solidFill>
              <a:latin typeface="Arial"/>
            </a:endParaRPr>
          </a:p>
        </p:txBody>
      </p:sp>
      <p:sp>
        <p:nvSpPr>
          <p:cNvPr id="13" name="TextBox 12"/>
          <p:cNvSpPr txBox="1"/>
          <p:nvPr/>
        </p:nvSpPr>
        <p:spPr>
          <a:xfrm>
            <a:off x="3630716" y="4861187"/>
            <a:ext cx="732289" cy="215444"/>
          </a:xfrm>
          <a:prstGeom prst="rect">
            <a:avLst/>
          </a:prstGeom>
          <a:noFill/>
        </p:spPr>
        <p:txBody>
          <a:bodyPr wrap="square" rtlCol="0">
            <a:spAutoFit/>
          </a:bodyPr>
          <a:lstStyle/>
          <a:p>
            <a:pPr algn="r">
              <a:spcAft>
                <a:spcPts val="500"/>
              </a:spcAft>
            </a:pPr>
            <a:r>
              <a:rPr lang="en-US" sz="800" dirty="0" smtClean="0">
                <a:solidFill>
                  <a:prstClr val="white">
                    <a:lumMod val="75000"/>
                  </a:prstClr>
                </a:solidFill>
                <a:latin typeface="Arial"/>
              </a:rPr>
              <a:t>ACIS2</a:t>
            </a:r>
            <a:endParaRPr lang="en-US" sz="800" dirty="0">
              <a:solidFill>
                <a:prstClr val="white">
                  <a:lumMod val="75000"/>
                </a:prstClr>
              </a:solidFill>
              <a:latin typeface="Arial"/>
            </a:endParaRPr>
          </a:p>
        </p:txBody>
      </p:sp>
      <p:cxnSp>
        <p:nvCxnSpPr>
          <p:cNvPr id="14" name="Straight Arrow Connector 13"/>
          <p:cNvCxnSpPr/>
          <p:nvPr/>
        </p:nvCxnSpPr>
        <p:spPr>
          <a:xfrm flipH="1">
            <a:off x="5591936" y="3226290"/>
            <a:ext cx="194676" cy="227569"/>
          </a:xfrm>
          <a:prstGeom prst="straightConnector1">
            <a:avLst/>
          </a:prstGeom>
          <a:ln w="38100">
            <a:solidFill>
              <a:srgbClr val="FF6600"/>
            </a:solidFill>
            <a:tailEnd type="triangle"/>
          </a:ln>
          <a:effectLst>
            <a:outerShdw blurRad="50800" dist="38100" dir="27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5221994" y="3877672"/>
            <a:ext cx="252243" cy="152630"/>
          </a:xfrm>
          <a:prstGeom prst="straightConnector1">
            <a:avLst/>
          </a:prstGeom>
          <a:ln w="38100">
            <a:solidFill>
              <a:srgbClr val="FF6600"/>
            </a:solidFill>
            <a:tailEnd type="triangle"/>
          </a:ln>
          <a:effectLst>
            <a:outerShdw blurRad="50800" dist="38100" dir="2700000" algn="tl" rotWithShape="0">
              <a:srgbClr val="000000">
                <a:alpha val="60000"/>
              </a:srgbClr>
            </a:outerShdw>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416751" y="4548488"/>
            <a:ext cx="1285076" cy="230832"/>
          </a:xfrm>
          <a:prstGeom prst="rect">
            <a:avLst/>
          </a:prstGeom>
          <a:noFill/>
        </p:spPr>
        <p:txBody>
          <a:bodyPr wrap="square" rtlCol="0">
            <a:spAutoFit/>
          </a:bodyPr>
          <a:lstStyle/>
          <a:p>
            <a:r>
              <a:rPr lang="en-US" sz="900" dirty="0" smtClean="0">
                <a:solidFill>
                  <a:prstClr val="black"/>
                </a:solidFill>
                <a:latin typeface="Arial"/>
              </a:rPr>
              <a:t>2m T Std.  Anomaly</a:t>
            </a:r>
            <a:endParaRPr lang="en-US" sz="900" dirty="0">
              <a:solidFill>
                <a:prstClr val="black"/>
              </a:solidFill>
              <a:latin typeface="Arial"/>
            </a:endParaRPr>
          </a:p>
        </p:txBody>
      </p:sp>
    </p:spTree>
    <p:extLst>
      <p:ext uri="{BB962C8B-B14F-4D97-AF65-F5344CB8AC3E}">
        <p14:creationId xmlns:p14="http://schemas.microsoft.com/office/powerpoint/2010/main" val="3958931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25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25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_berkeley_jum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28314"/>
            <a:ext cx="4572000" cy="5155660"/>
          </a:xfrm>
          <a:prstGeom prst="rect">
            <a:avLst/>
          </a:prstGeom>
        </p:spPr>
      </p:pic>
      <p:pic>
        <p:nvPicPr>
          <p:cNvPr id="3" name="Picture 2"/>
          <p:cNvPicPr>
            <a:picLocks noChangeAspect="1"/>
          </p:cNvPicPr>
          <p:nvPr/>
        </p:nvPicPr>
        <p:blipFill>
          <a:blip r:embed="rId3"/>
          <a:stretch>
            <a:fillRect/>
          </a:stretch>
        </p:blipFill>
        <p:spPr>
          <a:xfrm>
            <a:off x="15411" y="361950"/>
            <a:ext cx="4480389" cy="2492216"/>
          </a:xfrm>
          <a:prstGeom prst="rect">
            <a:avLst/>
          </a:prstGeom>
        </p:spPr>
      </p:pic>
      <p:sp>
        <p:nvSpPr>
          <p:cNvPr id="4" name="TextBox 3">
            <a:extLst>
              <a:ext uri="{FF2B5EF4-FFF2-40B4-BE49-F238E27FC236}">
                <a16:creationId xmlns="" xmlns:a16="http://schemas.microsoft.com/office/drawing/2014/main" id="{9800B187-0982-A940-B561-13A577A87915}"/>
              </a:ext>
            </a:extLst>
          </p:cNvPr>
          <p:cNvSpPr txBox="1"/>
          <p:nvPr/>
        </p:nvSpPr>
        <p:spPr>
          <a:xfrm>
            <a:off x="76200" y="3028950"/>
            <a:ext cx="4343400" cy="1892826"/>
          </a:xfrm>
          <a:prstGeom prst="rect">
            <a:avLst/>
          </a:prstGeom>
          <a:noFill/>
        </p:spPr>
        <p:txBody>
          <a:bodyPr wrap="square" rtlCol="0">
            <a:spAutoFit/>
          </a:bodyPr>
          <a:lstStyle/>
          <a:p>
            <a:r>
              <a:rPr lang="it-IT" sz="1300" b="1" dirty="0" err="1" smtClean="0">
                <a:solidFill>
                  <a:schemeClr val="bg1"/>
                </a:solidFill>
                <a:latin typeface="Arial"/>
                <a:cs typeface="Arial"/>
              </a:rPr>
              <a:t>January</a:t>
            </a:r>
            <a:r>
              <a:rPr lang="it-IT" sz="1300" b="1" dirty="0" smtClean="0">
                <a:solidFill>
                  <a:schemeClr val="bg1"/>
                </a:solidFill>
                <a:latin typeface="Arial"/>
                <a:cs typeface="Arial"/>
              </a:rPr>
              <a:t> 2022 </a:t>
            </a:r>
            <a:r>
              <a:rPr lang="it-IT" sz="1300" b="1" dirty="0" err="1">
                <a:solidFill>
                  <a:schemeClr val="bg1"/>
                </a:solidFill>
                <a:latin typeface="Arial"/>
                <a:cs typeface="Arial"/>
              </a:rPr>
              <a:t>Hunga</a:t>
            </a:r>
            <a:r>
              <a:rPr lang="it-IT" sz="1300" b="1" dirty="0">
                <a:solidFill>
                  <a:schemeClr val="bg1"/>
                </a:solidFill>
                <a:latin typeface="Arial"/>
                <a:cs typeface="Arial"/>
              </a:rPr>
              <a:t> Tonga–</a:t>
            </a:r>
            <a:r>
              <a:rPr lang="it-IT" sz="1300" b="1" dirty="0" err="1">
                <a:solidFill>
                  <a:schemeClr val="bg1"/>
                </a:solidFill>
                <a:latin typeface="Arial"/>
                <a:cs typeface="Arial"/>
              </a:rPr>
              <a:t>Hunga</a:t>
            </a:r>
            <a:r>
              <a:rPr lang="it-IT" sz="1300" b="1" dirty="0">
                <a:solidFill>
                  <a:schemeClr val="bg1"/>
                </a:solidFill>
                <a:latin typeface="Arial"/>
                <a:cs typeface="Arial"/>
              </a:rPr>
              <a:t> </a:t>
            </a:r>
            <a:r>
              <a:rPr lang="it-IT" sz="1300" b="1" dirty="0" err="1">
                <a:solidFill>
                  <a:schemeClr val="bg1"/>
                </a:solidFill>
                <a:latin typeface="Arial"/>
                <a:cs typeface="Arial"/>
              </a:rPr>
              <a:t>Haʻapai</a:t>
            </a:r>
            <a:r>
              <a:rPr lang="it-IT" sz="1300" b="1" dirty="0">
                <a:solidFill>
                  <a:schemeClr val="bg1"/>
                </a:solidFill>
                <a:latin typeface="Arial"/>
                <a:cs typeface="Arial"/>
              </a:rPr>
              <a:t> </a:t>
            </a:r>
            <a:r>
              <a:rPr lang="it-IT" sz="1300" b="1" dirty="0" err="1" smtClean="0">
                <a:solidFill>
                  <a:schemeClr val="bg1"/>
                </a:solidFill>
                <a:latin typeface="Arial"/>
                <a:cs typeface="Arial"/>
              </a:rPr>
              <a:t>eruption</a:t>
            </a:r>
            <a:endParaRPr lang="it-IT" sz="1300" b="1" dirty="0" smtClean="0">
              <a:solidFill>
                <a:schemeClr val="bg1"/>
              </a:solidFill>
              <a:latin typeface="Arial"/>
              <a:cs typeface="Arial"/>
            </a:endParaRPr>
          </a:p>
          <a:p>
            <a:endParaRPr lang="it-IT" sz="1300" dirty="0">
              <a:solidFill>
                <a:schemeClr val="bg1">
                  <a:lumMod val="85000"/>
                </a:schemeClr>
              </a:solidFill>
              <a:latin typeface="Arial"/>
              <a:cs typeface="Arial"/>
            </a:endParaRPr>
          </a:p>
          <a:p>
            <a:pPr marL="285750" indent="-285750">
              <a:buFont typeface="Arial"/>
              <a:buChar char="•"/>
            </a:pPr>
            <a:r>
              <a:rPr lang="it-IT" sz="1300" dirty="0" err="1" smtClean="0">
                <a:solidFill>
                  <a:schemeClr val="bg1">
                    <a:lumMod val="85000"/>
                  </a:schemeClr>
                </a:solidFill>
                <a:latin typeface="Arial"/>
                <a:cs typeface="Arial"/>
              </a:rPr>
              <a:t>Most</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explosive</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eruption</a:t>
            </a:r>
            <a:r>
              <a:rPr lang="it-IT" sz="1300" dirty="0" smtClean="0">
                <a:solidFill>
                  <a:schemeClr val="bg1">
                    <a:lumMod val="85000"/>
                  </a:schemeClr>
                </a:solidFill>
                <a:latin typeface="Arial"/>
                <a:cs typeface="Arial"/>
              </a:rPr>
              <a:t> </a:t>
            </a:r>
            <a:r>
              <a:rPr lang="it-IT" sz="1300" dirty="0">
                <a:solidFill>
                  <a:schemeClr val="bg1">
                    <a:lumMod val="85000"/>
                  </a:schemeClr>
                </a:solidFill>
                <a:latin typeface="Arial"/>
                <a:cs typeface="Arial"/>
              </a:rPr>
              <a:t>&amp;</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largest</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perturbation</a:t>
            </a:r>
            <a:r>
              <a:rPr lang="it-IT" sz="1300" dirty="0" smtClean="0">
                <a:solidFill>
                  <a:schemeClr val="bg1">
                    <a:lumMod val="85000"/>
                  </a:schemeClr>
                </a:solidFill>
                <a:latin typeface="Arial"/>
                <a:cs typeface="Arial"/>
              </a:rPr>
              <a:t> to the </a:t>
            </a:r>
            <a:r>
              <a:rPr lang="it-IT" sz="1300" dirty="0" err="1" smtClean="0">
                <a:solidFill>
                  <a:schemeClr val="bg1">
                    <a:lumMod val="85000"/>
                  </a:schemeClr>
                </a:solidFill>
                <a:latin typeface="Arial"/>
                <a:cs typeface="Arial"/>
              </a:rPr>
              <a:t>stratosphere</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since</a:t>
            </a:r>
            <a:r>
              <a:rPr lang="it-IT" sz="1300" dirty="0" smtClean="0">
                <a:solidFill>
                  <a:schemeClr val="bg1">
                    <a:lumMod val="85000"/>
                  </a:schemeClr>
                </a:solidFill>
                <a:latin typeface="Arial"/>
                <a:cs typeface="Arial"/>
              </a:rPr>
              <a:t> 1883 </a:t>
            </a:r>
            <a:r>
              <a:rPr lang="it-IT" sz="1300" dirty="0" err="1" smtClean="0">
                <a:solidFill>
                  <a:schemeClr val="bg1">
                    <a:lumMod val="85000"/>
                  </a:schemeClr>
                </a:solidFill>
                <a:latin typeface="Arial"/>
                <a:cs typeface="Arial"/>
              </a:rPr>
              <a:t>Krakatoa</a:t>
            </a:r>
            <a:endParaRPr lang="it-IT" sz="1300" dirty="0" smtClean="0">
              <a:solidFill>
                <a:schemeClr val="bg1">
                  <a:lumMod val="85000"/>
                </a:schemeClr>
              </a:solidFill>
              <a:latin typeface="Arial"/>
              <a:cs typeface="Arial"/>
            </a:endParaRPr>
          </a:p>
          <a:p>
            <a:pPr marL="285750" indent="-285750">
              <a:buFont typeface="Arial"/>
              <a:buChar char="•"/>
            </a:pPr>
            <a:endParaRPr lang="it-IT" sz="1300" dirty="0">
              <a:solidFill>
                <a:schemeClr val="bg1">
                  <a:lumMod val="85000"/>
                </a:schemeClr>
              </a:solidFill>
              <a:latin typeface="Arial"/>
              <a:cs typeface="Arial"/>
            </a:endParaRPr>
          </a:p>
          <a:p>
            <a:pPr marL="285750" indent="-285750">
              <a:buFont typeface="Arial"/>
              <a:buChar char="•"/>
            </a:pPr>
            <a:r>
              <a:rPr lang="it-IT" sz="1300" dirty="0" err="1" smtClean="0">
                <a:solidFill>
                  <a:schemeClr val="bg1">
                    <a:lumMod val="85000"/>
                  </a:schemeClr>
                </a:solidFill>
                <a:latin typeface="Arial"/>
                <a:cs typeface="Arial"/>
              </a:rPr>
              <a:t>Ejecta</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reached</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into</a:t>
            </a:r>
            <a:r>
              <a:rPr lang="it-IT" sz="1300" dirty="0" smtClean="0">
                <a:solidFill>
                  <a:schemeClr val="bg1">
                    <a:lumMod val="85000"/>
                  </a:schemeClr>
                </a:solidFill>
                <a:latin typeface="Arial"/>
                <a:cs typeface="Arial"/>
              </a:rPr>
              <a:t> the </a:t>
            </a:r>
            <a:r>
              <a:rPr lang="it-IT" sz="1300" dirty="0" err="1" smtClean="0">
                <a:solidFill>
                  <a:schemeClr val="bg1">
                    <a:lumMod val="85000"/>
                  </a:schemeClr>
                </a:solidFill>
                <a:latin typeface="Arial"/>
                <a:cs typeface="Arial"/>
              </a:rPr>
              <a:t>Mesosphere</a:t>
            </a:r>
            <a:r>
              <a:rPr lang="it-IT" sz="1300" dirty="0" smtClean="0">
                <a:solidFill>
                  <a:schemeClr val="bg1">
                    <a:lumMod val="85000"/>
                  </a:schemeClr>
                </a:solidFill>
                <a:latin typeface="Arial"/>
                <a:cs typeface="Arial"/>
              </a:rPr>
              <a:t> ~ 58km (36mi)</a:t>
            </a:r>
          </a:p>
          <a:p>
            <a:pPr marL="285750" indent="-285750">
              <a:buFont typeface="Arial"/>
              <a:buChar char="•"/>
            </a:pPr>
            <a:endParaRPr lang="it-IT" sz="1300" dirty="0">
              <a:solidFill>
                <a:schemeClr val="bg1">
                  <a:lumMod val="85000"/>
                </a:schemeClr>
              </a:solidFill>
              <a:latin typeface="Arial"/>
              <a:cs typeface="Arial"/>
            </a:endParaRPr>
          </a:p>
          <a:p>
            <a:pPr marL="285750" indent="-285750">
              <a:buFont typeface="Arial"/>
              <a:buChar char="•"/>
            </a:pPr>
            <a:r>
              <a:rPr lang="it-IT" sz="1300" dirty="0" err="1" smtClean="0">
                <a:solidFill>
                  <a:schemeClr val="bg1">
                    <a:lumMod val="85000"/>
                  </a:schemeClr>
                </a:solidFill>
                <a:latin typeface="Arial"/>
                <a:cs typeface="Arial"/>
              </a:rPr>
              <a:t>Estimated</a:t>
            </a:r>
            <a:r>
              <a:rPr lang="it-IT" sz="1300" dirty="0" smtClean="0">
                <a:solidFill>
                  <a:schemeClr val="bg1">
                    <a:lumMod val="85000"/>
                  </a:schemeClr>
                </a:solidFill>
                <a:latin typeface="Arial"/>
                <a:cs typeface="Arial"/>
              </a:rPr>
              <a:t> 10% </a:t>
            </a:r>
            <a:r>
              <a:rPr lang="it-IT" sz="1300" dirty="0" err="1" smtClean="0">
                <a:solidFill>
                  <a:schemeClr val="bg1">
                    <a:lumMod val="85000"/>
                  </a:schemeClr>
                </a:solidFill>
                <a:latin typeface="Arial"/>
                <a:cs typeface="Arial"/>
              </a:rPr>
              <a:t>excess</a:t>
            </a:r>
            <a:r>
              <a:rPr lang="it-IT" sz="1300" dirty="0" smtClean="0">
                <a:solidFill>
                  <a:schemeClr val="bg1">
                    <a:lumMod val="85000"/>
                  </a:schemeClr>
                </a:solidFill>
                <a:latin typeface="Arial"/>
                <a:cs typeface="Arial"/>
              </a:rPr>
              <a:t> water </a:t>
            </a:r>
            <a:r>
              <a:rPr lang="it-IT" sz="1300" dirty="0" err="1" smtClean="0">
                <a:solidFill>
                  <a:schemeClr val="bg1">
                    <a:lumMod val="85000"/>
                  </a:schemeClr>
                </a:solidFill>
                <a:latin typeface="Arial"/>
                <a:cs typeface="Arial"/>
              </a:rPr>
              <a:t>vapor</a:t>
            </a:r>
            <a:r>
              <a:rPr lang="it-IT" sz="1300" dirty="0" smtClean="0">
                <a:solidFill>
                  <a:schemeClr val="bg1">
                    <a:lumMod val="85000"/>
                  </a:schemeClr>
                </a:solidFill>
                <a:latin typeface="Arial"/>
                <a:cs typeface="Arial"/>
              </a:rPr>
              <a:t> in </a:t>
            </a:r>
            <a:r>
              <a:rPr lang="it-IT" sz="1300" dirty="0" err="1" smtClean="0">
                <a:solidFill>
                  <a:schemeClr val="bg1">
                    <a:lumMod val="85000"/>
                  </a:schemeClr>
                </a:solidFill>
                <a:latin typeface="Arial"/>
                <a:cs typeface="Arial"/>
              </a:rPr>
              <a:t>lower</a:t>
            </a:r>
            <a:r>
              <a:rPr lang="it-IT" sz="1300" dirty="0" smtClean="0">
                <a:solidFill>
                  <a:schemeClr val="bg1">
                    <a:lumMod val="85000"/>
                  </a:schemeClr>
                </a:solidFill>
                <a:latin typeface="Arial"/>
                <a:cs typeface="Arial"/>
              </a:rPr>
              <a:t> </a:t>
            </a:r>
            <a:r>
              <a:rPr lang="it-IT" sz="1300" dirty="0" err="1" smtClean="0">
                <a:solidFill>
                  <a:schemeClr val="bg1">
                    <a:lumMod val="85000"/>
                  </a:schemeClr>
                </a:solidFill>
                <a:latin typeface="Arial"/>
                <a:cs typeface="Arial"/>
              </a:rPr>
              <a:t>stratosphere</a:t>
            </a:r>
            <a:endParaRPr lang="en-US" sz="1300" dirty="0">
              <a:solidFill>
                <a:schemeClr val="bg1">
                  <a:lumMod val="85000"/>
                </a:schemeClr>
              </a:solidFill>
              <a:latin typeface="Arial"/>
              <a:cs typeface="Arial"/>
            </a:endParaRPr>
          </a:p>
        </p:txBody>
      </p:sp>
    </p:spTree>
    <p:extLst>
      <p:ext uri="{BB962C8B-B14F-4D97-AF65-F5344CB8AC3E}">
        <p14:creationId xmlns:p14="http://schemas.microsoft.com/office/powerpoint/2010/main" val="418994184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_pwt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7422476" cy="5143500"/>
          </a:xfrm>
          <a:prstGeom prst="rect">
            <a:avLst/>
          </a:prstGeom>
        </p:spPr>
      </p:pic>
    </p:spTree>
    <p:extLst>
      <p:ext uri="{BB962C8B-B14F-4D97-AF65-F5344CB8AC3E}">
        <p14:creationId xmlns:p14="http://schemas.microsoft.com/office/powerpoint/2010/main" val="418994184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2" name="Picture 1" descr="me_cmip6_prcp_v1.png"/>
          <p:cNvPicPr>
            <a:picLocks noChangeAspect="1"/>
          </p:cNvPicPr>
          <p:nvPr/>
        </p:nvPicPr>
        <p:blipFill rotWithShape="1">
          <a:blip r:embed="rId2">
            <a:extLst>
              <a:ext uri="{28A0092B-C50C-407E-A947-70E740481C1C}">
                <a14:useLocalDpi xmlns:a14="http://schemas.microsoft.com/office/drawing/2010/main" val="0"/>
              </a:ext>
            </a:extLst>
          </a:blip>
          <a:srcRect r="-2693"/>
          <a:stretch/>
        </p:blipFill>
        <p:spPr>
          <a:xfrm>
            <a:off x="228599" y="209550"/>
            <a:ext cx="5867401" cy="3886200"/>
          </a:xfrm>
          <a:prstGeom prst="rect">
            <a:avLst/>
          </a:prstGeom>
          <a:solidFill>
            <a:schemeClr val="bg1"/>
          </a:solidFill>
        </p:spPr>
      </p:pic>
      <p:sp>
        <p:nvSpPr>
          <p:cNvPr id="3" name="Content Placeholder 7">
            <a:extLst>
              <a:ext uri="{FF2B5EF4-FFF2-40B4-BE49-F238E27FC236}">
                <a16:creationId xmlns="" xmlns:a16="http://schemas.microsoft.com/office/drawing/2014/main" id="{EE8CE96C-3711-5C41-B3D8-D8222AEE0CFA}"/>
              </a:ext>
            </a:extLst>
          </p:cNvPr>
          <p:cNvSpPr txBox="1">
            <a:spLocks/>
          </p:cNvSpPr>
          <p:nvPr/>
        </p:nvSpPr>
        <p:spPr>
          <a:xfrm>
            <a:off x="6096000" y="818467"/>
            <a:ext cx="2971800" cy="205808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800"/>
              </a:spcAft>
            </a:pPr>
            <a:r>
              <a:rPr lang="en-US" sz="1700" dirty="0">
                <a:solidFill>
                  <a:srgbClr val="FFFFFF"/>
                </a:solidFill>
                <a:latin typeface="Arial"/>
                <a:cs typeface="Arial"/>
              </a:rPr>
              <a:t>CMIP6 projections suggest annual precipitation could increases 2–7” (5–14%) over this century.</a:t>
            </a:r>
          </a:p>
          <a:p>
            <a:pPr>
              <a:spcAft>
                <a:spcPts val="800"/>
              </a:spcAft>
            </a:pPr>
            <a:r>
              <a:rPr lang="en-US" sz="1700" dirty="0">
                <a:solidFill>
                  <a:srgbClr val="FFFFFF"/>
                </a:solidFill>
                <a:latin typeface="Arial"/>
                <a:cs typeface="Arial"/>
              </a:rPr>
              <a:t>Future seasonal distribution of surpluses and deficits is uncertain.</a:t>
            </a:r>
          </a:p>
        </p:txBody>
      </p:sp>
      <p:sp>
        <p:nvSpPr>
          <p:cNvPr id="4" name="TextBox 3">
            <a:extLst>
              <a:ext uri="{FF2B5EF4-FFF2-40B4-BE49-F238E27FC236}">
                <a16:creationId xmlns="" xmlns:a16="http://schemas.microsoft.com/office/drawing/2014/main" id="{9800B187-0982-A940-B561-13A577A87915}"/>
              </a:ext>
            </a:extLst>
          </p:cNvPr>
          <p:cNvSpPr txBox="1"/>
          <p:nvPr/>
        </p:nvSpPr>
        <p:spPr>
          <a:xfrm>
            <a:off x="152400" y="4336762"/>
            <a:ext cx="3581400" cy="707886"/>
          </a:xfrm>
          <a:prstGeom prst="rect">
            <a:avLst/>
          </a:prstGeom>
          <a:noFill/>
        </p:spPr>
        <p:txBody>
          <a:bodyPr wrap="square" rtlCol="0">
            <a:spAutoFit/>
          </a:bodyPr>
          <a:lstStyle/>
          <a:p>
            <a:r>
              <a:rPr lang="en-US" sz="1000" dirty="0">
                <a:solidFill>
                  <a:prstClr val="white"/>
                </a:solidFill>
                <a:latin typeface="Arial"/>
                <a:cs typeface="Arial"/>
              </a:rPr>
              <a:t>CMIP6 = Coupled Model </a:t>
            </a:r>
            <a:r>
              <a:rPr lang="en-US" sz="1000" dirty="0" err="1">
                <a:solidFill>
                  <a:prstClr val="white"/>
                </a:solidFill>
                <a:latin typeface="Arial"/>
                <a:cs typeface="Arial"/>
              </a:rPr>
              <a:t>Intercomparison</a:t>
            </a:r>
            <a:r>
              <a:rPr lang="en-US" sz="1000" dirty="0">
                <a:solidFill>
                  <a:prstClr val="white"/>
                </a:solidFill>
                <a:latin typeface="Arial"/>
                <a:cs typeface="Arial"/>
              </a:rPr>
              <a:t> Project version 6</a:t>
            </a:r>
          </a:p>
          <a:p>
            <a:r>
              <a:rPr lang="en-US" sz="1000" dirty="0">
                <a:solidFill>
                  <a:prstClr val="white"/>
                </a:solidFill>
                <a:latin typeface="Arial"/>
                <a:cs typeface="Arial"/>
              </a:rPr>
              <a:t>SSP = Shared Socio-</a:t>
            </a:r>
            <a:r>
              <a:rPr lang="en-US" sz="1000" dirty="0" err="1">
                <a:solidFill>
                  <a:prstClr val="white"/>
                </a:solidFill>
                <a:latin typeface="Arial"/>
                <a:cs typeface="Arial"/>
              </a:rPr>
              <a:t>econmic</a:t>
            </a:r>
            <a:r>
              <a:rPr lang="en-US" sz="1000" dirty="0">
                <a:solidFill>
                  <a:prstClr val="white"/>
                </a:solidFill>
                <a:latin typeface="Arial"/>
                <a:cs typeface="Arial"/>
              </a:rPr>
              <a:t> Pathways</a:t>
            </a:r>
            <a:br>
              <a:rPr lang="en-US" sz="1000" dirty="0">
                <a:solidFill>
                  <a:prstClr val="white"/>
                </a:solidFill>
                <a:latin typeface="Arial"/>
                <a:cs typeface="Arial"/>
              </a:rPr>
            </a:br>
            <a:endParaRPr lang="en-US" sz="1000" dirty="0">
              <a:solidFill>
                <a:prstClr val="white"/>
              </a:solidFill>
              <a:latin typeface="Arial"/>
              <a:cs typeface="Arial"/>
            </a:endParaRPr>
          </a:p>
          <a:p>
            <a:r>
              <a:rPr lang="en-US" sz="1000" dirty="0">
                <a:solidFill>
                  <a:prstClr val="white"/>
                </a:solidFill>
                <a:latin typeface="Arial"/>
                <a:cs typeface="Arial"/>
              </a:rPr>
              <a:t>CMIP6 SSP 245, 585 are similar to CMIP5 RCP 4.5, 8.5</a:t>
            </a:r>
          </a:p>
        </p:txBody>
      </p:sp>
      <p:sp>
        <p:nvSpPr>
          <p:cNvPr id="5" name="TextBox 4">
            <a:extLst>
              <a:ext uri="{FF2B5EF4-FFF2-40B4-BE49-F238E27FC236}">
                <a16:creationId xmlns="" xmlns:a16="http://schemas.microsoft.com/office/drawing/2014/main" id="{9800B187-0982-A940-B561-13A577A87915}"/>
              </a:ext>
            </a:extLst>
          </p:cNvPr>
          <p:cNvSpPr txBox="1"/>
          <p:nvPr/>
        </p:nvSpPr>
        <p:spPr>
          <a:xfrm>
            <a:off x="4724400" y="4425374"/>
            <a:ext cx="4343400" cy="584776"/>
          </a:xfrm>
          <a:prstGeom prst="rect">
            <a:avLst/>
          </a:prstGeom>
          <a:noFill/>
        </p:spPr>
        <p:txBody>
          <a:bodyPr wrap="square" rtlCol="0">
            <a:spAutoFit/>
          </a:bodyPr>
          <a:lstStyle/>
          <a:p>
            <a:r>
              <a:rPr lang="en-US" sz="800" i="1" dirty="0">
                <a:solidFill>
                  <a:prstClr val="white">
                    <a:lumMod val="75000"/>
                  </a:prstClr>
                </a:solidFill>
                <a:latin typeface="Arial"/>
                <a:cs typeface="Arial"/>
              </a:rPr>
              <a:t>Ensemble average of 13 models (one member each: AWI-CM-1-1-MR, BCC-CSM2-MR, CAMS-CSM1-0, CanESM5 p1, CanESM5 p2, CESM2, CESM2-WACCM, FGOALS-g3, MCM-UA-1-0 f2, MIROC6, MIROC-ES2L f2, MRI-ESM2-0, UKESM1-0-LL f2). Gridded data downloaded from KNMI Climate Explorer; processed via UMaine Climate Reanalyzer.</a:t>
            </a:r>
          </a:p>
        </p:txBody>
      </p:sp>
      <p:sp>
        <p:nvSpPr>
          <p:cNvPr id="6" name="TextBox 5">
            <a:extLst>
              <a:ext uri="{FF2B5EF4-FFF2-40B4-BE49-F238E27FC236}">
                <a16:creationId xmlns="" xmlns:a16="http://schemas.microsoft.com/office/drawing/2014/main" id="{9ECEA3DD-D64A-ED4E-BD55-ACF517A5D2C1}"/>
              </a:ext>
            </a:extLst>
          </p:cNvPr>
          <p:cNvSpPr txBox="1"/>
          <p:nvPr/>
        </p:nvSpPr>
        <p:spPr>
          <a:xfrm>
            <a:off x="5524500" y="1809750"/>
            <a:ext cx="723900" cy="369332"/>
          </a:xfrm>
          <a:prstGeom prst="rect">
            <a:avLst/>
          </a:prstGeom>
          <a:noFill/>
        </p:spPr>
        <p:txBody>
          <a:bodyPr wrap="square" rtlCol="0">
            <a:spAutoFit/>
          </a:bodyPr>
          <a:lstStyle/>
          <a:p>
            <a:pPr algn="ctr"/>
            <a:r>
              <a:rPr lang="en-US" sz="1800" dirty="0">
                <a:solidFill>
                  <a:srgbClr val="FF6600"/>
                </a:solidFill>
                <a:latin typeface="Arial" panose="020B0604020202020204" pitchFamily="34" charset="0"/>
                <a:cs typeface="Arial" panose="020B0604020202020204" pitchFamily="34" charset="0"/>
              </a:rPr>
              <a:t>+7”</a:t>
            </a:r>
          </a:p>
        </p:txBody>
      </p:sp>
      <p:sp>
        <p:nvSpPr>
          <p:cNvPr id="7" name="TextBox 6">
            <a:extLst>
              <a:ext uri="{FF2B5EF4-FFF2-40B4-BE49-F238E27FC236}">
                <a16:creationId xmlns="" xmlns:a16="http://schemas.microsoft.com/office/drawing/2014/main" id="{9ECEA3DD-D64A-ED4E-BD55-ACF517A5D2C1}"/>
              </a:ext>
            </a:extLst>
          </p:cNvPr>
          <p:cNvSpPr txBox="1"/>
          <p:nvPr/>
        </p:nvSpPr>
        <p:spPr>
          <a:xfrm>
            <a:off x="5524500" y="2266950"/>
            <a:ext cx="723900" cy="369332"/>
          </a:xfrm>
          <a:prstGeom prst="rect">
            <a:avLst/>
          </a:prstGeom>
          <a:noFill/>
        </p:spPr>
        <p:txBody>
          <a:bodyPr wrap="square" rtlCol="0">
            <a:spAutoFit/>
          </a:bodyPr>
          <a:lstStyle/>
          <a:p>
            <a:pPr algn="ctr"/>
            <a:r>
              <a:rPr lang="en-US" sz="1800" dirty="0">
                <a:solidFill>
                  <a:srgbClr val="4472C4"/>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62139293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a:spLocks noGrp="1"/>
          </p:cNvSpPr>
          <p:nvPr>
            <p:ph type="title"/>
          </p:nvPr>
        </p:nvSpPr>
        <p:spPr>
          <a:xfrm>
            <a:off x="0" y="209550"/>
            <a:ext cx="4495800" cy="914400"/>
          </a:xfrm>
        </p:spPr>
        <p:txBody>
          <a:bodyPr>
            <a:normAutofit/>
          </a:bodyPr>
          <a:lstStyle/>
          <a:p>
            <a:pPr algn="ctr"/>
            <a:r>
              <a:rPr lang="en-US" sz="3600" dirty="0">
                <a:solidFill>
                  <a:srgbClr val="FFEFCB"/>
                </a:solidFill>
                <a:latin typeface="Arial"/>
                <a:cs typeface="Arial"/>
              </a:rPr>
              <a:t>Drought Overview</a:t>
            </a:r>
          </a:p>
        </p:txBody>
      </p:sp>
      <p:sp>
        <p:nvSpPr>
          <p:cNvPr id="7" name="Content Placeholder 5"/>
          <p:cNvSpPr txBox="1">
            <a:spLocks/>
          </p:cNvSpPr>
          <p:nvPr/>
        </p:nvSpPr>
        <p:spPr>
          <a:xfrm>
            <a:off x="304800" y="1371600"/>
            <a:ext cx="3962400" cy="23431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300" b="1" dirty="0">
                <a:solidFill>
                  <a:srgbClr val="FFF2CC"/>
                </a:solidFill>
                <a:latin typeface="Arial"/>
                <a:cs typeface="Arial"/>
              </a:rPr>
              <a:t>General Categories</a:t>
            </a:r>
          </a:p>
          <a:p>
            <a:pPr marL="0" indent="0">
              <a:buFont typeface="Arial" pitchFamily="34" charset="0"/>
              <a:buNone/>
            </a:pPr>
            <a:r>
              <a:rPr lang="en-US" sz="1300" dirty="0">
                <a:solidFill>
                  <a:srgbClr val="FFFFFF"/>
                </a:solidFill>
                <a:latin typeface="Arial"/>
                <a:cs typeface="Arial"/>
              </a:rPr>
              <a:t>Meteorological (precipitation)</a:t>
            </a:r>
          </a:p>
          <a:p>
            <a:pPr marL="0" indent="0">
              <a:buFont typeface="Arial" pitchFamily="34" charset="0"/>
              <a:buNone/>
            </a:pPr>
            <a:r>
              <a:rPr lang="en-US" sz="1300" dirty="0">
                <a:solidFill>
                  <a:srgbClr val="FFFFFF"/>
                </a:solidFill>
                <a:latin typeface="Arial"/>
                <a:cs typeface="Arial"/>
              </a:rPr>
              <a:t>Agricultural (soil moisture)</a:t>
            </a:r>
          </a:p>
          <a:p>
            <a:pPr marL="0" indent="0">
              <a:buFont typeface="Arial" pitchFamily="34" charset="0"/>
              <a:buNone/>
            </a:pPr>
            <a:r>
              <a:rPr lang="en-US" sz="1300" dirty="0">
                <a:solidFill>
                  <a:srgbClr val="FFFFFF"/>
                </a:solidFill>
                <a:latin typeface="Arial"/>
                <a:cs typeface="Arial"/>
              </a:rPr>
              <a:t>Hydrologic (runoff, </a:t>
            </a:r>
            <a:r>
              <a:rPr lang="en-US" sz="1300" dirty="0" err="1">
                <a:solidFill>
                  <a:srgbClr val="FFFFFF"/>
                </a:solidFill>
                <a:latin typeface="Arial"/>
                <a:cs typeface="Arial"/>
              </a:rPr>
              <a:t>streamflow</a:t>
            </a:r>
            <a:r>
              <a:rPr lang="en-US" sz="1300" dirty="0">
                <a:solidFill>
                  <a:srgbClr val="FFFFFF"/>
                </a:solidFill>
                <a:latin typeface="Arial"/>
                <a:cs typeface="Arial"/>
              </a:rPr>
              <a:t>, and groundwater)</a:t>
            </a:r>
          </a:p>
          <a:p>
            <a:pPr marL="0" indent="0">
              <a:buFont typeface="Arial" pitchFamily="34" charset="0"/>
              <a:buNone/>
            </a:pPr>
            <a:endParaRPr lang="en-US" sz="1300" dirty="0">
              <a:solidFill>
                <a:srgbClr val="FFFFFF"/>
              </a:solidFill>
              <a:latin typeface="Arial"/>
              <a:cs typeface="Arial"/>
            </a:endParaRPr>
          </a:p>
          <a:p>
            <a:pPr marL="0" indent="0">
              <a:buFont typeface="Arial" pitchFamily="34" charset="0"/>
              <a:buNone/>
            </a:pPr>
            <a:r>
              <a:rPr lang="en-US" sz="1300" b="1" dirty="0">
                <a:solidFill>
                  <a:srgbClr val="FFC000">
                    <a:lumMod val="20000"/>
                    <a:lumOff val="80000"/>
                  </a:srgbClr>
                </a:solidFill>
                <a:latin typeface="Arial"/>
                <a:cs typeface="Arial"/>
              </a:rPr>
              <a:t>Drought Indices</a:t>
            </a:r>
          </a:p>
          <a:p>
            <a:pPr marL="0" indent="0">
              <a:buFont typeface="Arial" pitchFamily="34" charset="0"/>
              <a:buNone/>
            </a:pPr>
            <a:r>
              <a:rPr lang="en-US" sz="1300" dirty="0">
                <a:solidFill>
                  <a:prstClr val="white"/>
                </a:solidFill>
                <a:latin typeface="Arial"/>
                <a:cs typeface="Arial"/>
              </a:rPr>
              <a:t>Palmer Drought Severity Index (PDSI)</a:t>
            </a:r>
          </a:p>
          <a:p>
            <a:pPr marL="0" indent="0">
              <a:buFont typeface="Arial" pitchFamily="34" charset="0"/>
              <a:buNone/>
            </a:pPr>
            <a:r>
              <a:rPr lang="en-US" sz="1300" dirty="0">
                <a:solidFill>
                  <a:prstClr val="white"/>
                </a:solidFill>
                <a:latin typeface="Arial"/>
                <a:cs typeface="Arial"/>
              </a:rPr>
              <a:t>Standardized Precipitation Index (SPI)</a:t>
            </a:r>
          </a:p>
          <a:p>
            <a:pPr marL="0" indent="0">
              <a:buFont typeface="Arial" pitchFamily="34" charset="0"/>
              <a:buNone/>
            </a:pPr>
            <a:r>
              <a:rPr lang="en-US" sz="1300" dirty="0">
                <a:solidFill>
                  <a:prstClr val="white"/>
                </a:solidFill>
                <a:latin typeface="Arial"/>
                <a:cs typeface="Arial"/>
              </a:rPr>
              <a:t>SPEI = SPI + evapotranspiration</a:t>
            </a:r>
          </a:p>
          <a:p>
            <a:pPr marL="0" indent="0">
              <a:buFont typeface="Arial" pitchFamily="34" charset="0"/>
              <a:buNone/>
            </a:pPr>
            <a:endParaRPr lang="en-US" sz="1300" dirty="0">
              <a:solidFill>
                <a:srgbClr val="FFFFFF"/>
              </a:solidFill>
              <a:latin typeface="Arial"/>
              <a:cs typeface="Arial"/>
            </a:endParaRPr>
          </a:p>
        </p:txBody>
      </p:sp>
      <p:sp>
        <p:nvSpPr>
          <p:cNvPr id="9" name="Content Placeholder 5"/>
          <p:cNvSpPr txBox="1">
            <a:spLocks/>
          </p:cNvSpPr>
          <p:nvPr/>
        </p:nvSpPr>
        <p:spPr>
          <a:xfrm>
            <a:off x="381000" y="4019550"/>
            <a:ext cx="3429000" cy="762000"/>
          </a:xfrm>
          <a:prstGeom prst="rect">
            <a:avLst/>
          </a:prstGeom>
          <a:ln w="12700">
            <a:solidFill>
              <a:schemeClr val="accent4">
                <a:lumMod val="20000"/>
                <a:lumOff val="80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1200" i="1" dirty="0">
                <a:solidFill>
                  <a:sysClr val="window" lastClr="FFFFFF"/>
                </a:solidFill>
                <a:latin typeface="Arial"/>
                <a:cs typeface="Arial"/>
              </a:rPr>
              <a:t>Short-term or “flash” droughts (2-6 months), followed by quick return to normal or above normal precipitation, are common in the USNE.</a:t>
            </a:r>
          </a:p>
        </p:txBody>
      </p:sp>
      <p:sp>
        <p:nvSpPr>
          <p:cNvPr id="10" name="TextBox 9"/>
          <p:cNvSpPr txBox="1"/>
          <p:nvPr/>
        </p:nvSpPr>
        <p:spPr>
          <a:xfrm>
            <a:off x="4495800" y="133350"/>
            <a:ext cx="4363090" cy="276999"/>
          </a:xfrm>
          <a:prstGeom prst="rect">
            <a:avLst/>
          </a:prstGeom>
          <a:noFill/>
        </p:spPr>
        <p:txBody>
          <a:bodyPr wrap="square" rtlCol="0">
            <a:spAutoFit/>
          </a:bodyPr>
          <a:lstStyle/>
          <a:p>
            <a:pPr algn="ctr"/>
            <a:r>
              <a:rPr lang="en-US" sz="1200" b="1" dirty="0">
                <a:solidFill>
                  <a:srgbClr val="FFF2CC"/>
                </a:solidFill>
                <a:latin typeface="Arial"/>
                <a:cs typeface="Arial"/>
              </a:rPr>
              <a:t>U.S. Drought Index Descriptions</a:t>
            </a:r>
          </a:p>
        </p:txBody>
      </p:sp>
      <p:pic>
        <p:nvPicPr>
          <p:cNvPr id="11" name="Picture 10" descr="tabl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486549"/>
            <a:ext cx="4363090" cy="4066401"/>
          </a:xfrm>
          <a:prstGeom prst="rect">
            <a:avLst/>
          </a:prstGeom>
        </p:spPr>
      </p:pic>
      <p:sp>
        <p:nvSpPr>
          <p:cNvPr id="12" name="TextBox 11"/>
          <p:cNvSpPr txBox="1"/>
          <p:nvPr/>
        </p:nvSpPr>
        <p:spPr>
          <a:xfrm>
            <a:off x="5943600" y="4578519"/>
            <a:ext cx="2895600" cy="507831"/>
          </a:xfrm>
          <a:prstGeom prst="rect">
            <a:avLst/>
          </a:prstGeom>
          <a:noFill/>
        </p:spPr>
        <p:txBody>
          <a:bodyPr wrap="square" rtlCol="0">
            <a:spAutoFit/>
          </a:bodyPr>
          <a:lstStyle/>
          <a:p>
            <a:pPr algn="r"/>
            <a:r>
              <a:rPr lang="en-US" sz="900" dirty="0">
                <a:solidFill>
                  <a:prstClr val="white">
                    <a:lumMod val="75000"/>
                  </a:prstClr>
                </a:solidFill>
                <a:latin typeface="Arial"/>
                <a:cs typeface="Arial"/>
              </a:rPr>
              <a:t>National Weather Service &amp; U.S. Drought Monitor</a:t>
            </a:r>
          </a:p>
          <a:p>
            <a:pPr algn="r"/>
            <a:r>
              <a:rPr lang="en-US" sz="900" dirty="0">
                <a:solidFill>
                  <a:prstClr val="white">
                    <a:lumMod val="75000"/>
                  </a:prstClr>
                </a:solidFill>
                <a:latin typeface="Arial"/>
                <a:cs typeface="Arial"/>
              </a:rPr>
              <a:t>https://</a:t>
            </a:r>
            <a:r>
              <a:rPr lang="en-US" sz="900" dirty="0" err="1">
                <a:solidFill>
                  <a:prstClr val="white">
                    <a:lumMod val="75000"/>
                  </a:prstClr>
                </a:solidFill>
                <a:latin typeface="Arial"/>
                <a:cs typeface="Arial"/>
              </a:rPr>
              <a:t>www.weather.gov</a:t>
            </a:r>
            <a:r>
              <a:rPr lang="en-US" sz="900" dirty="0">
                <a:solidFill>
                  <a:prstClr val="white">
                    <a:lumMod val="75000"/>
                  </a:prstClr>
                </a:solidFill>
                <a:latin typeface="Arial"/>
                <a:cs typeface="Arial"/>
              </a:rPr>
              <a:t>/</a:t>
            </a:r>
            <a:r>
              <a:rPr lang="en-US" sz="900" dirty="0" err="1">
                <a:solidFill>
                  <a:prstClr val="white">
                    <a:lumMod val="75000"/>
                  </a:prstClr>
                </a:solidFill>
                <a:latin typeface="Arial"/>
                <a:cs typeface="Arial"/>
              </a:rPr>
              <a:t>riw</a:t>
            </a:r>
            <a:r>
              <a:rPr lang="en-US" sz="900" dirty="0">
                <a:solidFill>
                  <a:prstClr val="white">
                    <a:lumMod val="75000"/>
                  </a:prstClr>
                </a:solidFill>
                <a:latin typeface="Arial"/>
                <a:cs typeface="Arial"/>
              </a:rPr>
              <a:t>/</a:t>
            </a:r>
            <a:r>
              <a:rPr lang="en-US" sz="900" dirty="0" err="1">
                <a:solidFill>
                  <a:prstClr val="white">
                    <a:lumMod val="75000"/>
                  </a:prstClr>
                </a:solidFill>
                <a:latin typeface="Arial"/>
                <a:cs typeface="Arial"/>
              </a:rPr>
              <a:t>drought_index</a:t>
            </a:r>
            <a:endParaRPr lang="en-US" sz="900" dirty="0">
              <a:solidFill>
                <a:prstClr val="white">
                  <a:lumMod val="75000"/>
                </a:prstClr>
              </a:solidFill>
              <a:latin typeface="Arial"/>
              <a:cs typeface="Arial"/>
            </a:endParaRPr>
          </a:p>
          <a:p>
            <a:pPr algn="r"/>
            <a:r>
              <a:rPr lang="en-US" sz="900" dirty="0">
                <a:solidFill>
                  <a:prstClr val="white">
                    <a:lumMod val="75000"/>
                  </a:prstClr>
                </a:solidFill>
                <a:latin typeface="Arial"/>
                <a:cs typeface="Arial"/>
              </a:rPr>
              <a:t>https://</a:t>
            </a:r>
            <a:r>
              <a:rPr lang="en-US" sz="900" dirty="0" err="1">
                <a:solidFill>
                  <a:prstClr val="white">
                    <a:lumMod val="75000"/>
                  </a:prstClr>
                </a:solidFill>
                <a:latin typeface="Arial"/>
                <a:cs typeface="Arial"/>
              </a:rPr>
              <a:t>droughtmonitor.unl.edu</a:t>
            </a:r>
            <a:r>
              <a:rPr lang="en-US" sz="900" dirty="0">
                <a:solidFill>
                  <a:prstClr val="white">
                    <a:lumMod val="75000"/>
                  </a:prstClr>
                </a:solidFill>
                <a:latin typeface="Arial"/>
                <a:cs typeface="Arial"/>
              </a:rPr>
              <a:t>/</a:t>
            </a:r>
          </a:p>
        </p:txBody>
      </p:sp>
    </p:spTree>
    <p:extLst>
      <p:ext uri="{BB962C8B-B14F-4D97-AF65-F5344CB8AC3E}">
        <p14:creationId xmlns:p14="http://schemas.microsoft.com/office/powerpoint/2010/main" val="27945634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23-usdm-time-series.png"/>
          <p:cNvPicPr>
            <a:picLocks noChangeAspect="1"/>
          </p:cNvPicPr>
          <p:nvPr/>
        </p:nvPicPr>
        <p:blipFill rotWithShape="1">
          <a:blip r:embed="rId2">
            <a:extLst>
              <a:ext uri="{28A0092B-C50C-407E-A947-70E740481C1C}">
                <a14:useLocalDpi xmlns:a14="http://schemas.microsoft.com/office/drawing/2010/main" val="0"/>
              </a:ext>
            </a:extLst>
          </a:blip>
          <a:srcRect b="25626"/>
          <a:stretch/>
        </p:blipFill>
        <p:spPr>
          <a:xfrm>
            <a:off x="2613690" y="57150"/>
            <a:ext cx="6473433" cy="2209800"/>
          </a:xfrm>
          <a:prstGeom prst="rect">
            <a:avLst/>
          </a:prstGeom>
        </p:spPr>
      </p:pic>
      <p:pic>
        <p:nvPicPr>
          <p:cNvPr id="4" name="Picture 3">
            <a:extLst>
              <a:ext uri="{FF2B5EF4-FFF2-40B4-BE49-F238E27FC236}">
                <a16:creationId xmlns="" xmlns:a16="http://schemas.microsoft.com/office/drawing/2014/main" id="{95227DD1-6B6B-024E-82F7-5A49703A3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5" y="2571750"/>
            <a:ext cx="4536675" cy="2438400"/>
          </a:xfrm>
          <a:prstGeom prst="rect">
            <a:avLst/>
          </a:prstGeom>
        </p:spPr>
      </p:pic>
      <p:cxnSp>
        <p:nvCxnSpPr>
          <p:cNvPr id="5" name="Straight Connector 4"/>
          <p:cNvCxnSpPr/>
          <p:nvPr/>
        </p:nvCxnSpPr>
        <p:spPr>
          <a:xfrm flipH="1" flipV="1">
            <a:off x="3304147" y="1573538"/>
            <a:ext cx="500117" cy="2500800"/>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16" idx="6"/>
          </p:cNvCxnSpPr>
          <p:nvPr/>
        </p:nvCxnSpPr>
        <p:spPr>
          <a:xfrm flipV="1">
            <a:off x="4507355" y="1573538"/>
            <a:ext cx="4258747" cy="2273853"/>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3680639" y="4074338"/>
            <a:ext cx="337158" cy="331566"/>
          </a:xfrm>
          <a:prstGeom prst="ellipse">
            <a:avLst/>
          </a:prstGeom>
          <a:noFill/>
          <a:ln w="3175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170197" y="3681608"/>
            <a:ext cx="337158" cy="331566"/>
          </a:xfrm>
          <a:prstGeom prst="ellipse">
            <a:avLst/>
          </a:prstGeom>
          <a:noFill/>
          <a:ln w="3175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3922269" y="1573538"/>
            <a:ext cx="0" cy="2500800"/>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cxnSpLocks/>
            <a:stCxn id="16" idx="1"/>
          </p:cNvCxnSpPr>
          <p:nvPr/>
        </p:nvCxnSpPr>
        <p:spPr>
          <a:xfrm flipV="1">
            <a:off x="4219573" y="1573538"/>
            <a:ext cx="2790827" cy="2156627"/>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162800" y="2266950"/>
            <a:ext cx="1909736" cy="338554"/>
          </a:xfrm>
          <a:prstGeom prst="rect">
            <a:avLst/>
          </a:prstGeom>
          <a:noFill/>
        </p:spPr>
        <p:txBody>
          <a:bodyPr wrap="square" rtlCol="0">
            <a:spAutoFit/>
          </a:bodyPr>
          <a:lstStyle/>
          <a:p>
            <a:pPr algn="r"/>
            <a:r>
              <a:rPr lang="en-US" sz="800" dirty="0">
                <a:solidFill>
                  <a:prstClr val="white">
                    <a:lumMod val="75000"/>
                  </a:prstClr>
                </a:solidFill>
                <a:latin typeface="Arial"/>
                <a:cs typeface="Arial"/>
              </a:rPr>
              <a:t>U.S. Drought Monitor</a:t>
            </a:r>
          </a:p>
          <a:p>
            <a:pPr algn="r"/>
            <a:r>
              <a:rPr lang="en-US" sz="800" dirty="0">
                <a:solidFill>
                  <a:prstClr val="white">
                    <a:lumMod val="75000"/>
                  </a:prstClr>
                </a:solidFill>
                <a:latin typeface="Arial"/>
                <a:cs typeface="Arial"/>
              </a:rPr>
              <a:t>https://</a:t>
            </a:r>
            <a:r>
              <a:rPr lang="en-US" sz="800" dirty="0" err="1">
                <a:solidFill>
                  <a:prstClr val="white">
                    <a:lumMod val="75000"/>
                  </a:prstClr>
                </a:solidFill>
                <a:latin typeface="Arial"/>
                <a:cs typeface="Arial"/>
              </a:rPr>
              <a:t>droughtmonitor.unl.edu</a:t>
            </a:r>
            <a:r>
              <a:rPr lang="en-US" sz="800" dirty="0">
                <a:solidFill>
                  <a:prstClr val="white">
                    <a:lumMod val="75000"/>
                  </a:prstClr>
                </a:solidFill>
                <a:latin typeface="Arial"/>
                <a:cs typeface="Arial"/>
              </a:rPr>
              <a:t>/</a:t>
            </a:r>
          </a:p>
        </p:txBody>
      </p:sp>
      <p:sp>
        <p:nvSpPr>
          <p:cNvPr id="29" name="TextBox 28">
            <a:extLst>
              <a:ext uri="{FF2B5EF4-FFF2-40B4-BE49-F238E27FC236}">
                <a16:creationId xmlns="" xmlns:a16="http://schemas.microsoft.com/office/drawing/2014/main" id="{9800B187-0982-A940-B561-13A577A87915}"/>
              </a:ext>
            </a:extLst>
          </p:cNvPr>
          <p:cNvSpPr txBox="1"/>
          <p:nvPr/>
        </p:nvSpPr>
        <p:spPr>
          <a:xfrm>
            <a:off x="327690" y="4570038"/>
            <a:ext cx="1805910" cy="215444"/>
          </a:xfrm>
          <a:prstGeom prst="rect">
            <a:avLst/>
          </a:prstGeom>
          <a:noFill/>
        </p:spPr>
        <p:txBody>
          <a:bodyPr wrap="square" rtlCol="0">
            <a:spAutoFit/>
          </a:bodyPr>
          <a:lstStyle/>
          <a:p>
            <a:r>
              <a:rPr lang="en-US" sz="800" dirty="0">
                <a:solidFill>
                  <a:schemeClr val="tx1">
                    <a:lumMod val="65000"/>
                    <a:lumOff val="35000"/>
                  </a:schemeClr>
                </a:solidFill>
                <a:latin typeface="Arial"/>
                <a:cs typeface="Arial"/>
              </a:rPr>
              <a:t>NOAA Climate Divisional Database</a:t>
            </a:r>
          </a:p>
        </p:txBody>
      </p:sp>
      <p:cxnSp>
        <p:nvCxnSpPr>
          <p:cNvPr id="30" name="Straight Connector 29"/>
          <p:cNvCxnSpPr/>
          <p:nvPr/>
        </p:nvCxnSpPr>
        <p:spPr>
          <a:xfrm flipV="1">
            <a:off x="4114800" y="1573538"/>
            <a:ext cx="1295400" cy="1707040"/>
          </a:xfrm>
          <a:prstGeom prst="line">
            <a:avLst/>
          </a:prstGeom>
          <a:ln w="19050">
            <a:solidFill>
              <a:schemeClr val="accent1">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0103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drought-2020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3783677" cy="5143500"/>
          </a:xfrm>
          <a:prstGeom prst="rect">
            <a:avLst/>
          </a:prstGeom>
        </p:spPr>
      </p:pic>
      <p:sp>
        <p:nvSpPr>
          <p:cNvPr id="3" name="TextBox 2">
            <a:extLst>
              <a:ext uri="{FF2B5EF4-FFF2-40B4-BE49-F238E27FC236}">
                <a16:creationId xmlns="" xmlns:a16="http://schemas.microsoft.com/office/drawing/2014/main" id="{A4A63A32-AB9E-EC42-8C6E-0D619C28674B}"/>
              </a:ext>
            </a:extLst>
          </p:cNvPr>
          <p:cNvSpPr txBox="1"/>
          <p:nvPr/>
        </p:nvSpPr>
        <p:spPr>
          <a:xfrm>
            <a:off x="2286000" y="57150"/>
            <a:ext cx="1447800" cy="246221"/>
          </a:xfrm>
          <a:prstGeom prst="rect">
            <a:avLst/>
          </a:prstGeom>
          <a:noFill/>
        </p:spPr>
        <p:txBody>
          <a:bodyPr wrap="square" rtlCol="0">
            <a:spAutoFit/>
          </a:bodyPr>
          <a:lstStyle/>
          <a:p>
            <a:pPr algn="r"/>
            <a:r>
              <a:rPr lang="en-US" sz="1000" dirty="0">
                <a:solidFill>
                  <a:srgbClr val="BFBFBF"/>
                </a:solidFill>
                <a:latin typeface="Arial"/>
                <a:cs typeface="Arial"/>
              </a:rPr>
              <a:t>Lombard et al., 2020</a:t>
            </a:r>
          </a:p>
        </p:txBody>
      </p:sp>
      <p:sp>
        <p:nvSpPr>
          <p:cNvPr id="12" name="Rectangle 11"/>
          <p:cNvSpPr/>
          <p:nvPr/>
        </p:nvSpPr>
        <p:spPr>
          <a:xfrm>
            <a:off x="4267200" y="3028950"/>
            <a:ext cx="2971800" cy="1981200"/>
          </a:xfrm>
          <a:prstGeom prst="rect">
            <a:avLst/>
          </a:prstGeom>
          <a:solidFill>
            <a:sysClr val="window" lastClr="FFFFFF"/>
          </a:solidFill>
          <a:ln w="9525" cap="flat" cmpd="sng" algn="ctr">
            <a:noFill/>
            <a:prstDash val="solid"/>
          </a:ln>
          <a:effectLst/>
        </p:spPr>
        <p:txBody>
          <a:bodyPr rtlCol="0" anchor="ctr"/>
          <a:lstStyle/>
          <a:p>
            <a:pPr algn="ctr" defTabSz="914400">
              <a:defRPr/>
            </a:pPr>
            <a:endParaRPr lang="en-US" sz="1800" kern="0">
              <a:solidFill>
                <a:sysClr val="window" lastClr="FFFFFF"/>
              </a:solidFill>
              <a:latin typeface="Calibri"/>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47289"/>
          <a:stretch/>
        </p:blipFill>
        <p:spPr>
          <a:xfrm>
            <a:off x="6058185" y="3105150"/>
            <a:ext cx="1142810" cy="167531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184" y="3105150"/>
            <a:ext cx="1888216" cy="1821363"/>
          </a:xfrm>
          <a:prstGeom prst="rect">
            <a:avLst/>
          </a:prstGeom>
        </p:spPr>
      </p:pic>
      <p:sp>
        <p:nvSpPr>
          <p:cNvPr id="15" name="TextBox 14"/>
          <p:cNvSpPr txBox="1"/>
          <p:nvPr/>
        </p:nvSpPr>
        <p:spPr>
          <a:xfrm>
            <a:off x="7315200" y="3235464"/>
            <a:ext cx="1600200" cy="707886"/>
          </a:xfrm>
          <a:prstGeom prst="rect">
            <a:avLst/>
          </a:prstGeom>
          <a:noFill/>
        </p:spPr>
        <p:txBody>
          <a:bodyPr wrap="square" rtlCol="0">
            <a:spAutoFit/>
          </a:bodyPr>
          <a:lstStyle/>
          <a:p>
            <a:r>
              <a:rPr lang="en-US" sz="1000" dirty="0">
                <a:solidFill>
                  <a:srgbClr val="FFFF00"/>
                </a:solidFill>
                <a:latin typeface="Arial"/>
                <a:cs typeface="Arial"/>
              </a:rPr>
              <a:t>D0</a:t>
            </a:r>
            <a:r>
              <a:rPr lang="en-US" sz="1000" dirty="0">
                <a:solidFill>
                  <a:prstClr val="black"/>
                </a:solidFill>
                <a:latin typeface="Arial"/>
                <a:cs typeface="Arial"/>
              </a:rPr>
              <a:t> </a:t>
            </a:r>
            <a:r>
              <a:rPr lang="en-US" sz="1000" dirty="0">
                <a:solidFill>
                  <a:srgbClr val="FFFFFF"/>
                </a:solidFill>
                <a:latin typeface="Arial"/>
                <a:cs typeface="Arial"/>
              </a:rPr>
              <a:t>(abnormal dryness)</a:t>
            </a:r>
          </a:p>
          <a:p>
            <a:r>
              <a:rPr lang="en-US" sz="1000" dirty="0">
                <a:solidFill>
                  <a:srgbClr val="FBC96B"/>
                </a:solidFill>
                <a:latin typeface="Arial"/>
                <a:cs typeface="Arial"/>
              </a:rPr>
              <a:t>D1</a:t>
            </a:r>
            <a:r>
              <a:rPr lang="en-US" sz="1000" dirty="0">
                <a:solidFill>
                  <a:prstClr val="black"/>
                </a:solidFill>
                <a:latin typeface="Arial"/>
                <a:cs typeface="Arial"/>
              </a:rPr>
              <a:t> </a:t>
            </a:r>
            <a:r>
              <a:rPr lang="en-US" sz="1000" dirty="0">
                <a:solidFill>
                  <a:srgbClr val="FFFFFF"/>
                </a:solidFill>
                <a:latin typeface="Arial"/>
                <a:cs typeface="Arial"/>
              </a:rPr>
              <a:t>(moderate drought)</a:t>
            </a:r>
          </a:p>
          <a:p>
            <a:r>
              <a:rPr lang="en-US" sz="1000" dirty="0">
                <a:solidFill>
                  <a:srgbClr val="FEAA09"/>
                </a:solidFill>
                <a:latin typeface="Arial"/>
                <a:cs typeface="Arial"/>
              </a:rPr>
              <a:t>D2</a:t>
            </a:r>
            <a:r>
              <a:rPr lang="en-US" sz="1000" dirty="0">
                <a:solidFill>
                  <a:prstClr val="black"/>
                </a:solidFill>
                <a:latin typeface="Arial"/>
                <a:cs typeface="Arial"/>
              </a:rPr>
              <a:t> </a:t>
            </a:r>
            <a:r>
              <a:rPr lang="en-US" sz="1000" dirty="0">
                <a:solidFill>
                  <a:srgbClr val="FFFFFF"/>
                </a:solidFill>
                <a:latin typeface="Arial"/>
                <a:cs typeface="Arial"/>
              </a:rPr>
              <a:t>(severe)</a:t>
            </a:r>
          </a:p>
          <a:p>
            <a:r>
              <a:rPr lang="en-US" sz="1000" dirty="0">
                <a:solidFill>
                  <a:srgbClr val="DE0005"/>
                </a:solidFill>
                <a:latin typeface="Arial"/>
                <a:cs typeface="Arial"/>
              </a:rPr>
              <a:t>D3</a:t>
            </a:r>
            <a:r>
              <a:rPr lang="en-US" sz="1000" dirty="0">
                <a:solidFill>
                  <a:prstClr val="black"/>
                </a:solidFill>
                <a:latin typeface="Arial"/>
                <a:cs typeface="Arial"/>
              </a:rPr>
              <a:t> </a:t>
            </a:r>
            <a:r>
              <a:rPr lang="en-US" sz="1000" dirty="0">
                <a:solidFill>
                  <a:srgbClr val="FFFFFF"/>
                </a:solidFill>
                <a:latin typeface="Arial"/>
                <a:cs typeface="Arial"/>
              </a:rPr>
              <a:t>(extreme)</a:t>
            </a:r>
          </a:p>
        </p:txBody>
      </p:sp>
      <p:sp>
        <p:nvSpPr>
          <p:cNvPr id="16" name="Title 1"/>
          <p:cNvSpPr txBox="1">
            <a:spLocks/>
          </p:cNvSpPr>
          <p:nvPr/>
        </p:nvSpPr>
        <p:spPr>
          <a:xfrm>
            <a:off x="3783677" y="0"/>
            <a:ext cx="5360323" cy="74295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dirty="0">
                <a:solidFill>
                  <a:srgbClr val="FFEFCB"/>
                </a:solidFill>
                <a:latin typeface="Arial"/>
                <a:cs typeface="Arial"/>
              </a:rPr>
              <a:t>2020/21 Drought</a:t>
            </a:r>
          </a:p>
        </p:txBody>
      </p:sp>
      <p:sp>
        <p:nvSpPr>
          <p:cNvPr id="18" name="Content Placeholder 2"/>
          <p:cNvSpPr txBox="1">
            <a:spLocks/>
          </p:cNvSpPr>
          <p:nvPr/>
        </p:nvSpPr>
        <p:spPr>
          <a:xfrm>
            <a:off x="3886199" y="685800"/>
            <a:ext cx="5181601" cy="211231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800"/>
              </a:spcBef>
            </a:pPr>
            <a:r>
              <a:rPr lang="en-US" sz="1050" dirty="0">
                <a:solidFill>
                  <a:prstClr val="white"/>
                </a:solidFill>
                <a:latin typeface="Arial"/>
                <a:cs typeface="Arial"/>
              </a:rPr>
              <a:t>After a cool spring with late snowfall and good snowpack, dryness set in quickly middle of May.  Drought conditions developed and persisted for several months with significant impact to water resources and agriculture.</a:t>
            </a:r>
          </a:p>
          <a:p>
            <a:pPr>
              <a:spcBef>
                <a:spcPts val="800"/>
              </a:spcBef>
            </a:pPr>
            <a:r>
              <a:rPr lang="en-US" sz="1050" dirty="0">
                <a:solidFill>
                  <a:prstClr val="white"/>
                </a:solidFill>
                <a:latin typeface="Arial"/>
                <a:cs typeface="Arial"/>
              </a:rPr>
              <a:t>September, ranked as the driest month on record, saw the most severe conditions and drought disaster declarations made by the U.S. Secretary of Agriculture.</a:t>
            </a:r>
          </a:p>
          <a:p>
            <a:pPr>
              <a:spcBef>
                <a:spcPts val="800"/>
              </a:spcBef>
            </a:pPr>
            <a:r>
              <a:rPr lang="en-US" sz="1050" dirty="0">
                <a:solidFill>
                  <a:prstClr val="white"/>
                </a:solidFill>
                <a:latin typeface="Arial"/>
                <a:cs typeface="Arial"/>
              </a:rPr>
              <a:t>During September the Piscataquis, Saint John, and Aroostook Rivers had record low flows and significant riverbed exposure.</a:t>
            </a:r>
          </a:p>
          <a:p>
            <a:pPr>
              <a:spcBef>
                <a:spcPts val="800"/>
              </a:spcBef>
            </a:pPr>
            <a:r>
              <a:rPr lang="en-US" sz="1050" dirty="0">
                <a:solidFill>
                  <a:prstClr val="white"/>
                </a:solidFill>
                <a:latin typeface="Arial"/>
                <a:cs typeface="Arial"/>
              </a:rPr>
              <a:t>Beneficial rains in October and November brought conditions to near-norm.</a:t>
            </a:r>
          </a:p>
          <a:p>
            <a:pPr>
              <a:spcBef>
                <a:spcPts val="800"/>
              </a:spcBef>
            </a:pPr>
            <a:r>
              <a:rPr lang="en-US" sz="1050" dirty="0">
                <a:solidFill>
                  <a:prstClr val="white"/>
                </a:solidFill>
                <a:latin typeface="Arial"/>
                <a:cs typeface="Arial"/>
              </a:rPr>
              <a:t>Drought signal carried into 2021 due to warm winter with below normal snowfall, and early spring snowmelt.</a:t>
            </a:r>
          </a:p>
        </p:txBody>
      </p:sp>
    </p:spTree>
    <p:extLst>
      <p:ext uri="{BB962C8B-B14F-4D97-AF65-F5344CB8AC3E}">
        <p14:creationId xmlns:p14="http://schemas.microsoft.com/office/powerpoint/2010/main" val="834133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095500"/>
            <a:ext cx="3582219" cy="3048000"/>
          </a:xfrm>
          <a:prstGeom prst="rect">
            <a:avLst/>
          </a:prstGeom>
          <a:solidFill>
            <a:sysClr val="window" lastClr="FFFFFF"/>
          </a:solidFill>
          <a:ln w="9525" cap="flat" cmpd="sng" algn="ctr">
            <a:noFill/>
            <a:prstDash val="solid"/>
          </a:ln>
          <a:effectLst/>
        </p:spPr>
        <p:txBody>
          <a:bodyPr rtlCol="0" anchor="ctr"/>
          <a:lstStyle/>
          <a:p>
            <a:pPr algn="ctr" defTabSz="914400">
              <a:defRPr/>
            </a:pPr>
            <a:endParaRPr lang="en-US" sz="1800" kern="0">
              <a:solidFill>
                <a:sysClr val="window" lastClr="FFFFFF"/>
              </a:solidFill>
              <a:latin typeface="Calibri"/>
            </a:endParaRPr>
          </a:p>
        </p:txBody>
      </p:sp>
      <p:sp>
        <p:nvSpPr>
          <p:cNvPr id="7" name="Title 7"/>
          <p:cNvSpPr>
            <a:spLocks noGrp="1"/>
          </p:cNvSpPr>
          <p:nvPr>
            <p:ph type="title"/>
          </p:nvPr>
        </p:nvSpPr>
        <p:spPr>
          <a:xfrm>
            <a:off x="-1" y="361950"/>
            <a:ext cx="3506019" cy="914400"/>
          </a:xfrm>
        </p:spPr>
        <p:txBody>
          <a:bodyPr>
            <a:normAutofit/>
          </a:bodyPr>
          <a:lstStyle/>
          <a:p>
            <a:pPr algn="ctr"/>
            <a:r>
              <a:rPr lang="en-US" sz="2800" dirty="0">
                <a:solidFill>
                  <a:srgbClr val="FFEFCB"/>
                </a:solidFill>
                <a:latin typeface="Arial"/>
                <a:cs typeface="Arial"/>
              </a:rPr>
              <a:t>2020 May–June</a:t>
            </a:r>
            <a:br>
              <a:rPr lang="en-US" sz="2800" dirty="0">
                <a:solidFill>
                  <a:srgbClr val="FFEFCB"/>
                </a:solidFill>
                <a:latin typeface="Arial"/>
                <a:cs typeface="Arial"/>
              </a:rPr>
            </a:br>
            <a:r>
              <a:rPr lang="en-US" sz="2800" dirty="0">
                <a:solidFill>
                  <a:srgbClr val="FFEFCB"/>
                </a:solidFill>
                <a:latin typeface="Arial"/>
                <a:cs typeface="Arial"/>
              </a:rPr>
              <a:t>Weather Patterns</a:t>
            </a:r>
          </a:p>
        </p:txBody>
      </p:sp>
      <p:grpSp>
        <p:nvGrpSpPr>
          <p:cNvPr id="26" name="Group 25"/>
          <p:cNvGrpSpPr/>
          <p:nvPr/>
        </p:nvGrpSpPr>
        <p:grpSpPr>
          <a:xfrm>
            <a:off x="3506019" y="6350"/>
            <a:ext cx="5638800" cy="4800600"/>
            <a:chOff x="3505200" y="2057400"/>
            <a:chExt cx="5638800" cy="4800600"/>
          </a:xfrm>
        </p:grpSpPr>
        <p:sp>
          <p:nvSpPr>
            <p:cNvPr id="19" name="Rectangle 18"/>
            <p:cNvSpPr/>
            <p:nvPr/>
          </p:nvSpPr>
          <p:spPr>
            <a:xfrm>
              <a:off x="3505200" y="2057400"/>
              <a:ext cx="5638800" cy="4800600"/>
            </a:xfrm>
            <a:prstGeom prst="rect">
              <a:avLst/>
            </a:prstGeom>
            <a:solidFill>
              <a:sysClr val="window" lastClr="FFFFFF"/>
            </a:solidFill>
            <a:ln w="9525" cap="flat" cmpd="sng" algn="ctr">
              <a:noFill/>
              <a:prstDash val="solid"/>
            </a:ln>
            <a:effectLst/>
          </p:spPr>
          <p:txBody>
            <a:bodyPr rtlCol="0" anchor="ctr"/>
            <a:lstStyle/>
            <a:p>
              <a:pPr algn="ctr" defTabSz="914400">
                <a:defRPr/>
              </a:pPr>
              <a:endParaRPr lang="en-US" sz="1800" kern="0">
                <a:solidFill>
                  <a:sysClr val="window" lastClr="FFFFFF"/>
                </a:solidFill>
                <a:latin typeface="Calibri"/>
              </a:endParaRPr>
            </a:p>
          </p:txBody>
        </p:sp>
        <p:pic>
          <p:nvPicPr>
            <p:cNvPr id="20" name="Picture 19" descr="era5-0p5deg_na-lc_prcp_mjjas_2020_minus_1971-2000_a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3471" y="2133600"/>
              <a:ext cx="5494329" cy="4648201"/>
            </a:xfrm>
            <a:prstGeom prst="rect">
              <a:avLst/>
            </a:prstGeom>
          </p:spPr>
        </p:pic>
        <p:grpSp>
          <p:nvGrpSpPr>
            <p:cNvPr id="21" name="Group 20"/>
            <p:cNvGrpSpPr/>
            <p:nvPr/>
          </p:nvGrpSpPr>
          <p:grpSpPr>
            <a:xfrm>
              <a:off x="5071533" y="2683933"/>
              <a:ext cx="3232785" cy="2904087"/>
              <a:chOff x="5071533" y="2683933"/>
              <a:chExt cx="3232785" cy="2904087"/>
            </a:xfrm>
          </p:grpSpPr>
          <p:grpSp>
            <p:nvGrpSpPr>
              <p:cNvPr id="22" name="Group 21"/>
              <p:cNvGrpSpPr/>
              <p:nvPr/>
            </p:nvGrpSpPr>
            <p:grpSpPr>
              <a:xfrm>
                <a:off x="5071533" y="2683933"/>
                <a:ext cx="3232785" cy="2904087"/>
                <a:chOff x="5071533" y="2683933"/>
                <a:chExt cx="3232785" cy="2904087"/>
              </a:xfrm>
            </p:grpSpPr>
            <p:sp>
              <p:nvSpPr>
                <p:cNvPr id="24" name="Freeform 23"/>
                <p:cNvSpPr/>
                <p:nvPr/>
              </p:nvSpPr>
              <p:spPr>
                <a:xfrm>
                  <a:off x="5071533" y="2683933"/>
                  <a:ext cx="2563918" cy="1524001"/>
                </a:xfrm>
                <a:custGeom>
                  <a:avLst/>
                  <a:gdLst>
                    <a:gd name="connsiteX0" fmla="*/ 0 w 7102963"/>
                    <a:gd name="connsiteY0" fmla="*/ 2827867 h 2827867"/>
                    <a:gd name="connsiteX1" fmla="*/ 1346200 w 7102963"/>
                    <a:gd name="connsiteY1" fmla="*/ 1532467 h 2827867"/>
                    <a:gd name="connsiteX2" fmla="*/ 6587067 w 7102963"/>
                    <a:gd name="connsiteY2" fmla="*/ 736600 h 2827867"/>
                    <a:gd name="connsiteX3" fmla="*/ 6908800 w 7102963"/>
                    <a:gd name="connsiteY3" fmla="*/ 0 h 2827867"/>
                    <a:gd name="connsiteX0" fmla="*/ 0 w 6947898"/>
                    <a:gd name="connsiteY0" fmla="*/ 2827867 h 2827867"/>
                    <a:gd name="connsiteX1" fmla="*/ 3751631 w 6947898"/>
                    <a:gd name="connsiteY1" fmla="*/ 2101033 h 2827867"/>
                    <a:gd name="connsiteX2" fmla="*/ 6587067 w 6947898"/>
                    <a:gd name="connsiteY2" fmla="*/ 736600 h 2827867"/>
                    <a:gd name="connsiteX3" fmla="*/ 6908800 w 6947898"/>
                    <a:gd name="connsiteY3" fmla="*/ 0 h 2827867"/>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395641"/>
                    <a:gd name="connsiteY0" fmla="*/ 2453812 h 2453812"/>
                    <a:gd name="connsiteX1" fmla="*/ 3238473 w 6395641"/>
                    <a:gd name="connsiteY1" fmla="*/ 2101033 h 2453812"/>
                    <a:gd name="connsiteX2" fmla="*/ 4662722 w 6395641"/>
                    <a:gd name="connsiteY2" fmla="*/ 1409901 h 2453812"/>
                    <a:gd name="connsiteX3" fmla="*/ 6395642 w 6395641"/>
                    <a:gd name="connsiteY3" fmla="*/ 0 h 2453812"/>
                    <a:gd name="connsiteX0" fmla="*/ 0 w 6395643"/>
                    <a:gd name="connsiteY0" fmla="*/ 2453812 h 2453812"/>
                    <a:gd name="connsiteX1" fmla="*/ 3238473 w 6395643"/>
                    <a:gd name="connsiteY1" fmla="*/ 2101033 h 2453812"/>
                    <a:gd name="connsiteX2" fmla="*/ 4662722 w 6395643"/>
                    <a:gd name="connsiteY2" fmla="*/ 1409901 h 2453812"/>
                    <a:gd name="connsiteX3" fmla="*/ 6395642 w 6395643"/>
                    <a:gd name="connsiteY3" fmla="*/ 0 h 2453812"/>
                    <a:gd name="connsiteX0" fmla="*/ 0 w 4866095"/>
                    <a:gd name="connsiteY0" fmla="*/ 2693209 h 2693209"/>
                    <a:gd name="connsiteX1" fmla="*/ 3238473 w 4866095"/>
                    <a:gd name="connsiteY1" fmla="*/ 2340430 h 2693209"/>
                    <a:gd name="connsiteX2" fmla="*/ 4662722 w 4866095"/>
                    <a:gd name="connsiteY2" fmla="*/ 1649298 h 2693209"/>
                    <a:gd name="connsiteX3" fmla="*/ 4856166 w 4866095"/>
                    <a:gd name="connsiteY3" fmla="*/ 0 h 2693209"/>
                    <a:gd name="connsiteX0" fmla="*/ 0 w 4866093"/>
                    <a:gd name="connsiteY0" fmla="*/ 2693209 h 2693209"/>
                    <a:gd name="connsiteX1" fmla="*/ 3238473 w 4866093"/>
                    <a:gd name="connsiteY1" fmla="*/ 2340430 h 2693209"/>
                    <a:gd name="connsiteX2" fmla="*/ 4662722 w 4866093"/>
                    <a:gd name="connsiteY2" fmla="*/ 1649298 h 2693209"/>
                    <a:gd name="connsiteX3" fmla="*/ 4856166 w 4866093"/>
                    <a:gd name="connsiteY3" fmla="*/ 0 h 2693209"/>
                    <a:gd name="connsiteX0" fmla="*/ 0 w 4866095"/>
                    <a:gd name="connsiteY0" fmla="*/ 2693209 h 2693209"/>
                    <a:gd name="connsiteX1" fmla="*/ 3238473 w 4866095"/>
                    <a:gd name="connsiteY1" fmla="*/ 2340430 h 2693209"/>
                    <a:gd name="connsiteX2" fmla="*/ 4662722 w 4866095"/>
                    <a:gd name="connsiteY2" fmla="*/ 1649298 h 2693209"/>
                    <a:gd name="connsiteX3" fmla="*/ 4856166 w 4866095"/>
                    <a:gd name="connsiteY3" fmla="*/ 0 h 2693209"/>
                    <a:gd name="connsiteX0" fmla="*/ 0 w 4866093"/>
                    <a:gd name="connsiteY0" fmla="*/ 2693209 h 2693209"/>
                    <a:gd name="connsiteX1" fmla="*/ 3238473 w 4866093"/>
                    <a:gd name="connsiteY1" fmla="*/ 2340430 h 2693209"/>
                    <a:gd name="connsiteX2" fmla="*/ 4662722 w 4866093"/>
                    <a:gd name="connsiteY2" fmla="*/ 1649298 h 2693209"/>
                    <a:gd name="connsiteX3" fmla="*/ 4856166 w 4866093"/>
                    <a:gd name="connsiteY3" fmla="*/ 0 h 2693209"/>
                    <a:gd name="connsiteX0" fmla="*/ 0 w 4858593"/>
                    <a:gd name="connsiteY0" fmla="*/ 2693209 h 2693209"/>
                    <a:gd name="connsiteX1" fmla="*/ 3462980 w 4858593"/>
                    <a:gd name="connsiteY1" fmla="*/ 2310507 h 2693209"/>
                    <a:gd name="connsiteX2" fmla="*/ 4662722 w 4858593"/>
                    <a:gd name="connsiteY2" fmla="*/ 1649298 h 2693209"/>
                    <a:gd name="connsiteX3" fmla="*/ 4856166 w 4858593"/>
                    <a:gd name="connsiteY3" fmla="*/ 0 h 2693209"/>
                    <a:gd name="connsiteX0" fmla="*/ 0 w 4858593"/>
                    <a:gd name="connsiteY0" fmla="*/ 2693209 h 2693209"/>
                    <a:gd name="connsiteX1" fmla="*/ 3462980 w 4858593"/>
                    <a:gd name="connsiteY1" fmla="*/ 2310507 h 2693209"/>
                    <a:gd name="connsiteX2" fmla="*/ 4662722 w 4858593"/>
                    <a:gd name="connsiteY2" fmla="*/ 1649298 h 2693209"/>
                    <a:gd name="connsiteX3" fmla="*/ 4856166 w 4858593"/>
                    <a:gd name="connsiteY3" fmla="*/ 0 h 2693209"/>
                    <a:gd name="connsiteX0" fmla="*/ 0 w 4858593"/>
                    <a:gd name="connsiteY0" fmla="*/ 2693209 h 2693209"/>
                    <a:gd name="connsiteX1" fmla="*/ 3462980 w 4858593"/>
                    <a:gd name="connsiteY1" fmla="*/ 2310507 h 2693209"/>
                    <a:gd name="connsiteX2" fmla="*/ 4662722 w 4858593"/>
                    <a:gd name="connsiteY2" fmla="*/ 1649298 h 2693209"/>
                    <a:gd name="connsiteX3" fmla="*/ 4856166 w 4858593"/>
                    <a:gd name="connsiteY3" fmla="*/ 0 h 2693209"/>
                    <a:gd name="connsiteX0" fmla="*/ 0 w 4856513"/>
                    <a:gd name="connsiteY0" fmla="*/ 2693209 h 2693209"/>
                    <a:gd name="connsiteX1" fmla="*/ 3591271 w 4856513"/>
                    <a:gd name="connsiteY1" fmla="*/ 2310507 h 2693209"/>
                    <a:gd name="connsiteX2" fmla="*/ 4662722 w 4856513"/>
                    <a:gd name="connsiteY2" fmla="*/ 1649298 h 2693209"/>
                    <a:gd name="connsiteX3" fmla="*/ 4856166 w 4856513"/>
                    <a:gd name="connsiteY3" fmla="*/ 0 h 2693209"/>
                    <a:gd name="connsiteX0" fmla="*/ 0 w 4856513"/>
                    <a:gd name="connsiteY0" fmla="*/ 2693209 h 2693209"/>
                    <a:gd name="connsiteX1" fmla="*/ 3591271 w 4856513"/>
                    <a:gd name="connsiteY1" fmla="*/ 2310507 h 2693209"/>
                    <a:gd name="connsiteX2" fmla="*/ 4662722 w 4856513"/>
                    <a:gd name="connsiteY2" fmla="*/ 1649298 h 2693209"/>
                    <a:gd name="connsiteX3" fmla="*/ 4856166 w 4856513"/>
                    <a:gd name="connsiteY3" fmla="*/ 0 h 2693209"/>
                    <a:gd name="connsiteX0" fmla="*/ 0 w 4856513"/>
                    <a:gd name="connsiteY0" fmla="*/ 2693209 h 2693209"/>
                    <a:gd name="connsiteX1" fmla="*/ 3591271 w 4856513"/>
                    <a:gd name="connsiteY1" fmla="*/ 2310507 h 2693209"/>
                    <a:gd name="connsiteX2" fmla="*/ 4662722 w 4856513"/>
                    <a:gd name="connsiteY2" fmla="*/ 1649298 h 2693209"/>
                    <a:gd name="connsiteX3" fmla="*/ 4856166 w 4856513"/>
                    <a:gd name="connsiteY3" fmla="*/ 0 h 2693209"/>
                    <a:gd name="connsiteX0" fmla="*/ 0 w 4856513"/>
                    <a:gd name="connsiteY0" fmla="*/ 2693209 h 2693209"/>
                    <a:gd name="connsiteX1" fmla="*/ 3591271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589450 h 2693209"/>
                    <a:gd name="connsiteX4" fmla="*/ 4856166 w 4856513"/>
                    <a:gd name="connsiteY4" fmla="*/ 0 h 2693209"/>
                    <a:gd name="connsiteX0" fmla="*/ 0 w 4856166"/>
                    <a:gd name="connsiteY0" fmla="*/ 2693209 h 2693209"/>
                    <a:gd name="connsiteX1" fmla="*/ 3398836 w 4856166"/>
                    <a:gd name="connsiteY1" fmla="*/ 2310507 h 2693209"/>
                    <a:gd name="connsiteX2" fmla="*/ 4313743 w 4856166"/>
                    <a:gd name="connsiteY2" fmla="*/ 2169529 h 2693209"/>
                    <a:gd name="connsiteX3" fmla="*/ 4662722 w 4856166"/>
                    <a:gd name="connsiteY3" fmla="*/ 1589450 h 2693209"/>
                    <a:gd name="connsiteX4" fmla="*/ 4856166 w 4856166"/>
                    <a:gd name="connsiteY4" fmla="*/ 0 h 2693209"/>
                    <a:gd name="connsiteX0" fmla="*/ 0 w 4856166"/>
                    <a:gd name="connsiteY0" fmla="*/ 2693209 h 2693209"/>
                    <a:gd name="connsiteX1" fmla="*/ 3398836 w 4856166"/>
                    <a:gd name="connsiteY1" fmla="*/ 2310507 h 2693209"/>
                    <a:gd name="connsiteX2" fmla="*/ 4313743 w 4856166"/>
                    <a:gd name="connsiteY2" fmla="*/ 2169529 h 2693209"/>
                    <a:gd name="connsiteX3" fmla="*/ 4662722 w 4856166"/>
                    <a:gd name="connsiteY3" fmla="*/ 1589450 h 2693209"/>
                    <a:gd name="connsiteX4" fmla="*/ 4856166 w 4856166"/>
                    <a:gd name="connsiteY4" fmla="*/ 0 h 2693209"/>
                    <a:gd name="connsiteX0" fmla="*/ 0 w 4856166"/>
                    <a:gd name="connsiteY0" fmla="*/ 2693209 h 2693209"/>
                    <a:gd name="connsiteX1" fmla="*/ 3398836 w 4856166"/>
                    <a:gd name="connsiteY1" fmla="*/ 2310507 h 2693209"/>
                    <a:gd name="connsiteX2" fmla="*/ 4313743 w 4856166"/>
                    <a:gd name="connsiteY2" fmla="*/ 2169529 h 2693209"/>
                    <a:gd name="connsiteX3" fmla="*/ 4662722 w 4856166"/>
                    <a:gd name="connsiteY3" fmla="*/ 1589450 h 2693209"/>
                    <a:gd name="connsiteX4" fmla="*/ 4856166 w 4856166"/>
                    <a:gd name="connsiteY4" fmla="*/ 0 h 2693209"/>
                    <a:gd name="connsiteX0" fmla="*/ 0 w 4856166"/>
                    <a:gd name="connsiteY0" fmla="*/ 2693209 h 2693209"/>
                    <a:gd name="connsiteX1" fmla="*/ 3398836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398836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Lst>
                  <a:ahLst/>
                  <a:cxnLst>
                    <a:cxn ang="0">
                      <a:pos x="connsiteX0" y="connsiteY0"/>
                    </a:cxn>
                    <a:cxn ang="0">
                      <a:pos x="connsiteX1" y="connsiteY1"/>
                    </a:cxn>
                    <a:cxn ang="0">
                      <a:pos x="connsiteX2" y="connsiteY2"/>
                    </a:cxn>
                    <a:cxn ang="0">
                      <a:pos x="connsiteX3" y="connsiteY3"/>
                    </a:cxn>
                  </a:cxnLst>
                  <a:rect l="l" t="t" r="r" b="b"/>
                  <a:pathLst>
                    <a:path w="4856166" h="2693209">
                      <a:moveTo>
                        <a:pt x="0" y="2693209"/>
                      </a:moveTo>
                      <a:cubicBezTo>
                        <a:pt x="1503291" y="394385"/>
                        <a:pt x="2733971" y="2464543"/>
                        <a:pt x="3703525" y="2310507"/>
                      </a:cubicBezTo>
                      <a:cubicBezTo>
                        <a:pt x="4673079" y="2156471"/>
                        <a:pt x="4534760" y="1854837"/>
                        <a:pt x="4662722" y="1589450"/>
                      </a:cubicBezTo>
                      <a:cubicBezTo>
                        <a:pt x="4790684" y="1324063"/>
                        <a:pt x="4856166" y="0"/>
                        <a:pt x="4856166" y="0"/>
                      </a:cubicBezTo>
                    </a:path>
                  </a:pathLst>
                </a:custGeom>
                <a:noFill/>
                <a:ln w="127000" cap="flat" cmpd="sng" algn="ctr">
                  <a:solidFill>
                    <a:srgbClr val="21FF06"/>
                  </a:solidFill>
                  <a:prstDash val="sysDash"/>
                  <a:tailEnd type="triangle"/>
                </a:ln>
                <a:effectLst>
                  <a:outerShdw blurRad="40005" dist="76200" dir="7500000" algn="tl" rotWithShape="0">
                    <a:srgbClr val="000000">
                      <a:alpha val="38000"/>
                    </a:srgbClr>
                  </a:outerShdw>
                </a:effectLst>
              </p:spPr>
              <p:txBody>
                <a:bodyPr rtlCol="0" anchor="ctr"/>
                <a:lstStyle/>
                <a:p>
                  <a:pPr algn="ctr" defTabSz="914400">
                    <a:defRPr/>
                  </a:pPr>
                  <a:endParaRPr lang="en-US" sz="1800" kern="0">
                    <a:solidFill>
                      <a:sysClr val="window" lastClr="FFFFFF"/>
                    </a:solidFill>
                    <a:latin typeface="Calibri"/>
                  </a:endParaRPr>
                </a:p>
              </p:txBody>
            </p:sp>
            <p:sp>
              <p:nvSpPr>
                <p:cNvPr id="25" name="Freeform 24"/>
                <p:cNvSpPr/>
                <p:nvPr/>
              </p:nvSpPr>
              <p:spPr>
                <a:xfrm>
                  <a:off x="6879941" y="3877730"/>
                  <a:ext cx="1424377" cy="1710290"/>
                </a:xfrm>
                <a:custGeom>
                  <a:avLst/>
                  <a:gdLst>
                    <a:gd name="connsiteX0" fmla="*/ 0 w 7102963"/>
                    <a:gd name="connsiteY0" fmla="*/ 2827867 h 2827867"/>
                    <a:gd name="connsiteX1" fmla="*/ 1346200 w 7102963"/>
                    <a:gd name="connsiteY1" fmla="*/ 1532467 h 2827867"/>
                    <a:gd name="connsiteX2" fmla="*/ 6587067 w 7102963"/>
                    <a:gd name="connsiteY2" fmla="*/ 736600 h 2827867"/>
                    <a:gd name="connsiteX3" fmla="*/ 6908800 w 7102963"/>
                    <a:gd name="connsiteY3" fmla="*/ 0 h 2827867"/>
                    <a:gd name="connsiteX0" fmla="*/ 0 w 6947898"/>
                    <a:gd name="connsiteY0" fmla="*/ 2827867 h 2827867"/>
                    <a:gd name="connsiteX1" fmla="*/ 3751631 w 6947898"/>
                    <a:gd name="connsiteY1" fmla="*/ 2101033 h 2827867"/>
                    <a:gd name="connsiteX2" fmla="*/ 6587067 w 6947898"/>
                    <a:gd name="connsiteY2" fmla="*/ 736600 h 2827867"/>
                    <a:gd name="connsiteX3" fmla="*/ 6908800 w 6947898"/>
                    <a:gd name="connsiteY3" fmla="*/ 0 h 2827867"/>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434740"/>
                    <a:gd name="connsiteY0" fmla="*/ 2453812 h 2453812"/>
                    <a:gd name="connsiteX1" fmla="*/ 3238473 w 6434740"/>
                    <a:gd name="connsiteY1" fmla="*/ 2101033 h 2453812"/>
                    <a:gd name="connsiteX2" fmla="*/ 6073909 w 6434740"/>
                    <a:gd name="connsiteY2" fmla="*/ 736600 h 2453812"/>
                    <a:gd name="connsiteX3" fmla="*/ 6395642 w 6434740"/>
                    <a:gd name="connsiteY3" fmla="*/ 0 h 2453812"/>
                    <a:gd name="connsiteX0" fmla="*/ 0 w 6395641"/>
                    <a:gd name="connsiteY0" fmla="*/ 2453812 h 2453812"/>
                    <a:gd name="connsiteX1" fmla="*/ 3238473 w 6395641"/>
                    <a:gd name="connsiteY1" fmla="*/ 2101033 h 2453812"/>
                    <a:gd name="connsiteX2" fmla="*/ 4662722 w 6395641"/>
                    <a:gd name="connsiteY2" fmla="*/ 1409901 h 2453812"/>
                    <a:gd name="connsiteX3" fmla="*/ 6395642 w 6395641"/>
                    <a:gd name="connsiteY3" fmla="*/ 0 h 2453812"/>
                    <a:gd name="connsiteX0" fmla="*/ 0 w 6395643"/>
                    <a:gd name="connsiteY0" fmla="*/ 2453812 h 2453812"/>
                    <a:gd name="connsiteX1" fmla="*/ 3238473 w 6395643"/>
                    <a:gd name="connsiteY1" fmla="*/ 2101033 h 2453812"/>
                    <a:gd name="connsiteX2" fmla="*/ 4662722 w 6395643"/>
                    <a:gd name="connsiteY2" fmla="*/ 1409901 h 2453812"/>
                    <a:gd name="connsiteX3" fmla="*/ 6395642 w 6395643"/>
                    <a:gd name="connsiteY3" fmla="*/ 0 h 2453812"/>
                    <a:gd name="connsiteX0" fmla="*/ 0 w 4866095"/>
                    <a:gd name="connsiteY0" fmla="*/ 2693209 h 2693209"/>
                    <a:gd name="connsiteX1" fmla="*/ 3238473 w 4866095"/>
                    <a:gd name="connsiteY1" fmla="*/ 2340430 h 2693209"/>
                    <a:gd name="connsiteX2" fmla="*/ 4662722 w 4866095"/>
                    <a:gd name="connsiteY2" fmla="*/ 1649298 h 2693209"/>
                    <a:gd name="connsiteX3" fmla="*/ 4856166 w 4866095"/>
                    <a:gd name="connsiteY3" fmla="*/ 0 h 2693209"/>
                    <a:gd name="connsiteX0" fmla="*/ 0 w 4866093"/>
                    <a:gd name="connsiteY0" fmla="*/ 2693209 h 2693209"/>
                    <a:gd name="connsiteX1" fmla="*/ 3238473 w 4866093"/>
                    <a:gd name="connsiteY1" fmla="*/ 2340430 h 2693209"/>
                    <a:gd name="connsiteX2" fmla="*/ 4662722 w 4866093"/>
                    <a:gd name="connsiteY2" fmla="*/ 1649298 h 2693209"/>
                    <a:gd name="connsiteX3" fmla="*/ 4856166 w 4866093"/>
                    <a:gd name="connsiteY3" fmla="*/ 0 h 2693209"/>
                    <a:gd name="connsiteX0" fmla="*/ 0 w 4866095"/>
                    <a:gd name="connsiteY0" fmla="*/ 2693209 h 2693209"/>
                    <a:gd name="connsiteX1" fmla="*/ 3238473 w 4866095"/>
                    <a:gd name="connsiteY1" fmla="*/ 2340430 h 2693209"/>
                    <a:gd name="connsiteX2" fmla="*/ 4662722 w 4866095"/>
                    <a:gd name="connsiteY2" fmla="*/ 1649298 h 2693209"/>
                    <a:gd name="connsiteX3" fmla="*/ 4856166 w 4866095"/>
                    <a:gd name="connsiteY3" fmla="*/ 0 h 2693209"/>
                    <a:gd name="connsiteX0" fmla="*/ 0 w 4866093"/>
                    <a:gd name="connsiteY0" fmla="*/ 2693209 h 2693209"/>
                    <a:gd name="connsiteX1" fmla="*/ 3238473 w 4866093"/>
                    <a:gd name="connsiteY1" fmla="*/ 2340430 h 2693209"/>
                    <a:gd name="connsiteX2" fmla="*/ 4662722 w 4866093"/>
                    <a:gd name="connsiteY2" fmla="*/ 1649298 h 2693209"/>
                    <a:gd name="connsiteX3" fmla="*/ 4856166 w 4866093"/>
                    <a:gd name="connsiteY3" fmla="*/ 0 h 2693209"/>
                    <a:gd name="connsiteX0" fmla="*/ 0 w 4858593"/>
                    <a:gd name="connsiteY0" fmla="*/ 2693209 h 2693209"/>
                    <a:gd name="connsiteX1" fmla="*/ 3462980 w 4858593"/>
                    <a:gd name="connsiteY1" fmla="*/ 2310507 h 2693209"/>
                    <a:gd name="connsiteX2" fmla="*/ 4662722 w 4858593"/>
                    <a:gd name="connsiteY2" fmla="*/ 1649298 h 2693209"/>
                    <a:gd name="connsiteX3" fmla="*/ 4856166 w 4858593"/>
                    <a:gd name="connsiteY3" fmla="*/ 0 h 2693209"/>
                    <a:gd name="connsiteX0" fmla="*/ 0 w 4858593"/>
                    <a:gd name="connsiteY0" fmla="*/ 2693209 h 2693209"/>
                    <a:gd name="connsiteX1" fmla="*/ 3462980 w 4858593"/>
                    <a:gd name="connsiteY1" fmla="*/ 2310507 h 2693209"/>
                    <a:gd name="connsiteX2" fmla="*/ 4662722 w 4858593"/>
                    <a:gd name="connsiteY2" fmla="*/ 1649298 h 2693209"/>
                    <a:gd name="connsiteX3" fmla="*/ 4856166 w 4858593"/>
                    <a:gd name="connsiteY3" fmla="*/ 0 h 2693209"/>
                    <a:gd name="connsiteX0" fmla="*/ 0 w 4858593"/>
                    <a:gd name="connsiteY0" fmla="*/ 2693209 h 2693209"/>
                    <a:gd name="connsiteX1" fmla="*/ 3462980 w 4858593"/>
                    <a:gd name="connsiteY1" fmla="*/ 2310507 h 2693209"/>
                    <a:gd name="connsiteX2" fmla="*/ 4662722 w 4858593"/>
                    <a:gd name="connsiteY2" fmla="*/ 1649298 h 2693209"/>
                    <a:gd name="connsiteX3" fmla="*/ 4856166 w 4858593"/>
                    <a:gd name="connsiteY3" fmla="*/ 0 h 2693209"/>
                    <a:gd name="connsiteX0" fmla="*/ 0 w 4856513"/>
                    <a:gd name="connsiteY0" fmla="*/ 2693209 h 2693209"/>
                    <a:gd name="connsiteX1" fmla="*/ 3591271 w 4856513"/>
                    <a:gd name="connsiteY1" fmla="*/ 2310507 h 2693209"/>
                    <a:gd name="connsiteX2" fmla="*/ 4662722 w 4856513"/>
                    <a:gd name="connsiteY2" fmla="*/ 1649298 h 2693209"/>
                    <a:gd name="connsiteX3" fmla="*/ 4856166 w 4856513"/>
                    <a:gd name="connsiteY3" fmla="*/ 0 h 2693209"/>
                    <a:gd name="connsiteX0" fmla="*/ 0 w 4856513"/>
                    <a:gd name="connsiteY0" fmla="*/ 2693209 h 2693209"/>
                    <a:gd name="connsiteX1" fmla="*/ 3591271 w 4856513"/>
                    <a:gd name="connsiteY1" fmla="*/ 2310507 h 2693209"/>
                    <a:gd name="connsiteX2" fmla="*/ 4662722 w 4856513"/>
                    <a:gd name="connsiteY2" fmla="*/ 1649298 h 2693209"/>
                    <a:gd name="connsiteX3" fmla="*/ 4856166 w 4856513"/>
                    <a:gd name="connsiteY3" fmla="*/ 0 h 2693209"/>
                    <a:gd name="connsiteX0" fmla="*/ 0 w 4856513"/>
                    <a:gd name="connsiteY0" fmla="*/ 2693209 h 2693209"/>
                    <a:gd name="connsiteX1" fmla="*/ 3591271 w 4856513"/>
                    <a:gd name="connsiteY1" fmla="*/ 2310507 h 2693209"/>
                    <a:gd name="connsiteX2" fmla="*/ 4662722 w 4856513"/>
                    <a:gd name="connsiteY2" fmla="*/ 1649298 h 2693209"/>
                    <a:gd name="connsiteX3" fmla="*/ 4856166 w 4856513"/>
                    <a:gd name="connsiteY3" fmla="*/ 0 h 2693209"/>
                    <a:gd name="connsiteX0" fmla="*/ 0 w 4856513"/>
                    <a:gd name="connsiteY0" fmla="*/ 2693209 h 2693209"/>
                    <a:gd name="connsiteX1" fmla="*/ 3591271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649298 h 2693209"/>
                    <a:gd name="connsiteX4" fmla="*/ 4856166 w 4856513"/>
                    <a:gd name="connsiteY4" fmla="*/ 0 h 2693209"/>
                    <a:gd name="connsiteX0" fmla="*/ 0 w 4856513"/>
                    <a:gd name="connsiteY0" fmla="*/ 2693209 h 2693209"/>
                    <a:gd name="connsiteX1" fmla="*/ 3398836 w 4856513"/>
                    <a:gd name="connsiteY1" fmla="*/ 2310507 h 2693209"/>
                    <a:gd name="connsiteX2" fmla="*/ 4265635 w 4856513"/>
                    <a:gd name="connsiteY2" fmla="*/ 2124642 h 2693209"/>
                    <a:gd name="connsiteX3" fmla="*/ 4662722 w 4856513"/>
                    <a:gd name="connsiteY3" fmla="*/ 1589450 h 2693209"/>
                    <a:gd name="connsiteX4" fmla="*/ 4856166 w 4856513"/>
                    <a:gd name="connsiteY4" fmla="*/ 0 h 2693209"/>
                    <a:gd name="connsiteX0" fmla="*/ 0 w 4856166"/>
                    <a:gd name="connsiteY0" fmla="*/ 2693209 h 2693209"/>
                    <a:gd name="connsiteX1" fmla="*/ 3398836 w 4856166"/>
                    <a:gd name="connsiteY1" fmla="*/ 2310507 h 2693209"/>
                    <a:gd name="connsiteX2" fmla="*/ 4313743 w 4856166"/>
                    <a:gd name="connsiteY2" fmla="*/ 2169529 h 2693209"/>
                    <a:gd name="connsiteX3" fmla="*/ 4662722 w 4856166"/>
                    <a:gd name="connsiteY3" fmla="*/ 1589450 h 2693209"/>
                    <a:gd name="connsiteX4" fmla="*/ 4856166 w 4856166"/>
                    <a:gd name="connsiteY4" fmla="*/ 0 h 2693209"/>
                    <a:gd name="connsiteX0" fmla="*/ 0 w 4856166"/>
                    <a:gd name="connsiteY0" fmla="*/ 2693209 h 2693209"/>
                    <a:gd name="connsiteX1" fmla="*/ 3398836 w 4856166"/>
                    <a:gd name="connsiteY1" fmla="*/ 2310507 h 2693209"/>
                    <a:gd name="connsiteX2" fmla="*/ 4313743 w 4856166"/>
                    <a:gd name="connsiteY2" fmla="*/ 2169529 h 2693209"/>
                    <a:gd name="connsiteX3" fmla="*/ 4662722 w 4856166"/>
                    <a:gd name="connsiteY3" fmla="*/ 1589450 h 2693209"/>
                    <a:gd name="connsiteX4" fmla="*/ 4856166 w 4856166"/>
                    <a:gd name="connsiteY4" fmla="*/ 0 h 2693209"/>
                    <a:gd name="connsiteX0" fmla="*/ 0 w 4856166"/>
                    <a:gd name="connsiteY0" fmla="*/ 2693209 h 2693209"/>
                    <a:gd name="connsiteX1" fmla="*/ 3398836 w 4856166"/>
                    <a:gd name="connsiteY1" fmla="*/ 2310507 h 2693209"/>
                    <a:gd name="connsiteX2" fmla="*/ 4313743 w 4856166"/>
                    <a:gd name="connsiteY2" fmla="*/ 2169529 h 2693209"/>
                    <a:gd name="connsiteX3" fmla="*/ 4662722 w 4856166"/>
                    <a:gd name="connsiteY3" fmla="*/ 1589450 h 2693209"/>
                    <a:gd name="connsiteX4" fmla="*/ 4856166 w 4856166"/>
                    <a:gd name="connsiteY4" fmla="*/ 0 h 2693209"/>
                    <a:gd name="connsiteX0" fmla="*/ 0 w 4856166"/>
                    <a:gd name="connsiteY0" fmla="*/ 2693209 h 2693209"/>
                    <a:gd name="connsiteX1" fmla="*/ 3398836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398836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6166"/>
                    <a:gd name="connsiteY0" fmla="*/ 2693209 h 2693209"/>
                    <a:gd name="connsiteX1" fmla="*/ 3703525 w 4856166"/>
                    <a:gd name="connsiteY1" fmla="*/ 2310507 h 2693209"/>
                    <a:gd name="connsiteX2" fmla="*/ 4662722 w 4856166"/>
                    <a:gd name="connsiteY2" fmla="*/ 1589450 h 2693209"/>
                    <a:gd name="connsiteX3" fmla="*/ 4856166 w 4856166"/>
                    <a:gd name="connsiteY3" fmla="*/ 0 h 2693209"/>
                    <a:gd name="connsiteX0" fmla="*/ 0 w 4859839"/>
                    <a:gd name="connsiteY0" fmla="*/ 2693209 h 2693209"/>
                    <a:gd name="connsiteX1" fmla="*/ 3414873 w 4859839"/>
                    <a:gd name="connsiteY1" fmla="*/ 634733 h 2693209"/>
                    <a:gd name="connsiteX2" fmla="*/ 4662722 w 4859839"/>
                    <a:gd name="connsiteY2" fmla="*/ 1589450 h 2693209"/>
                    <a:gd name="connsiteX3" fmla="*/ 4856166 w 4859839"/>
                    <a:gd name="connsiteY3" fmla="*/ 0 h 2693209"/>
                    <a:gd name="connsiteX0" fmla="*/ 0 w 4856166"/>
                    <a:gd name="connsiteY0" fmla="*/ 2693209 h 2693209"/>
                    <a:gd name="connsiteX1" fmla="*/ 3414873 w 4856166"/>
                    <a:gd name="connsiteY1" fmla="*/ 634733 h 2693209"/>
                    <a:gd name="connsiteX2" fmla="*/ 4856166 w 4856166"/>
                    <a:gd name="connsiteY2" fmla="*/ 0 h 2693209"/>
                    <a:gd name="connsiteX0" fmla="*/ 0 w 2514877"/>
                    <a:gd name="connsiteY0" fmla="*/ 2349078 h 2349078"/>
                    <a:gd name="connsiteX1" fmla="*/ 1073584 w 2514877"/>
                    <a:gd name="connsiteY1" fmla="*/ 634733 h 2349078"/>
                    <a:gd name="connsiteX2" fmla="*/ 2514877 w 2514877"/>
                    <a:gd name="connsiteY2" fmla="*/ 0 h 2349078"/>
                    <a:gd name="connsiteX0" fmla="*/ 610483 w 3125360"/>
                    <a:gd name="connsiteY0" fmla="*/ 2349078 h 2349078"/>
                    <a:gd name="connsiteX1" fmla="*/ 48373 w 3125360"/>
                    <a:gd name="connsiteY1" fmla="*/ 1278111 h 2349078"/>
                    <a:gd name="connsiteX2" fmla="*/ 3125360 w 3125360"/>
                    <a:gd name="connsiteY2" fmla="*/ 0 h 2349078"/>
                    <a:gd name="connsiteX0" fmla="*/ 806319 w 3321196"/>
                    <a:gd name="connsiteY0" fmla="*/ 2349078 h 2349110"/>
                    <a:gd name="connsiteX1" fmla="*/ 244209 w 3321196"/>
                    <a:gd name="connsiteY1" fmla="*/ 1278111 h 2349110"/>
                    <a:gd name="connsiteX2" fmla="*/ 3321196 w 3321196"/>
                    <a:gd name="connsiteY2" fmla="*/ 0 h 2349110"/>
                    <a:gd name="connsiteX0" fmla="*/ 932841 w 3255283"/>
                    <a:gd name="connsiteY0" fmla="*/ 2199457 h 2199496"/>
                    <a:gd name="connsiteX1" fmla="*/ 178296 w 3255283"/>
                    <a:gd name="connsiteY1" fmla="*/ 1278111 h 2199496"/>
                    <a:gd name="connsiteX2" fmla="*/ 3255283 w 3255283"/>
                    <a:gd name="connsiteY2" fmla="*/ 0 h 2199496"/>
                    <a:gd name="connsiteX0" fmla="*/ 1048904 w 3371346"/>
                    <a:gd name="connsiteY0" fmla="*/ 2199457 h 2199494"/>
                    <a:gd name="connsiteX1" fmla="*/ 150033 w 3371346"/>
                    <a:gd name="connsiteY1" fmla="*/ 1263148 h 2199494"/>
                    <a:gd name="connsiteX2" fmla="*/ 3371346 w 3371346"/>
                    <a:gd name="connsiteY2" fmla="*/ 0 h 2199494"/>
                    <a:gd name="connsiteX0" fmla="*/ 1048904 w 3371346"/>
                    <a:gd name="connsiteY0" fmla="*/ 2199457 h 2199494"/>
                    <a:gd name="connsiteX1" fmla="*/ 150033 w 3371346"/>
                    <a:gd name="connsiteY1" fmla="*/ 1263148 h 2199494"/>
                    <a:gd name="connsiteX2" fmla="*/ 1465845 w 3371346"/>
                    <a:gd name="connsiteY2" fmla="*/ 658343 h 2199494"/>
                    <a:gd name="connsiteX3" fmla="*/ 3371346 w 3371346"/>
                    <a:gd name="connsiteY3" fmla="*/ 0 h 2199494"/>
                    <a:gd name="connsiteX0" fmla="*/ 1048904 w 2922332"/>
                    <a:gd name="connsiteY0" fmla="*/ 2932609 h 2932646"/>
                    <a:gd name="connsiteX1" fmla="*/ 150033 w 2922332"/>
                    <a:gd name="connsiteY1" fmla="*/ 1996300 h 2932646"/>
                    <a:gd name="connsiteX2" fmla="*/ 1465845 w 2922332"/>
                    <a:gd name="connsiteY2" fmla="*/ 1391495 h 2932646"/>
                    <a:gd name="connsiteX3" fmla="*/ 2922332 w 2922332"/>
                    <a:gd name="connsiteY3" fmla="*/ 0 h 2932646"/>
                    <a:gd name="connsiteX0" fmla="*/ 1048904 w 2922332"/>
                    <a:gd name="connsiteY0" fmla="*/ 2932609 h 2932646"/>
                    <a:gd name="connsiteX1" fmla="*/ 150033 w 2922332"/>
                    <a:gd name="connsiteY1" fmla="*/ 1996300 h 2932646"/>
                    <a:gd name="connsiteX2" fmla="*/ 1465845 w 2922332"/>
                    <a:gd name="connsiteY2" fmla="*/ 1391495 h 2932646"/>
                    <a:gd name="connsiteX3" fmla="*/ 2922332 w 2922332"/>
                    <a:gd name="connsiteY3" fmla="*/ 0 h 2932646"/>
                    <a:gd name="connsiteX0" fmla="*/ 1048904 w 2922332"/>
                    <a:gd name="connsiteY0" fmla="*/ 2932609 h 2932646"/>
                    <a:gd name="connsiteX1" fmla="*/ 150033 w 2922332"/>
                    <a:gd name="connsiteY1" fmla="*/ 1996300 h 2932646"/>
                    <a:gd name="connsiteX2" fmla="*/ 1465845 w 2922332"/>
                    <a:gd name="connsiteY2" fmla="*/ 1391495 h 2932646"/>
                    <a:gd name="connsiteX3" fmla="*/ 2922332 w 2922332"/>
                    <a:gd name="connsiteY3" fmla="*/ 0 h 2932646"/>
                    <a:gd name="connsiteX0" fmla="*/ 1048904 w 2810080"/>
                    <a:gd name="connsiteY0" fmla="*/ 3007420 h 3007457"/>
                    <a:gd name="connsiteX1" fmla="*/ 150033 w 2810080"/>
                    <a:gd name="connsiteY1" fmla="*/ 2071111 h 3007457"/>
                    <a:gd name="connsiteX2" fmla="*/ 1465845 w 2810080"/>
                    <a:gd name="connsiteY2" fmla="*/ 1466306 h 3007457"/>
                    <a:gd name="connsiteX3" fmla="*/ 2810080 w 2810080"/>
                    <a:gd name="connsiteY3" fmla="*/ 0 h 3007457"/>
                    <a:gd name="connsiteX0" fmla="*/ 1048904 w 2697828"/>
                    <a:gd name="connsiteY0" fmla="*/ 3022383 h 3022420"/>
                    <a:gd name="connsiteX1" fmla="*/ 150033 w 2697828"/>
                    <a:gd name="connsiteY1" fmla="*/ 2086074 h 3022420"/>
                    <a:gd name="connsiteX2" fmla="*/ 1465845 w 2697828"/>
                    <a:gd name="connsiteY2" fmla="*/ 1481269 h 3022420"/>
                    <a:gd name="connsiteX3" fmla="*/ 2697828 w 2697828"/>
                    <a:gd name="connsiteY3" fmla="*/ 0 h 3022420"/>
                  </a:gdLst>
                  <a:ahLst/>
                  <a:cxnLst>
                    <a:cxn ang="0">
                      <a:pos x="connsiteX0" y="connsiteY0"/>
                    </a:cxn>
                    <a:cxn ang="0">
                      <a:pos x="connsiteX1" y="connsiteY1"/>
                    </a:cxn>
                    <a:cxn ang="0">
                      <a:pos x="connsiteX2" y="connsiteY2"/>
                    </a:cxn>
                    <a:cxn ang="0">
                      <a:pos x="connsiteX3" y="connsiteY3"/>
                    </a:cxn>
                  </a:cxnLst>
                  <a:rect l="l" t="t" r="r" b="b"/>
                  <a:pathLst>
                    <a:path w="2697828" h="3022420">
                      <a:moveTo>
                        <a:pt x="1048904" y="3022383"/>
                      </a:moveTo>
                      <a:cubicBezTo>
                        <a:pt x="146763" y="3027748"/>
                        <a:pt x="-237041" y="2452650"/>
                        <a:pt x="150033" y="2086074"/>
                      </a:cubicBezTo>
                      <a:cubicBezTo>
                        <a:pt x="219523" y="1829222"/>
                        <a:pt x="928959" y="1691794"/>
                        <a:pt x="1465845" y="1481269"/>
                      </a:cubicBezTo>
                      <a:cubicBezTo>
                        <a:pt x="2323457" y="971499"/>
                        <a:pt x="2524571" y="319195"/>
                        <a:pt x="2697828" y="0"/>
                      </a:cubicBezTo>
                    </a:path>
                  </a:pathLst>
                </a:custGeom>
                <a:noFill/>
                <a:ln w="101600" cap="flat" cmpd="sng" algn="ctr">
                  <a:solidFill>
                    <a:srgbClr val="21FF06"/>
                  </a:solidFill>
                  <a:prstDash val="sysDash"/>
                  <a:tailEnd type="triangle"/>
                </a:ln>
                <a:effectLst>
                  <a:outerShdw blurRad="40000" dist="76200" dir="7500000" rotWithShape="0">
                    <a:srgbClr val="000000">
                      <a:alpha val="38000"/>
                    </a:srgbClr>
                  </a:outerShdw>
                </a:effectLst>
              </p:spPr>
              <p:txBody>
                <a:bodyPr rtlCol="0" anchor="ctr"/>
                <a:lstStyle/>
                <a:p>
                  <a:pPr algn="ctr" defTabSz="914400">
                    <a:defRPr/>
                  </a:pPr>
                  <a:endParaRPr lang="en-US" sz="1800" kern="0">
                    <a:solidFill>
                      <a:sysClr val="window" lastClr="FFFFFF"/>
                    </a:solidFill>
                    <a:latin typeface="Calibri"/>
                  </a:endParaRPr>
                </a:p>
              </p:txBody>
            </p:sp>
          </p:grpSp>
          <p:sp>
            <p:nvSpPr>
              <p:cNvPr id="23" name="Oval 19"/>
              <p:cNvSpPr/>
              <p:nvPr/>
            </p:nvSpPr>
            <p:spPr>
              <a:xfrm>
                <a:off x="7057875" y="3821346"/>
                <a:ext cx="929933" cy="896033"/>
              </a:xfrm>
              <a:custGeom>
                <a:avLst/>
                <a:gdLst>
                  <a:gd name="connsiteX0" fmla="*/ 0 w 914400"/>
                  <a:gd name="connsiteY0" fmla="*/ 461435 h 922870"/>
                  <a:gd name="connsiteX1" fmla="*/ 457200 w 914400"/>
                  <a:gd name="connsiteY1" fmla="*/ 0 h 922870"/>
                  <a:gd name="connsiteX2" fmla="*/ 914400 w 914400"/>
                  <a:gd name="connsiteY2" fmla="*/ 461435 h 922870"/>
                  <a:gd name="connsiteX3" fmla="*/ 457200 w 914400"/>
                  <a:gd name="connsiteY3" fmla="*/ 922870 h 922870"/>
                  <a:gd name="connsiteX4" fmla="*/ 0 w 914400"/>
                  <a:gd name="connsiteY4" fmla="*/ 461435 h 922870"/>
                  <a:gd name="connsiteX0" fmla="*/ 0 w 1159933"/>
                  <a:gd name="connsiteY0" fmla="*/ 584836 h 1058534"/>
                  <a:gd name="connsiteX1" fmla="*/ 457200 w 1159933"/>
                  <a:gd name="connsiteY1" fmla="*/ 123401 h 1058534"/>
                  <a:gd name="connsiteX2" fmla="*/ 1159933 w 1159933"/>
                  <a:gd name="connsiteY2" fmla="*/ 136103 h 1058534"/>
                  <a:gd name="connsiteX3" fmla="*/ 457200 w 1159933"/>
                  <a:gd name="connsiteY3" fmla="*/ 1046271 h 1058534"/>
                  <a:gd name="connsiteX4" fmla="*/ 0 w 1159933"/>
                  <a:gd name="connsiteY4" fmla="*/ 584836 h 1058534"/>
                  <a:gd name="connsiteX0" fmla="*/ 0 w 1117600"/>
                  <a:gd name="connsiteY0" fmla="*/ 851601 h 1114154"/>
                  <a:gd name="connsiteX1" fmla="*/ 414867 w 1117600"/>
                  <a:gd name="connsiteY1" fmla="*/ 136166 h 1114154"/>
                  <a:gd name="connsiteX2" fmla="*/ 1117600 w 1117600"/>
                  <a:gd name="connsiteY2" fmla="*/ 148868 h 1114154"/>
                  <a:gd name="connsiteX3" fmla="*/ 414867 w 1117600"/>
                  <a:gd name="connsiteY3" fmla="*/ 1059036 h 1114154"/>
                  <a:gd name="connsiteX4" fmla="*/ 0 w 1117600"/>
                  <a:gd name="connsiteY4" fmla="*/ 851601 h 1114154"/>
                  <a:gd name="connsiteX0" fmla="*/ 8537 w 1126137"/>
                  <a:gd name="connsiteY0" fmla="*/ 851601 h 893260"/>
                  <a:gd name="connsiteX1" fmla="*/ 423404 w 1126137"/>
                  <a:gd name="connsiteY1" fmla="*/ 136166 h 893260"/>
                  <a:gd name="connsiteX2" fmla="*/ 1126137 w 1126137"/>
                  <a:gd name="connsiteY2" fmla="*/ 148868 h 893260"/>
                  <a:gd name="connsiteX3" fmla="*/ 795937 w 1126137"/>
                  <a:gd name="connsiteY3" fmla="*/ 737303 h 893260"/>
                  <a:gd name="connsiteX4" fmla="*/ 8537 w 1126137"/>
                  <a:gd name="connsiteY4" fmla="*/ 851601 h 893260"/>
                  <a:gd name="connsiteX0" fmla="*/ 10210 w 1060077"/>
                  <a:gd name="connsiteY0" fmla="*/ 976501 h 1003955"/>
                  <a:gd name="connsiteX1" fmla="*/ 357344 w 1060077"/>
                  <a:gd name="connsiteY1" fmla="*/ 142532 h 1003955"/>
                  <a:gd name="connsiteX2" fmla="*/ 1060077 w 1060077"/>
                  <a:gd name="connsiteY2" fmla="*/ 155234 h 1003955"/>
                  <a:gd name="connsiteX3" fmla="*/ 729877 w 1060077"/>
                  <a:gd name="connsiteY3" fmla="*/ 743669 h 1003955"/>
                  <a:gd name="connsiteX4" fmla="*/ 10210 w 1060077"/>
                  <a:gd name="connsiteY4" fmla="*/ 976501 h 1003955"/>
                  <a:gd name="connsiteX0" fmla="*/ 9557 w 1059424"/>
                  <a:gd name="connsiteY0" fmla="*/ 933322 h 952542"/>
                  <a:gd name="connsiteX1" fmla="*/ 365157 w 1059424"/>
                  <a:gd name="connsiteY1" fmla="*/ 234819 h 952542"/>
                  <a:gd name="connsiteX2" fmla="*/ 1059424 w 1059424"/>
                  <a:gd name="connsiteY2" fmla="*/ 112055 h 952542"/>
                  <a:gd name="connsiteX3" fmla="*/ 729224 w 1059424"/>
                  <a:gd name="connsiteY3" fmla="*/ 700490 h 952542"/>
                  <a:gd name="connsiteX4" fmla="*/ 9557 w 1059424"/>
                  <a:gd name="connsiteY4" fmla="*/ 933322 h 952542"/>
                  <a:gd name="connsiteX0" fmla="*/ 39379 w 1089246"/>
                  <a:gd name="connsiteY0" fmla="*/ 933322 h 988616"/>
                  <a:gd name="connsiteX1" fmla="*/ 394979 w 1089246"/>
                  <a:gd name="connsiteY1" fmla="*/ 234819 h 988616"/>
                  <a:gd name="connsiteX2" fmla="*/ 1089246 w 1089246"/>
                  <a:gd name="connsiteY2" fmla="*/ 112055 h 988616"/>
                  <a:gd name="connsiteX3" fmla="*/ 759046 w 1089246"/>
                  <a:gd name="connsiteY3" fmla="*/ 700490 h 988616"/>
                  <a:gd name="connsiteX4" fmla="*/ 39379 w 1089246"/>
                  <a:gd name="connsiteY4" fmla="*/ 933322 h 988616"/>
                  <a:gd name="connsiteX0" fmla="*/ 38192 w 994926"/>
                  <a:gd name="connsiteY0" fmla="*/ 946879 h 1002517"/>
                  <a:gd name="connsiteX1" fmla="*/ 393792 w 994926"/>
                  <a:gd name="connsiteY1" fmla="*/ 248376 h 1002517"/>
                  <a:gd name="connsiteX2" fmla="*/ 994926 w 994926"/>
                  <a:gd name="connsiteY2" fmla="*/ 108679 h 1002517"/>
                  <a:gd name="connsiteX3" fmla="*/ 757859 w 994926"/>
                  <a:gd name="connsiteY3" fmla="*/ 714047 h 1002517"/>
                  <a:gd name="connsiteX4" fmla="*/ 38192 w 994926"/>
                  <a:gd name="connsiteY4" fmla="*/ 946879 h 1002517"/>
                  <a:gd name="connsiteX0" fmla="*/ 38192 w 994926"/>
                  <a:gd name="connsiteY0" fmla="*/ 916946 h 972584"/>
                  <a:gd name="connsiteX1" fmla="*/ 393792 w 994926"/>
                  <a:gd name="connsiteY1" fmla="*/ 218443 h 972584"/>
                  <a:gd name="connsiteX2" fmla="*/ 994926 w 994926"/>
                  <a:gd name="connsiteY2" fmla="*/ 78746 h 972584"/>
                  <a:gd name="connsiteX3" fmla="*/ 757859 w 994926"/>
                  <a:gd name="connsiteY3" fmla="*/ 684114 h 972584"/>
                  <a:gd name="connsiteX4" fmla="*/ 38192 w 994926"/>
                  <a:gd name="connsiteY4" fmla="*/ 916946 h 972584"/>
                  <a:gd name="connsiteX0" fmla="*/ 38192 w 1011978"/>
                  <a:gd name="connsiteY0" fmla="*/ 916946 h 972584"/>
                  <a:gd name="connsiteX1" fmla="*/ 393792 w 1011978"/>
                  <a:gd name="connsiteY1" fmla="*/ 218443 h 972584"/>
                  <a:gd name="connsiteX2" fmla="*/ 994926 w 1011978"/>
                  <a:gd name="connsiteY2" fmla="*/ 78746 h 972584"/>
                  <a:gd name="connsiteX3" fmla="*/ 757859 w 1011978"/>
                  <a:gd name="connsiteY3" fmla="*/ 684114 h 972584"/>
                  <a:gd name="connsiteX4" fmla="*/ 38192 w 1011978"/>
                  <a:gd name="connsiteY4" fmla="*/ 916946 h 972584"/>
                  <a:gd name="connsiteX0" fmla="*/ 38192 w 1011978"/>
                  <a:gd name="connsiteY0" fmla="*/ 937878 h 994040"/>
                  <a:gd name="connsiteX1" fmla="*/ 393792 w 1011978"/>
                  <a:gd name="connsiteY1" fmla="*/ 239375 h 994040"/>
                  <a:gd name="connsiteX2" fmla="*/ 994926 w 1011978"/>
                  <a:gd name="connsiteY2" fmla="*/ 74278 h 994040"/>
                  <a:gd name="connsiteX3" fmla="*/ 757859 w 1011978"/>
                  <a:gd name="connsiteY3" fmla="*/ 705046 h 994040"/>
                  <a:gd name="connsiteX4" fmla="*/ 38192 w 1011978"/>
                  <a:gd name="connsiteY4" fmla="*/ 937878 h 994040"/>
                  <a:gd name="connsiteX0" fmla="*/ 38192 w 1011978"/>
                  <a:gd name="connsiteY0" fmla="*/ 908521 h 964683"/>
                  <a:gd name="connsiteX1" fmla="*/ 393792 w 1011978"/>
                  <a:gd name="connsiteY1" fmla="*/ 210018 h 964683"/>
                  <a:gd name="connsiteX2" fmla="*/ 994926 w 1011978"/>
                  <a:gd name="connsiteY2" fmla="*/ 44921 h 964683"/>
                  <a:gd name="connsiteX3" fmla="*/ 757859 w 1011978"/>
                  <a:gd name="connsiteY3" fmla="*/ 675689 h 964683"/>
                  <a:gd name="connsiteX4" fmla="*/ 38192 w 1011978"/>
                  <a:gd name="connsiteY4" fmla="*/ 908521 h 964683"/>
                  <a:gd name="connsiteX0" fmla="*/ 44864 w 932988"/>
                  <a:gd name="connsiteY0" fmla="*/ 891157 h 949360"/>
                  <a:gd name="connsiteX1" fmla="*/ 315797 w 932988"/>
                  <a:gd name="connsiteY1" fmla="*/ 209587 h 949360"/>
                  <a:gd name="connsiteX2" fmla="*/ 916931 w 932988"/>
                  <a:gd name="connsiteY2" fmla="*/ 44490 h 949360"/>
                  <a:gd name="connsiteX3" fmla="*/ 679864 w 932988"/>
                  <a:gd name="connsiteY3" fmla="*/ 675258 h 949360"/>
                  <a:gd name="connsiteX4" fmla="*/ 44864 w 932988"/>
                  <a:gd name="connsiteY4" fmla="*/ 891157 h 949360"/>
                  <a:gd name="connsiteX0" fmla="*/ 41589 w 929713"/>
                  <a:gd name="connsiteY0" fmla="*/ 891157 h 928552"/>
                  <a:gd name="connsiteX1" fmla="*/ 312522 w 929713"/>
                  <a:gd name="connsiteY1" fmla="*/ 209587 h 928552"/>
                  <a:gd name="connsiteX2" fmla="*/ 913656 w 929713"/>
                  <a:gd name="connsiteY2" fmla="*/ 44490 h 928552"/>
                  <a:gd name="connsiteX3" fmla="*/ 676589 w 929713"/>
                  <a:gd name="connsiteY3" fmla="*/ 675258 h 928552"/>
                  <a:gd name="connsiteX4" fmla="*/ 41589 w 929713"/>
                  <a:gd name="connsiteY4" fmla="*/ 891157 h 928552"/>
                  <a:gd name="connsiteX0" fmla="*/ 41589 w 930919"/>
                  <a:gd name="connsiteY0" fmla="*/ 891157 h 929520"/>
                  <a:gd name="connsiteX1" fmla="*/ 312522 w 930919"/>
                  <a:gd name="connsiteY1" fmla="*/ 209587 h 929520"/>
                  <a:gd name="connsiteX2" fmla="*/ 913656 w 930919"/>
                  <a:gd name="connsiteY2" fmla="*/ 44490 h 929520"/>
                  <a:gd name="connsiteX3" fmla="*/ 676589 w 930919"/>
                  <a:gd name="connsiteY3" fmla="*/ 675258 h 929520"/>
                  <a:gd name="connsiteX4" fmla="*/ 41589 w 930919"/>
                  <a:gd name="connsiteY4" fmla="*/ 891157 h 929520"/>
                  <a:gd name="connsiteX0" fmla="*/ 40784 w 881829"/>
                  <a:gd name="connsiteY0" fmla="*/ 898430 h 935984"/>
                  <a:gd name="connsiteX1" fmla="*/ 311717 w 881829"/>
                  <a:gd name="connsiteY1" fmla="*/ 216860 h 935984"/>
                  <a:gd name="connsiteX2" fmla="*/ 862051 w 881829"/>
                  <a:gd name="connsiteY2" fmla="*/ 43297 h 935984"/>
                  <a:gd name="connsiteX3" fmla="*/ 675784 w 881829"/>
                  <a:gd name="connsiteY3" fmla="*/ 682531 h 935984"/>
                  <a:gd name="connsiteX4" fmla="*/ 40784 w 881829"/>
                  <a:gd name="connsiteY4" fmla="*/ 898430 h 935984"/>
                  <a:gd name="connsiteX0" fmla="*/ 40784 w 895314"/>
                  <a:gd name="connsiteY0" fmla="*/ 898430 h 935984"/>
                  <a:gd name="connsiteX1" fmla="*/ 311717 w 895314"/>
                  <a:gd name="connsiteY1" fmla="*/ 216860 h 935984"/>
                  <a:gd name="connsiteX2" fmla="*/ 862051 w 895314"/>
                  <a:gd name="connsiteY2" fmla="*/ 43297 h 935984"/>
                  <a:gd name="connsiteX3" fmla="*/ 675784 w 895314"/>
                  <a:gd name="connsiteY3" fmla="*/ 682531 h 935984"/>
                  <a:gd name="connsiteX4" fmla="*/ 40784 w 895314"/>
                  <a:gd name="connsiteY4" fmla="*/ 898430 h 935984"/>
                  <a:gd name="connsiteX0" fmla="*/ 40784 w 895314"/>
                  <a:gd name="connsiteY0" fmla="*/ 916563 h 954117"/>
                  <a:gd name="connsiteX1" fmla="*/ 311717 w 895314"/>
                  <a:gd name="connsiteY1" fmla="*/ 234993 h 954117"/>
                  <a:gd name="connsiteX2" fmla="*/ 862051 w 895314"/>
                  <a:gd name="connsiteY2" fmla="*/ 61430 h 954117"/>
                  <a:gd name="connsiteX3" fmla="*/ 675784 w 895314"/>
                  <a:gd name="connsiteY3" fmla="*/ 700664 h 954117"/>
                  <a:gd name="connsiteX4" fmla="*/ 40784 w 895314"/>
                  <a:gd name="connsiteY4" fmla="*/ 916563 h 954117"/>
                  <a:gd name="connsiteX0" fmla="*/ 40784 w 895314"/>
                  <a:gd name="connsiteY0" fmla="*/ 902032 h 939586"/>
                  <a:gd name="connsiteX1" fmla="*/ 311717 w 895314"/>
                  <a:gd name="connsiteY1" fmla="*/ 220462 h 939586"/>
                  <a:gd name="connsiteX2" fmla="*/ 862051 w 895314"/>
                  <a:gd name="connsiteY2" fmla="*/ 46899 h 939586"/>
                  <a:gd name="connsiteX3" fmla="*/ 675784 w 895314"/>
                  <a:gd name="connsiteY3" fmla="*/ 686133 h 939586"/>
                  <a:gd name="connsiteX4" fmla="*/ 40784 w 895314"/>
                  <a:gd name="connsiteY4" fmla="*/ 902032 h 939586"/>
                  <a:gd name="connsiteX0" fmla="*/ 40784 w 895314"/>
                  <a:gd name="connsiteY0" fmla="*/ 891283 h 928837"/>
                  <a:gd name="connsiteX1" fmla="*/ 311717 w 895314"/>
                  <a:gd name="connsiteY1" fmla="*/ 209713 h 928837"/>
                  <a:gd name="connsiteX2" fmla="*/ 862051 w 895314"/>
                  <a:gd name="connsiteY2" fmla="*/ 36150 h 928837"/>
                  <a:gd name="connsiteX3" fmla="*/ 675784 w 895314"/>
                  <a:gd name="connsiteY3" fmla="*/ 675384 h 928837"/>
                  <a:gd name="connsiteX4" fmla="*/ 40784 w 895314"/>
                  <a:gd name="connsiteY4" fmla="*/ 891283 h 928837"/>
                  <a:gd name="connsiteX0" fmla="*/ 9211 w 863741"/>
                  <a:gd name="connsiteY0" fmla="*/ 888863 h 908926"/>
                  <a:gd name="connsiteX1" fmla="*/ 305544 w 863741"/>
                  <a:gd name="connsiteY1" fmla="*/ 224227 h 908926"/>
                  <a:gd name="connsiteX2" fmla="*/ 830478 w 863741"/>
                  <a:gd name="connsiteY2" fmla="*/ 33730 h 908926"/>
                  <a:gd name="connsiteX3" fmla="*/ 644211 w 863741"/>
                  <a:gd name="connsiteY3" fmla="*/ 672964 h 908926"/>
                  <a:gd name="connsiteX4" fmla="*/ 9211 w 863741"/>
                  <a:gd name="connsiteY4" fmla="*/ 888863 h 908926"/>
                  <a:gd name="connsiteX0" fmla="*/ 19675 w 874205"/>
                  <a:gd name="connsiteY0" fmla="*/ 915455 h 935518"/>
                  <a:gd name="connsiteX1" fmla="*/ 316008 w 874205"/>
                  <a:gd name="connsiteY1" fmla="*/ 250819 h 935518"/>
                  <a:gd name="connsiteX2" fmla="*/ 840942 w 874205"/>
                  <a:gd name="connsiteY2" fmla="*/ 60322 h 935518"/>
                  <a:gd name="connsiteX3" fmla="*/ 654675 w 874205"/>
                  <a:gd name="connsiteY3" fmla="*/ 699556 h 935518"/>
                  <a:gd name="connsiteX4" fmla="*/ 19675 w 874205"/>
                  <a:gd name="connsiteY4" fmla="*/ 915455 h 935518"/>
                  <a:gd name="connsiteX0" fmla="*/ 10846 w 865376"/>
                  <a:gd name="connsiteY0" fmla="*/ 894713 h 914776"/>
                  <a:gd name="connsiteX1" fmla="*/ 307179 w 865376"/>
                  <a:gd name="connsiteY1" fmla="*/ 230077 h 914776"/>
                  <a:gd name="connsiteX2" fmla="*/ 832113 w 865376"/>
                  <a:gd name="connsiteY2" fmla="*/ 39580 h 914776"/>
                  <a:gd name="connsiteX3" fmla="*/ 645846 w 865376"/>
                  <a:gd name="connsiteY3" fmla="*/ 678814 h 914776"/>
                  <a:gd name="connsiteX4" fmla="*/ 10846 w 865376"/>
                  <a:gd name="connsiteY4" fmla="*/ 894713 h 914776"/>
                  <a:gd name="connsiteX0" fmla="*/ 24831 w 879361"/>
                  <a:gd name="connsiteY0" fmla="*/ 894713 h 937968"/>
                  <a:gd name="connsiteX1" fmla="*/ 321164 w 879361"/>
                  <a:gd name="connsiteY1" fmla="*/ 230077 h 937968"/>
                  <a:gd name="connsiteX2" fmla="*/ 846098 w 879361"/>
                  <a:gd name="connsiteY2" fmla="*/ 39580 h 937968"/>
                  <a:gd name="connsiteX3" fmla="*/ 659831 w 879361"/>
                  <a:gd name="connsiteY3" fmla="*/ 678814 h 937968"/>
                  <a:gd name="connsiteX4" fmla="*/ 24831 w 879361"/>
                  <a:gd name="connsiteY4" fmla="*/ 894713 h 937968"/>
                  <a:gd name="connsiteX0" fmla="*/ 20689 w 901138"/>
                  <a:gd name="connsiteY0" fmla="*/ 862953 h 909220"/>
                  <a:gd name="connsiteX1" fmla="*/ 342422 w 901138"/>
                  <a:gd name="connsiteY1" fmla="*/ 223717 h 909220"/>
                  <a:gd name="connsiteX2" fmla="*/ 867356 w 901138"/>
                  <a:gd name="connsiteY2" fmla="*/ 33220 h 909220"/>
                  <a:gd name="connsiteX3" fmla="*/ 681089 w 901138"/>
                  <a:gd name="connsiteY3" fmla="*/ 672454 h 909220"/>
                  <a:gd name="connsiteX4" fmla="*/ 20689 w 901138"/>
                  <a:gd name="connsiteY4" fmla="*/ 862953 h 909220"/>
                  <a:gd name="connsiteX0" fmla="*/ 9600 w 893872"/>
                  <a:gd name="connsiteY0" fmla="*/ 862953 h 878842"/>
                  <a:gd name="connsiteX1" fmla="*/ 331333 w 893872"/>
                  <a:gd name="connsiteY1" fmla="*/ 223717 h 878842"/>
                  <a:gd name="connsiteX2" fmla="*/ 856267 w 893872"/>
                  <a:gd name="connsiteY2" fmla="*/ 33220 h 878842"/>
                  <a:gd name="connsiteX3" fmla="*/ 695400 w 893872"/>
                  <a:gd name="connsiteY3" fmla="*/ 630120 h 878842"/>
                  <a:gd name="connsiteX4" fmla="*/ 9600 w 893872"/>
                  <a:gd name="connsiteY4" fmla="*/ 862953 h 878842"/>
                  <a:gd name="connsiteX0" fmla="*/ 42671 w 926943"/>
                  <a:gd name="connsiteY0" fmla="*/ 862953 h 910965"/>
                  <a:gd name="connsiteX1" fmla="*/ 364404 w 926943"/>
                  <a:gd name="connsiteY1" fmla="*/ 223717 h 910965"/>
                  <a:gd name="connsiteX2" fmla="*/ 889338 w 926943"/>
                  <a:gd name="connsiteY2" fmla="*/ 33220 h 910965"/>
                  <a:gd name="connsiteX3" fmla="*/ 728471 w 926943"/>
                  <a:gd name="connsiteY3" fmla="*/ 630120 h 910965"/>
                  <a:gd name="connsiteX4" fmla="*/ 42671 w 926943"/>
                  <a:gd name="connsiteY4" fmla="*/ 862953 h 910965"/>
                  <a:gd name="connsiteX0" fmla="*/ 45661 w 929933"/>
                  <a:gd name="connsiteY0" fmla="*/ 861032 h 909044"/>
                  <a:gd name="connsiteX1" fmla="*/ 367394 w 929933"/>
                  <a:gd name="connsiteY1" fmla="*/ 221796 h 909044"/>
                  <a:gd name="connsiteX2" fmla="*/ 892328 w 929933"/>
                  <a:gd name="connsiteY2" fmla="*/ 31299 h 909044"/>
                  <a:gd name="connsiteX3" fmla="*/ 731461 w 929933"/>
                  <a:gd name="connsiteY3" fmla="*/ 628199 h 909044"/>
                  <a:gd name="connsiteX4" fmla="*/ 45661 w 929933"/>
                  <a:gd name="connsiteY4" fmla="*/ 861032 h 909044"/>
                  <a:gd name="connsiteX0" fmla="*/ 45661 w 929933"/>
                  <a:gd name="connsiteY0" fmla="*/ 841988 h 890000"/>
                  <a:gd name="connsiteX1" fmla="*/ 367394 w 929933"/>
                  <a:gd name="connsiteY1" fmla="*/ 202752 h 890000"/>
                  <a:gd name="connsiteX2" fmla="*/ 892328 w 929933"/>
                  <a:gd name="connsiteY2" fmla="*/ 12255 h 890000"/>
                  <a:gd name="connsiteX3" fmla="*/ 731461 w 929933"/>
                  <a:gd name="connsiteY3" fmla="*/ 609155 h 890000"/>
                  <a:gd name="connsiteX4" fmla="*/ 45661 w 929933"/>
                  <a:gd name="connsiteY4" fmla="*/ 841988 h 890000"/>
                  <a:gd name="connsiteX0" fmla="*/ 45661 w 929933"/>
                  <a:gd name="connsiteY0" fmla="*/ 848021 h 896033"/>
                  <a:gd name="connsiteX1" fmla="*/ 367394 w 929933"/>
                  <a:gd name="connsiteY1" fmla="*/ 208785 h 896033"/>
                  <a:gd name="connsiteX2" fmla="*/ 892328 w 929933"/>
                  <a:gd name="connsiteY2" fmla="*/ 18288 h 896033"/>
                  <a:gd name="connsiteX3" fmla="*/ 731461 w 929933"/>
                  <a:gd name="connsiteY3" fmla="*/ 615188 h 896033"/>
                  <a:gd name="connsiteX4" fmla="*/ 45661 w 929933"/>
                  <a:gd name="connsiteY4" fmla="*/ 848021 h 896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33" h="896033">
                    <a:moveTo>
                      <a:pt x="45661" y="848021"/>
                    </a:moveTo>
                    <a:cubicBezTo>
                      <a:pt x="-116617" y="695621"/>
                      <a:pt x="192417" y="330141"/>
                      <a:pt x="367394" y="208785"/>
                    </a:cubicBezTo>
                    <a:cubicBezTo>
                      <a:pt x="542371" y="87429"/>
                      <a:pt x="638326" y="-50289"/>
                      <a:pt x="892328" y="18288"/>
                    </a:cubicBezTo>
                    <a:cubicBezTo>
                      <a:pt x="993927" y="281599"/>
                      <a:pt x="872572" y="476899"/>
                      <a:pt x="731461" y="615188"/>
                    </a:cubicBezTo>
                    <a:cubicBezTo>
                      <a:pt x="590350" y="753477"/>
                      <a:pt x="207939" y="1000421"/>
                      <a:pt x="45661" y="848021"/>
                    </a:cubicBezTo>
                    <a:close/>
                  </a:path>
                </a:pathLst>
              </a:custGeom>
              <a:noFill/>
              <a:ln w="50800" cap="flat" cmpd="sng" algn="ctr">
                <a:solidFill>
                  <a:sysClr val="windowText" lastClr="000000"/>
                </a:solidFill>
                <a:prstDash val="sysDash"/>
              </a:ln>
              <a:effectLst>
                <a:outerShdw blurRad="40000" dist="23000" dir="5400000" rotWithShape="0">
                  <a:srgbClr val="000000">
                    <a:alpha val="35000"/>
                  </a:srgbClr>
                </a:outerShdw>
              </a:effectLst>
            </p:spPr>
            <p:txBody>
              <a:bodyPr rtlCol="0" anchor="ctr"/>
              <a:lstStyle/>
              <a:p>
                <a:pPr algn="ctr" defTabSz="914400">
                  <a:defRPr/>
                </a:pPr>
                <a:endParaRPr lang="en-US" sz="1800" kern="0">
                  <a:solidFill>
                    <a:sysClr val="window" lastClr="FFFFFF"/>
                  </a:solidFill>
                  <a:latin typeface="Calibri"/>
                </a:endParaRPr>
              </a:p>
            </p:txBody>
          </p:sp>
        </p:grpSp>
      </p:gr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9" y="2171701"/>
            <a:ext cx="3429000" cy="2900934"/>
          </a:xfrm>
          <a:prstGeom prst="rect">
            <a:avLst/>
          </a:prstGeom>
        </p:spPr>
      </p:pic>
      <p:grpSp>
        <p:nvGrpSpPr>
          <p:cNvPr id="39" name="Group 38"/>
          <p:cNvGrpSpPr/>
          <p:nvPr/>
        </p:nvGrpSpPr>
        <p:grpSpPr>
          <a:xfrm>
            <a:off x="686619" y="2564368"/>
            <a:ext cx="2743200" cy="1881664"/>
            <a:chOff x="685800" y="468868"/>
            <a:chExt cx="2743200" cy="1881664"/>
          </a:xfrm>
        </p:grpSpPr>
        <p:sp>
          <p:nvSpPr>
            <p:cNvPr id="40" name="TextBox 39"/>
            <p:cNvSpPr txBox="1"/>
            <p:nvPr/>
          </p:nvSpPr>
          <p:spPr>
            <a:xfrm>
              <a:off x="2971800" y="990600"/>
              <a:ext cx="457200" cy="369332"/>
            </a:xfrm>
            <a:prstGeom prst="rect">
              <a:avLst/>
            </a:prstGeom>
            <a:noFill/>
          </p:spPr>
          <p:txBody>
            <a:bodyPr wrap="square" rtlCol="0">
              <a:spAutoFit/>
            </a:bodyPr>
            <a:lstStyle/>
            <a:p>
              <a:pPr algn="ctr" defTabSz="914400">
                <a:defRPr/>
              </a:pPr>
              <a:r>
                <a:rPr lang="en-US" sz="1800" b="1" kern="0" dirty="0">
                  <a:solidFill>
                    <a:srgbClr val="FF0000"/>
                  </a:solidFill>
                  <a:latin typeface="Arial"/>
                  <a:cs typeface="Arial"/>
                </a:rPr>
                <a:t>H</a:t>
              </a:r>
            </a:p>
          </p:txBody>
        </p:sp>
        <p:sp>
          <p:nvSpPr>
            <p:cNvPr id="41" name="TextBox 40"/>
            <p:cNvSpPr txBox="1"/>
            <p:nvPr/>
          </p:nvSpPr>
          <p:spPr>
            <a:xfrm>
              <a:off x="1828800" y="468868"/>
              <a:ext cx="457200" cy="369332"/>
            </a:xfrm>
            <a:prstGeom prst="rect">
              <a:avLst/>
            </a:prstGeom>
            <a:noFill/>
          </p:spPr>
          <p:txBody>
            <a:bodyPr wrap="square" rtlCol="0">
              <a:spAutoFit/>
            </a:bodyPr>
            <a:lstStyle/>
            <a:p>
              <a:pPr algn="ctr" defTabSz="914400">
                <a:defRPr/>
              </a:pPr>
              <a:r>
                <a:rPr lang="en-US" sz="1800" b="1" kern="0" dirty="0">
                  <a:solidFill>
                    <a:srgbClr val="FF0000"/>
                  </a:solidFill>
                  <a:latin typeface="Arial"/>
                  <a:cs typeface="Arial"/>
                </a:rPr>
                <a:t>H</a:t>
              </a:r>
            </a:p>
          </p:txBody>
        </p:sp>
        <p:sp>
          <p:nvSpPr>
            <p:cNvPr id="42" name="TextBox 41"/>
            <p:cNvSpPr txBox="1"/>
            <p:nvPr/>
          </p:nvSpPr>
          <p:spPr>
            <a:xfrm>
              <a:off x="685800" y="926068"/>
              <a:ext cx="457200" cy="369332"/>
            </a:xfrm>
            <a:prstGeom prst="rect">
              <a:avLst/>
            </a:prstGeom>
            <a:noFill/>
          </p:spPr>
          <p:txBody>
            <a:bodyPr wrap="square" rtlCol="0">
              <a:spAutoFit/>
            </a:bodyPr>
            <a:lstStyle/>
            <a:p>
              <a:pPr algn="ctr" defTabSz="914400">
                <a:defRPr/>
              </a:pPr>
              <a:r>
                <a:rPr lang="en-US" sz="1800" b="1" kern="0" dirty="0">
                  <a:solidFill>
                    <a:srgbClr val="1F497D"/>
                  </a:solidFill>
                  <a:latin typeface="Arial"/>
                  <a:cs typeface="Arial"/>
                </a:rPr>
                <a:t>L</a:t>
              </a:r>
            </a:p>
          </p:txBody>
        </p:sp>
        <p:sp>
          <p:nvSpPr>
            <p:cNvPr id="43" name="TextBox 42"/>
            <p:cNvSpPr txBox="1"/>
            <p:nvPr/>
          </p:nvSpPr>
          <p:spPr>
            <a:xfrm>
              <a:off x="1524000" y="990600"/>
              <a:ext cx="457200" cy="369332"/>
            </a:xfrm>
            <a:prstGeom prst="rect">
              <a:avLst/>
            </a:prstGeom>
            <a:noFill/>
          </p:spPr>
          <p:txBody>
            <a:bodyPr wrap="square" rtlCol="0">
              <a:spAutoFit/>
            </a:bodyPr>
            <a:lstStyle/>
            <a:p>
              <a:pPr algn="ctr" defTabSz="914400">
                <a:defRPr/>
              </a:pPr>
              <a:r>
                <a:rPr lang="en-US" sz="1800" b="1" kern="0" dirty="0">
                  <a:solidFill>
                    <a:srgbClr val="1F497D"/>
                  </a:solidFill>
                  <a:latin typeface="Arial"/>
                  <a:cs typeface="Arial"/>
                </a:rPr>
                <a:t>L</a:t>
              </a:r>
            </a:p>
          </p:txBody>
        </p:sp>
        <p:sp>
          <p:nvSpPr>
            <p:cNvPr id="44" name="TextBox 43"/>
            <p:cNvSpPr txBox="1"/>
            <p:nvPr/>
          </p:nvSpPr>
          <p:spPr>
            <a:xfrm>
              <a:off x="2362200" y="609600"/>
              <a:ext cx="457200" cy="369332"/>
            </a:xfrm>
            <a:prstGeom prst="rect">
              <a:avLst/>
            </a:prstGeom>
            <a:noFill/>
          </p:spPr>
          <p:txBody>
            <a:bodyPr wrap="square" rtlCol="0">
              <a:spAutoFit/>
            </a:bodyPr>
            <a:lstStyle/>
            <a:p>
              <a:pPr algn="ctr" defTabSz="914400">
                <a:defRPr/>
              </a:pPr>
              <a:r>
                <a:rPr lang="en-US" sz="1800" b="1" kern="0" dirty="0">
                  <a:solidFill>
                    <a:srgbClr val="1F497D"/>
                  </a:solidFill>
                  <a:latin typeface="Arial"/>
                  <a:cs typeface="Arial"/>
                </a:rPr>
                <a:t>L</a:t>
              </a:r>
            </a:p>
          </p:txBody>
        </p:sp>
        <p:sp>
          <p:nvSpPr>
            <p:cNvPr id="45" name="TextBox 44"/>
            <p:cNvSpPr txBox="1"/>
            <p:nvPr/>
          </p:nvSpPr>
          <p:spPr>
            <a:xfrm>
              <a:off x="1981200" y="1981200"/>
              <a:ext cx="457200" cy="369332"/>
            </a:xfrm>
            <a:prstGeom prst="rect">
              <a:avLst/>
            </a:prstGeom>
            <a:noFill/>
          </p:spPr>
          <p:txBody>
            <a:bodyPr wrap="square" rtlCol="0">
              <a:spAutoFit/>
            </a:bodyPr>
            <a:lstStyle/>
            <a:p>
              <a:pPr algn="ctr" defTabSz="914400">
                <a:defRPr/>
              </a:pPr>
              <a:r>
                <a:rPr lang="en-US" sz="1800" b="1" kern="0" dirty="0">
                  <a:solidFill>
                    <a:srgbClr val="1F497D"/>
                  </a:solidFill>
                  <a:latin typeface="Arial"/>
                  <a:cs typeface="Arial"/>
                </a:rPr>
                <a:t>L</a:t>
              </a:r>
            </a:p>
          </p:txBody>
        </p:sp>
        <p:sp>
          <p:nvSpPr>
            <p:cNvPr id="46" name="TextBox 45"/>
            <p:cNvSpPr txBox="1"/>
            <p:nvPr/>
          </p:nvSpPr>
          <p:spPr>
            <a:xfrm>
              <a:off x="1143000" y="1459468"/>
              <a:ext cx="457200" cy="369332"/>
            </a:xfrm>
            <a:prstGeom prst="rect">
              <a:avLst/>
            </a:prstGeom>
            <a:noFill/>
          </p:spPr>
          <p:txBody>
            <a:bodyPr wrap="square" rtlCol="0">
              <a:spAutoFit/>
            </a:bodyPr>
            <a:lstStyle/>
            <a:p>
              <a:pPr algn="ctr" defTabSz="914400">
                <a:defRPr/>
              </a:pPr>
              <a:r>
                <a:rPr lang="en-US" sz="1800" b="1" kern="0" dirty="0">
                  <a:solidFill>
                    <a:srgbClr val="FF0000"/>
                  </a:solidFill>
                  <a:latin typeface="Arial"/>
                  <a:cs typeface="Arial"/>
                </a:rPr>
                <a:t>H</a:t>
              </a:r>
            </a:p>
          </p:txBody>
        </p:sp>
      </p:grpSp>
    </p:spTree>
    <p:extLst>
      <p:ext uri="{BB962C8B-B14F-4D97-AF65-F5344CB8AC3E}">
        <p14:creationId xmlns:p14="http://schemas.microsoft.com/office/powerpoint/2010/main" val="3738673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e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07" y="0"/>
            <a:ext cx="5498893" cy="5143500"/>
          </a:xfrm>
          <a:prstGeom prst="rect">
            <a:avLst/>
          </a:prstGeom>
        </p:spPr>
      </p:pic>
      <p:pic>
        <p:nvPicPr>
          <p:cNvPr id="3" name="Picture 2" descr="mco-2020_droug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36786"/>
            <a:ext cx="2667000" cy="3142788"/>
          </a:xfrm>
          <a:prstGeom prst="rect">
            <a:avLst/>
          </a:prstGeom>
        </p:spPr>
      </p:pic>
      <p:sp>
        <p:nvSpPr>
          <p:cNvPr id="4" name="TextBox 3">
            <a:extLst>
              <a:ext uri="{FF2B5EF4-FFF2-40B4-BE49-F238E27FC236}">
                <a16:creationId xmlns="" xmlns:a16="http://schemas.microsoft.com/office/drawing/2014/main" id="{9800B187-0982-A940-B561-13A577A87915}"/>
              </a:ext>
            </a:extLst>
          </p:cNvPr>
          <p:cNvSpPr txBox="1"/>
          <p:nvPr/>
        </p:nvSpPr>
        <p:spPr>
          <a:xfrm>
            <a:off x="6019800" y="4857750"/>
            <a:ext cx="2519979"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D9D9D9"/>
                </a:solidFill>
                <a:effectLst/>
                <a:uLnTx/>
                <a:uFillTx/>
                <a:latin typeface="Arial"/>
                <a:cs typeface="Arial"/>
              </a:rPr>
              <a:t>MCF 2020 Update, MCC STS 2020</a:t>
            </a:r>
          </a:p>
        </p:txBody>
      </p:sp>
      <p:sp>
        <p:nvSpPr>
          <p:cNvPr id="5" name="Rectangle 4"/>
          <p:cNvSpPr/>
          <p:nvPr/>
        </p:nvSpPr>
        <p:spPr>
          <a:xfrm>
            <a:off x="5714999" y="57150"/>
            <a:ext cx="3358179" cy="1590179"/>
          </a:xfrm>
          <a:prstGeom prst="rect">
            <a:avLst/>
          </a:prstGeom>
        </p:spPr>
        <p:txBody>
          <a:bodyPr wrap="square">
            <a:spAutoFit/>
          </a:bodyPr>
          <a:lstStyle/>
          <a:p>
            <a:pPr marL="171450" indent="-171450">
              <a:spcAft>
                <a:spcPts val="800"/>
              </a:spcAft>
              <a:buFont typeface="Arial"/>
              <a:buChar char="•"/>
            </a:pPr>
            <a:r>
              <a:rPr lang="en-US" sz="1200" dirty="0">
                <a:solidFill>
                  <a:srgbClr val="F2F2F2"/>
                </a:solidFill>
                <a:latin typeface="Arial"/>
                <a:cs typeface="Arial"/>
              </a:rPr>
              <a:t>Meteorological drought has not increased over the past century.</a:t>
            </a:r>
          </a:p>
          <a:p>
            <a:pPr marL="171450" indent="-171450">
              <a:spcAft>
                <a:spcPts val="800"/>
              </a:spcAft>
              <a:buFont typeface="Arial"/>
              <a:buChar char="•"/>
            </a:pPr>
            <a:r>
              <a:rPr lang="en-US" sz="1200" dirty="0">
                <a:solidFill>
                  <a:srgbClr val="F2F2F2"/>
                </a:solidFill>
                <a:latin typeface="Arial"/>
                <a:cs typeface="Arial"/>
              </a:rPr>
              <a:t>Uncertain whether drought will become more or less common in the future.</a:t>
            </a:r>
          </a:p>
          <a:p>
            <a:pPr marL="171450" indent="-171450">
              <a:spcAft>
                <a:spcPts val="800"/>
              </a:spcAft>
              <a:buFont typeface="Arial"/>
              <a:buChar char="•"/>
            </a:pPr>
            <a:r>
              <a:rPr lang="en-US" sz="1200" dirty="0">
                <a:solidFill>
                  <a:srgbClr val="F2F2F2"/>
                </a:solidFill>
                <a:latin typeface="Arial"/>
                <a:cs typeface="Arial"/>
              </a:rPr>
              <a:t>However, when droughts develop, warmer temperatures will likely exacerbate dryness through increased evaporative losses.</a:t>
            </a:r>
            <a:endParaRPr lang="en-US" sz="1200" dirty="0"/>
          </a:p>
        </p:txBody>
      </p:sp>
    </p:spTree>
    <p:extLst>
      <p:ext uri="{BB962C8B-B14F-4D97-AF65-F5344CB8AC3E}">
        <p14:creationId xmlns:p14="http://schemas.microsoft.com/office/powerpoint/2010/main" val="2033734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41F9888-8FB8-BE40-B68A-6DCA44C3DB3C}"/>
              </a:ext>
            </a:extLst>
          </p:cNvPr>
          <p:cNvGrpSpPr/>
          <p:nvPr/>
        </p:nvGrpSpPr>
        <p:grpSpPr>
          <a:xfrm>
            <a:off x="304800" y="209550"/>
            <a:ext cx="2531432" cy="3276600"/>
            <a:chOff x="4634709" y="973968"/>
            <a:chExt cx="3813048" cy="4935481"/>
          </a:xfrm>
        </p:grpSpPr>
        <p:pic>
          <p:nvPicPr>
            <p:cNvPr id="3" name="Picture 2">
              <a:extLst>
                <a:ext uri="{FF2B5EF4-FFF2-40B4-BE49-F238E27FC236}">
                  <a16:creationId xmlns="" xmlns:a16="http://schemas.microsoft.com/office/drawing/2014/main" id="{12C60CCB-D382-9E42-8682-FDF462963702}"/>
                </a:ext>
              </a:extLst>
            </p:cNvPr>
            <p:cNvPicPr>
              <a:picLocks noChangeAspect="1"/>
            </p:cNvPicPr>
            <p:nvPr/>
          </p:nvPicPr>
          <p:blipFill>
            <a:blip r:embed="rId2"/>
            <a:stretch>
              <a:fillRect/>
            </a:stretch>
          </p:blipFill>
          <p:spPr>
            <a:xfrm>
              <a:off x="4634709" y="973968"/>
              <a:ext cx="3813048" cy="4935481"/>
            </a:xfrm>
            <a:prstGeom prst="rect">
              <a:avLst/>
            </a:prstGeom>
          </p:spPr>
        </p:pic>
        <p:pic>
          <p:nvPicPr>
            <p:cNvPr id="4" name="Picture 3" descr="CCI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5225951"/>
              <a:ext cx="837093" cy="4872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seagra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725" y="5223979"/>
              <a:ext cx="636800" cy="533536"/>
            </a:xfrm>
            <a:prstGeom prst="rect">
              <a:avLst/>
            </a:prstGeom>
            <a:ln>
              <a:noFill/>
            </a:ln>
          </p:spPr>
        </p:pic>
      </p:grpSp>
      <p:pic>
        <p:nvPicPr>
          <p:cNvPr id="6" name="Picture 5" descr="gopif_202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2716" y="971550"/>
            <a:ext cx="2558568" cy="3311895"/>
          </a:xfrm>
          <a:prstGeom prst="rect">
            <a:avLst/>
          </a:prstGeom>
        </p:spPr>
      </p:pic>
      <p:pic>
        <p:nvPicPr>
          <p:cNvPr id="8" name="Picture 7">
            <a:extLst>
              <a:ext uri="{FF2B5EF4-FFF2-40B4-BE49-F238E27FC236}">
                <a16:creationId xmlns="" xmlns:a16="http://schemas.microsoft.com/office/drawing/2014/main" id="{144ECABD-BF75-2E44-9780-76332C7D5DF5}"/>
              </a:ext>
            </a:extLst>
          </p:cNvPr>
          <p:cNvPicPr>
            <a:picLocks noChangeAspect="1"/>
          </p:cNvPicPr>
          <p:nvPr/>
        </p:nvPicPr>
        <p:blipFill>
          <a:blip r:embed="rId6"/>
          <a:stretch>
            <a:fillRect/>
          </a:stretch>
        </p:blipFill>
        <p:spPr>
          <a:xfrm>
            <a:off x="6297159" y="1657350"/>
            <a:ext cx="2542041" cy="3316949"/>
          </a:xfrm>
          <a:prstGeom prst="rect">
            <a:avLst/>
          </a:prstGeom>
        </p:spPr>
      </p:pic>
    </p:spTree>
    <p:extLst>
      <p:ext uri="{BB962C8B-B14F-4D97-AF65-F5344CB8AC3E}">
        <p14:creationId xmlns:p14="http://schemas.microsoft.com/office/powerpoint/2010/main" val="10914313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RSST_stack_10-01.png"/>
          <p:cNvPicPr>
            <a:picLocks noChangeAspect="1"/>
          </p:cNvPicPr>
          <p:nvPr/>
        </p:nvPicPr>
        <p:blipFill rotWithShape="1">
          <a:blip r:embed="rId2">
            <a:extLst>
              <a:ext uri="{28A0092B-C50C-407E-A947-70E740481C1C}">
                <a14:useLocalDpi xmlns:a14="http://schemas.microsoft.com/office/drawing/2010/main" val="0"/>
              </a:ext>
            </a:extLst>
          </a:blip>
          <a:srcRect l="2411" r="2824"/>
          <a:stretch/>
        </p:blipFill>
        <p:spPr>
          <a:xfrm>
            <a:off x="762026" y="39935"/>
            <a:ext cx="3200399" cy="4981371"/>
          </a:xfrm>
          <a:prstGeom prst="rect">
            <a:avLst/>
          </a:prstGeom>
        </p:spPr>
      </p:pic>
      <p:pic>
        <p:nvPicPr>
          <p:cNvPr id="4" name="Picture 3" descr="NAtlan_1992_MSL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657350"/>
            <a:ext cx="2819400" cy="3424696"/>
          </a:xfrm>
          <a:prstGeom prst="rect">
            <a:avLst/>
          </a:prstGeom>
        </p:spPr>
      </p:pic>
      <p:sp>
        <p:nvSpPr>
          <p:cNvPr id="5" name="TextBox 4"/>
          <p:cNvSpPr txBox="1"/>
          <p:nvPr/>
        </p:nvSpPr>
        <p:spPr>
          <a:xfrm>
            <a:off x="4114804" y="76200"/>
            <a:ext cx="4682969" cy="1477328"/>
          </a:xfrm>
          <a:prstGeom prst="rect">
            <a:avLst/>
          </a:prstGeom>
          <a:noFill/>
        </p:spPr>
        <p:txBody>
          <a:bodyPr wrap="square" rtlCol="0">
            <a:spAutoFit/>
          </a:bodyPr>
          <a:lstStyle/>
          <a:p>
            <a:pPr algn="ctr" defTabSz="457200">
              <a:defRPr/>
            </a:pPr>
            <a:r>
              <a:rPr lang="en-US" sz="1600" b="1" dirty="0">
                <a:solidFill>
                  <a:prstClr val="white"/>
                </a:solidFill>
                <a:latin typeface="Arial"/>
                <a:cs typeface="Arial"/>
              </a:rPr>
              <a:t>Evidence for a Volcanic Underpinning of the Atlantic Multidecadal Oscillation</a:t>
            </a:r>
            <a:br>
              <a:rPr lang="en-US" sz="1600" b="1" dirty="0">
                <a:solidFill>
                  <a:prstClr val="white"/>
                </a:solidFill>
                <a:latin typeface="Arial"/>
                <a:cs typeface="Arial"/>
              </a:rPr>
            </a:br>
            <a:endParaRPr lang="en-US" sz="1000" b="1" dirty="0">
              <a:solidFill>
                <a:prstClr val="white"/>
              </a:solidFill>
              <a:latin typeface="Arial"/>
              <a:cs typeface="Arial"/>
            </a:endParaRPr>
          </a:p>
          <a:p>
            <a:pPr algn="ctr" defTabSz="457200">
              <a:defRPr/>
            </a:pPr>
            <a:r>
              <a:rPr lang="en-US" sz="1200" dirty="0">
                <a:solidFill>
                  <a:prstClr val="white"/>
                </a:solidFill>
                <a:latin typeface="Arial"/>
                <a:cs typeface="Arial"/>
              </a:rPr>
              <a:t>Sean D. Birkel, Paul A. Mayewski, Kirk A. </a:t>
            </a:r>
            <a:r>
              <a:rPr lang="en-US" sz="1200" dirty="0" err="1">
                <a:solidFill>
                  <a:prstClr val="white"/>
                </a:solidFill>
                <a:latin typeface="Arial"/>
                <a:cs typeface="Arial"/>
              </a:rPr>
              <a:t>Maasch</a:t>
            </a:r>
            <a:r>
              <a:rPr lang="en-US" sz="1200" dirty="0">
                <a:solidFill>
                  <a:prstClr val="white"/>
                </a:solidFill>
                <a:latin typeface="Arial"/>
                <a:cs typeface="Arial"/>
              </a:rPr>
              <a:t>,</a:t>
            </a:r>
            <a:br>
              <a:rPr lang="en-US" sz="1200" dirty="0">
                <a:solidFill>
                  <a:prstClr val="white"/>
                </a:solidFill>
                <a:latin typeface="Arial"/>
                <a:cs typeface="Arial"/>
              </a:rPr>
            </a:br>
            <a:r>
              <a:rPr lang="en-US" sz="1200" dirty="0">
                <a:solidFill>
                  <a:prstClr val="white"/>
                </a:solidFill>
                <a:latin typeface="Arial"/>
                <a:cs typeface="Arial"/>
              </a:rPr>
              <a:t>Andrei V. </a:t>
            </a:r>
            <a:r>
              <a:rPr lang="en-US" sz="1200" dirty="0" err="1">
                <a:solidFill>
                  <a:prstClr val="white"/>
                </a:solidFill>
                <a:latin typeface="Arial"/>
                <a:cs typeface="Arial"/>
              </a:rPr>
              <a:t>Kurbatov</a:t>
            </a:r>
            <a:r>
              <a:rPr lang="en-US" sz="1200" dirty="0">
                <a:solidFill>
                  <a:prstClr val="white"/>
                </a:solidFill>
                <a:latin typeface="Arial"/>
                <a:cs typeface="Arial"/>
              </a:rPr>
              <a:t>, Bradfield Lyon</a:t>
            </a:r>
          </a:p>
          <a:p>
            <a:pPr algn="ctr" defTabSz="457200">
              <a:defRPr/>
            </a:pPr>
            <a:endParaRPr lang="en-US" sz="1200" dirty="0">
              <a:solidFill>
                <a:prstClr val="white"/>
              </a:solidFill>
              <a:latin typeface="Arial"/>
              <a:cs typeface="Arial"/>
            </a:endParaRPr>
          </a:p>
          <a:p>
            <a:pPr algn="ctr" defTabSz="457200">
              <a:defRPr/>
            </a:pPr>
            <a:r>
              <a:rPr lang="en-US" sz="1200" dirty="0">
                <a:solidFill>
                  <a:prstClr val="white"/>
                </a:solidFill>
                <a:latin typeface="Arial"/>
                <a:cs typeface="Arial"/>
              </a:rPr>
              <a:t>NPJ Climate and Atmospheric Science (2018)</a:t>
            </a:r>
          </a:p>
        </p:txBody>
      </p:sp>
    </p:spTree>
    <p:extLst>
      <p:ext uri="{BB962C8B-B14F-4D97-AF65-F5344CB8AC3E}">
        <p14:creationId xmlns:p14="http://schemas.microsoft.com/office/powerpoint/2010/main" val="2606940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cings_1880-2020_20y-avg_v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10" y="41910"/>
            <a:ext cx="3774831" cy="2453640"/>
          </a:xfrm>
          <a:prstGeom prst="rect">
            <a:avLst/>
          </a:prstGeom>
        </p:spPr>
      </p:pic>
      <p:sp>
        <p:nvSpPr>
          <p:cNvPr id="3" name="Text Box 3">
            <a:extLst>
              <a:ext uri="{FF2B5EF4-FFF2-40B4-BE49-F238E27FC236}">
                <a16:creationId xmlns="" xmlns:a16="http://schemas.microsoft.com/office/drawing/2014/main" id="{B114FCDC-286D-6241-8216-A49B085A6B52}"/>
              </a:ext>
            </a:extLst>
          </p:cNvPr>
          <p:cNvSpPr txBox="1">
            <a:spLocks noChangeArrowheads="1"/>
          </p:cNvSpPr>
          <p:nvPr/>
        </p:nvSpPr>
        <p:spPr bwMode="auto">
          <a:xfrm>
            <a:off x="76200" y="2508706"/>
            <a:ext cx="2057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dirty="0" smtClean="0">
                <a:solidFill>
                  <a:prstClr val="white">
                    <a:lumMod val="75000"/>
                  </a:prstClr>
                </a:solidFill>
                <a:latin typeface="Arial"/>
                <a:cs typeface="Arial"/>
              </a:rPr>
              <a:t>Data from Hansen et al. 2011</a:t>
            </a:r>
            <a:endParaRPr lang="en-US" sz="800" dirty="0">
              <a:solidFill>
                <a:prstClr val="white">
                  <a:lumMod val="75000"/>
                </a:prstClr>
              </a:solidFill>
              <a:latin typeface="Arial"/>
              <a:cs typeface="Arial"/>
            </a:endParaRPr>
          </a:p>
        </p:txBody>
      </p:sp>
      <p:pic>
        <p:nvPicPr>
          <p:cNvPr id="5" name="Picture 4">
            <a:extLst>
              <a:ext uri="{FF2B5EF4-FFF2-40B4-BE49-F238E27FC236}">
                <a16:creationId xmlns="" xmlns:a16="http://schemas.microsoft.com/office/drawing/2014/main" id="{D672C441-0630-BC44-A0D9-5B7B2DC8A80A}"/>
              </a:ext>
            </a:extLst>
          </p:cNvPr>
          <p:cNvPicPr>
            <a:picLocks noChangeAspect="1"/>
          </p:cNvPicPr>
          <p:nvPr/>
        </p:nvPicPr>
        <p:blipFill rotWithShape="1">
          <a:blip r:embed="rId3"/>
          <a:srcRect l="-1776" t="-2701" r="-1592" b="-2288"/>
          <a:stretch/>
        </p:blipFill>
        <p:spPr>
          <a:xfrm>
            <a:off x="3810000" y="2033921"/>
            <a:ext cx="5335992" cy="3127601"/>
          </a:xfrm>
          <a:prstGeom prst="rect">
            <a:avLst/>
          </a:prstGeom>
          <a:solidFill>
            <a:schemeClr val="bg1"/>
          </a:solidFill>
        </p:spPr>
      </p:pic>
      <p:sp>
        <p:nvSpPr>
          <p:cNvPr id="6" name="Text Box 3">
            <a:extLst>
              <a:ext uri="{FF2B5EF4-FFF2-40B4-BE49-F238E27FC236}">
                <a16:creationId xmlns="" xmlns:a16="http://schemas.microsoft.com/office/drawing/2014/main" id="{B114FCDC-286D-6241-8216-A49B085A6B52}"/>
              </a:ext>
            </a:extLst>
          </p:cNvPr>
          <p:cNvSpPr txBox="1">
            <a:spLocks noChangeArrowheads="1"/>
          </p:cNvSpPr>
          <p:nvPr/>
        </p:nvSpPr>
        <p:spPr bwMode="auto">
          <a:xfrm>
            <a:off x="6858000" y="4566106"/>
            <a:ext cx="1371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800" dirty="0" err="1">
                <a:solidFill>
                  <a:prstClr val="black">
                    <a:lumMod val="75000"/>
                    <a:lumOff val="25000"/>
                  </a:prstClr>
                </a:solidFill>
                <a:latin typeface="Arial"/>
                <a:cs typeface="Arial"/>
              </a:rPr>
              <a:t>Meehl</a:t>
            </a:r>
            <a:r>
              <a:rPr lang="en-US" sz="800" dirty="0">
                <a:solidFill>
                  <a:prstClr val="black">
                    <a:lumMod val="75000"/>
                    <a:lumOff val="25000"/>
                  </a:prstClr>
                </a:solidFill>
                <a:latin typeface="Arial"/>
                <a:cs typeface="Arial"/>
              </a:rPr>
              <a:t> et al, 2012</a:t>
            </a:r>
          </a:p>
        </p:txBody>
      </p:sp>
      <p:sp>
        <p:nvSpPr>
          <p:cNvPr id="7" name="Rectangle 4">
            <a:extLst>
              <a:ext uri="{FF2B5EF4-FFF2-40B4-BE49-F238E27FC236}">
                <a16:creationId xmlns="" xmlns:a16="http://schemas.microsoft.com/office/drawing/2014/main" id="{1FA1DD7D-6215-9840-A7D9-0902A7292C52}"/>
              </a:ext>
            </a:extLst>
          </p:cNvPr>
          <p:cNvSpPr txBox="1">
            <a:spLocks noChangeArrowheads="1"/>
          </p:cNvSpPr>
          <p:nvPr/>
        </p:nvSpPr>
        <p:spPr>
          <a:xfrm>
            <a:off x="3886200" y="514386"/>
            <a:ext cx="5181600" cy="864601"/>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200" i="1" dirty="0">
                <a:solidFill>
                  <a:srgbClr val="FFC000">
                    <a:lumMod val="20000"/>
                    <a:lumOff val="80000"/>
                  </a:srgbClr>
                </a:solidFill>
                <a:latin typeface="Arial"/>
                <a:ea typeface="ＭＳ Ｐゴシック" charset="0"/>
                <a:cs typeface="Arial"/>
              </a:rPr>
              <a:t>Natural forcings cannot account for the</a:t>
            </a:r>
            <a:br>
              <a:rPr lang="en-US" sz="2200" i="1" dirty="0">
                <a:solidFill>
                  <a:srgbClr val="FFC000">
                    <a:lumMod val="20000"/>
                    <a:lumOff val="80000"/>
                  </a:srgbClr>
                </a:solidFill>
                <a:latin typeface="Arial"/>
                <a:ea typeface="ＭＳ Ｐゴシック" charset="0"/>
                <a:cs typeface="Arial"/>
              </a:rPr>
            </a:br>
            <a:r>
              <a:rPr lang="en-US" sz="2200" i="1" dirty="0">
                <a:solidFill>
                  <a:srgbClr val="FFC000">
                    <a:lumMod val="20000"/>
                    <a:lumOff val="80000"/>
                  </a:srgbClr>
                </a:solidFill>
                <a:latin typeface="Arial"/>
                <a:ea typeface="ＭＳ Ｐゴシック" charset="0"/>
                <a:cs typeface="Arial"/>
              </a:rPr>
              <a:t>observed warming since at least 1960</a:t>
            </a:r>
          </a:p>
        </p:txBody>
      </p:sp>
      <p:pic>
        <p:nvPicPr>
          <p:cNvPr id="8" name="Picture 7" descr="Pinatubo91eruption_plu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486150"/>
            <a:ext cx="1936700" cy="1295400"/>
          </a:xfrm>
          <a:prstGeom prst="rect">
            <a:avLst/>
          </a:prstGeom>
        </p:spPr>
      </p:pic>
      <p:pic>
        <p:nvPicPr>
          <p:cNvPr id="9" name="Picture 8" descr="sun.jpg"/>
          <p:cNvPicPr>
            <a:picLocks noChangeAspect="1"/>
          </p:cNvPicPr>
          <p:nvPr/>
        </p:nvPicPr>
        <p:blipFill rotWithShape="1">
          <a:blip r:embed="rId5">
            <a:extLst>
              <a:ext uri="{28A0092B-C50C-407E-A947-70E740481C1C}">
                <a14:useLocalDpi xmlns:a14="http://schemas.microsoft.com/office/drawing/2010/main" val="0"/>
              </a:ext>
            </a:extLst>
          </a:blip>
          <a:srcRect l="-1" r="1574"/>
          <a:stretch/>
        </p:blipFill>
        <p:spPr>
          <a:xfrm>
            <a:off x="2209823" y="3486150"/>
            <a:ext cx="1416673" cy="1295400"/>
          </a:xfrm>
          <a:prstGeom prst="rect">
            <a:avLst/>
          </a:prstGeom>
        </p:spPr>
      </p:pic>
      <p:sp>
        <p:nvSpPr>
          <p:cNvPr id="4" name="Rectangle 3"/>
          <p:cNvSpPr/>
          <p:nvPr/>
        </p:nvSpPr>
        <p:spPr>
          <a:xfrm>
            <a:off x="76200" y="4778609"/>
            <a:ext cx="2057400" cy="307777"/>
          </a:xfrm>
          <a:prstGeom prst="rect">
            <a:avLst/>
          </a:prstGeom>
        </p:spPr>
        <p:txBody>
          <a:bodyPr wrap="square">
            <a:spAutoFit/>
          </a:bodyPr>
          <a:lstStyle/>
          <a:p>
            <a:r>
              <a:rPr lang="en-US" sz="700" dirty="0">
                <a:solidFill>
                  <a:srgbClr val="FFFFFF"/>
                </a:solidFill>
                <a:latin typeface="Arial" panose="020B0604020202020204" pitchFamily="34" charset="0"/>
                <a:cs typeface="Arial" panose="020B0604020202020204" pitchFamily="34" charset="0"/>
              </a:rPr>
              <a:t>Mt. Pinatubo, 1991</a:t>
            </a:r>
            <a:br>
              <a:rPr lang="en-US" sz="700" dirty="0">
                <a:solidFill>
                  <a:srgbClr val="FFFFFF"/>
                </a:solidFill>
                <a:latin typeface="Arial" panose="020B0604020202020204" pitchFamily="34" charset="0"/>
                <a:cs typeface="Arial" panose="020B0604020202020204" pitchFamily="34" charset="0"/>
              </a:rPr>
            </a:br>
            <a:r>
              <a:rPr lang="en-US" sz="700" dirty="0" smtClean="0">
                <a:solidFill>
                  <a:srgbClr val="FFFFFF"/>
                </a:solidFill>
                <a:latin typeface="Arial" panose="020B0604020202020204" pitchFamily="34" charset="0"/>
                <a:cs typeface="Arial" panose="020B0604020202020204" pitchFamily="34" charset="0"/>
              </a:rPr>
              <a:t>USGS </a:t>
            </a:r>
            <a:r>
              <a:rPr lang="mr-IN" sz="700" dirty="0" smtClean="0">
                <a:solidFill>
                  <a:srgbClr val="FFFFFF"/>
                </a:solidFill>
                <a:latin typeface="Arial" panose="020B0604020202020204" pitchFamily="34" charset="0"/>
                <a:cs typeface="Arial" panose="020B0604020202020204" pitchFamily="34" charset="0"/>
              </a:rPr>
              <a:t>https</a:t>
            </a:r>
            <a:r>
              <a:rPr lang="mr-IN" sz="700" dirty="0">
                <a:solidFill>
                  <a:srgbClr val="FFFFFF"/>
                </a:solidFill>
                <a:latin typeface="Arial" panose="020B0604020202020204" pitchFamily="34" charset="0"/>
                <a:cs typeface="Arial" panose="020B0604020202020204" pitchFamily="34" charset="0"/>
              </a:rPr>
              <a:t>://pubs.usgs.gov/fs/1997/fs113-97/</a:t>
            </a:r>
            <a:endParaRPr lang="en-US" sz="700" dirty="0">
              <a:solidFill>
                <a:prstClr val="black"/>
              </a:solidFill>
              <a:latin typeface="Calibri"/>
            </a:endParaRPr>
          </a:p>
        </p:txBody>
      </p:sp>
      <p:sp>
        <p:nvSpPr>
          <p:cNvPr id="10" name="Rectangle 9"/>
          <p:cNvSpPr/>
          <p:nvPr/>
        </p:nvSpPr>
        <p:spPr>
          <a:xfrm>
            <a:off x="76205" y="3028950"/>
            <a:ext cx="3657601" cy="400110"/>
          </a:xfrm>
          <a:prstGeom prst="rect">
            <a:avLst/>
          </a:prstGeom>
        </p:spPr>
        <p:txBody>
          <a:bodyPr wrap="square">
            <a:spAutoFit/>
          </a:bodyPr>
          <a:lstStyle/>
          <a:p>
            <a:r>
              <a:rPr lang="en-US" sz="1000" dirty="0" smtClean="0">
                <a:solidFill>
                  <a:srgbClr val="FFFFFF"/>
                </a:solidFill>
                <a:latin typeface="Arial" panose="020B0604020202020204" pitchFamily="34" charset="0"/>
                <a:cs typeface="Arial" panose="020B0604020202020204" pitchFamily="34" charset="0"/>
              </a:rPr>
              <a:t>Volcanic aerosols and solar variability constitute the most significant natural climate perturbations</a:t>
            </a:r>
            <a:endParaRPr lang="en-US" sz="1000" dirty="0">
              <a:solidFill>
                <a:prstClr val="black"/>
              </a:solidFill>
              <a:latin typeface="Calibri"/>
            </a:endParaRPr>
          </a:p>
        </p:txBody>
      </p:sp>
    </p:spTree>
    <p:extLst>
      <p:ext uri="{BB962C8B-B14F-4D97-AF65-F5344CB8AC3E}">
        <p14:creationId xmlns:p14="http://schemas.microsoft.com/office/powerpoint/2010/main" val="2007421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G_0272.jpg">
            <a:extLst>
              <a:ext uri="{FF2B5EF4-FFF2-40B4-BE49-F238E27FC236}">
                <a16:creationId xmlns:a16="http://schemas.microsoft.com/office/drawing/2014/main" xmlns="" id="{B0E78736-EAF5-1E4E-B6AA-7A5BDA5EE1B7}"/>
              </a:ext>
            </a:extLst>
          </p:cNvPr>
          <p:cNvPicPr>
            <a:picLocks noChangeAspect="1"/>
          </p:cNvPicPr>
          <p:nvPr/>
        </p:nvPicPr>
        <p:blipFill rotWithShape="1">
          <a:blip r:embed="rId2">
            <a:extLst>
              <a:ext uri="{28A0092B-C50C-407E-A947-70E740481C1C}">
                <a14:useLocalDpi xmlns:a14="http://schemas.microsoft.com/office/drawing/2010/main" val="0"/>
              </a:ext>
            </a:extLst>
          </a:blip>
          <a:srcRect r="1724"/>
          <a:stretch/>
        </p:blipFill>
        <p:spPr bwMode="auto">
          <a:xfrm>
            <a:off x="5939631" y="2695812"/>
            <a:ext cx="3204369" cy="244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5DCFB7FC-B524-A84D-B8AD-2AD944219D1F}"/>
              </a:ext>
            </a:extLst>
          </p:cNvPr>
          <p:cNvSpPr txBox="1">
            <a:spLocks/>
          </p:cNvSpPr>
          <p:nvPr/>
        </p:nvSpPr>
        <p:spPr>
          <a:xfrm>
            <a:off x="4116832" y="-19050"/>
            <a:ext cx="5027168" cy="819150"/>
          </a:xfrm>
          <a:prstGeom prst="rect">
            <a:avLst/>
          </a:prstGeom>
        </p:spPr>
        <p:txBody>
          <a:bodyPr anchor="ctr"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dirty="0">
                <a:solidFill>
                  <a:srgbClr val="FFC000">
                    <a:lumMod val="20000"/>
                    <a:lumOff val="80000"/>
                  </a:srgbClr>
                </a:solidFill>
                <a:latin typeface="Arial" panose="020B0604020202020204" pitchFamily="34" charset="0"/>
                <a:cs typeface="Arial" panose="020B0604020202020204" pitchFamily="34" charset="0"/>
              </a:rPr>
              <a:t>Summer in March, 2012</a:t>
            </a:r>
          </a:p>
        </p:txBody>
      </p:sp>
      <p:pic>
        <p:nvPicPr>
          <p:cNvPr id="8" name="Picture 7" descr="fig_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389" y="2695812"/>
            <a:ext cx="4652211" cy="2443584"/>
          </a:xfrm>
          <a:prstGeom prst="rect">
            <a:avLst/>
          </a:prstGeom>
        </p:spPr>
      </p:pic>
      <p:sp>
        <p:nvSpPr>
          <p:cNvPr id="9" name="Rectangle 8"/>
          <p:cNvSpPr/>
          <p:nvPr/>
        </p:nvSpPr>
        <p:spPr>
          <a:xfrm>
            <a:off x="3657600" y="0"/>
            <a:ext cx="459232" cy="51411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a:extLst>
              <a:ext uri="{FF2B5EF4-FFF2-40B4-BE49-F238E27FC236}">
                <a16:creationId xmlns:a16="http://schemas.microsoft.com/office/drawing/2014/main" xmlns="" id="{7B6126AC-D7BF-8644-899C-D5BA5B0F560B}"/>
              </a:ext>
            </a:extLst>
          </p:cNvPr>
          <p:cNvSpPr txBox="1">
            <a:spLocks/>
          </p:cNvSpPr>
          <p:nvPr/>
        </p:nvSpPr>
        <p:spPr>
          <a:xfrm>
            <a:off x="4267200" y="819150"/>
            <a:ext cx="4724400" cy="187666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700" dirty="0">
                <a:solidFill>
                  <a:srgbClr val="FFFFFF"/>
                </a:solidFill>
                <a:latin typeface="Arial" panose="020B0604020202020204" pitchFamily="34" charset="0"/>
                <a:cs typeface="Arial" panose="020B0604020202020204" pitchFamily="34" charset="0"/>
              </a:rPr>
              <a:t>Temperatures into the 80s across southern half of Maine 22-23 March </a:t>
            </a:r>
            <a:r>
              <a:rPr lang="en-US" sz="1700" dirty="0" smtClean="0">
                <a:solidFill>
                  <a:srgbClr val="FFFFFF"/>
                </a:solidFill>
                <a:latin typeface="Arial" panose="020B0604020202020204" pitchFamily="34" charset="0"/>
                <a:cs typeface="Arial" panose="020B0604020202020204" pitchFamily="34" charset="0"/>
              </a:rPr>
              <a:t>without </a:t>
            </a:r>
            <a:r>
              <a:rPr lang="en-US" sz="1700" dirty="0">
                <a:solidFill>
                  <a:srgbClr val="FFFFFF"/>
                </a:solidFill>
                <a:latin typeface="Arial" panose="020B0604020202020204" pitchFamily="34" charset="0"/>
                <a:cs typeface="Arial" panose="020B0604020202020204" pitchFamily="34" charset="0"/>
              </a:rPr>
              <a:t>historical equivalent.</a:t>
            </a:r>
            <a:br>
              <a:rPr lang="en-US" sz="1700" dirty="0">
                <a:solidFill>
                  <a:srgbClr val="FFFFFF"/>
                </a:solidFill>
                <a:latin typeface="Arial" panose="020B0604020202020204" pitchFamily="34" charset="0"/>
                <a:cs typeface="Arial" panose="020B0604020202020204" pitchFamily="34" charset="0"/>
              </a:rPr>
            </a:br>
            <a:endParaRPr lang="en-US" sz="1700" dirty="0">
              <a:solidFill>
                <a:srgbClr val="FFFFFF"/>
              </a:solidFill>
              <a:latin typeface="Arial" panose="020B0604020202020204" pitchFamily="34" charset="0"/>
              <a:cs typeface="Arial" panose="020B0604020202020204" pitchFamily="34" charset="0"/>
            </a:endParaRPr>
          </a:p>
          <a:p>
            <a:r>
              <a:rPr lang="en-US" sz="1700" dirty="0">
                <a:solidFill>
                  <a:srgbClr val="FFFFFF"/>
                </a:solidFill>
                <a:latin typeface="Arial" panose="020B0604020202020204" pitchFamily="34" charset="0"/>
                <a:cs typeface="Arial" panose="020B0604020202020204" pitchFamily="34" charset="0"/>
              </a:rPr>
              <a:t>Farmington 83°F March 23</a:t>
            </a:r>
            <a:r>
              <a:rPr lang="en-US" sz="1700" baseline="30000" dirty="0">
                <a:solidFill>
                  <a:srgbClr val="FFFFFF"/>
                </a:solidFill>
                <a:latin typeface="Arial" panose="020B0604020202020204" pitchFamily="34" charset="0"/>
                <a:cs typeface="Arial" panose="020B0604020202020204" pitchFamily="34" charset="0"/>
              </a:rPr>
              <a:t>rd</a:t>
            </a:r>
            <a:r>
              <a:rPr lang="en-US" sz="1700" dirty="0">
                <a:solidFill>
                  <a:srgbClr val="FFFFFF"/>
                </a:solidFill>
                <a:latin typeface="Arial" panose="020B0604020202020204" pitchFamily="34" charset="0"/>
                <a:cs typeface="Arial" panose="020B0604020202020204" pitchFamily="34" charset="0"/>
              </a:rPr>
              <a:t> – a </a:t>
            </a:r>
            <a:r>
              <a:rPr lang="en-US" sz="1700" dirty="0" smtClean="0">
                <a:solidFill>
                  <a:srgbClr val="FFFFFF"/>
                </a:solidFill>
                <a:latin typeface="Arial" panose="020B0604020202020204" pitchFamily="34" charset="0"/>
                <a:cs typeface="Arial" panose="020B0604020202020204" pitchFamily="34" charset="0"/>
              </a:rPr>
              <a:t>daily </a:t>
            </a:r>
            <a:r>
              <a:rPr lang="en-US" sz="1700" dirty="0">
                <a:solidFill>
                  <a:srgbClr val="FFFFFF"/>
                </a:solidFill>
                <a:latin typeface="Arial" panose="020B0604020202020204" pitchFamily="34" charset="0"/>
                <a:cs typeface="Arial" panose="020B0604020202020204" pitchFamily="34" charset="0"/>
              </a:rPr>
              <a:t>high </a:t>
            </a:r>
            <a:r>
              <a:rPr lang="en-US" sz="1700" dirty="0" smtClean="0">
                <a:solidFill>
                  <a:srgbClr val="FFFFFF"/>
                </a:solidFill>
                <a:latin typeface="Arial" panose="020B0604020202020204" pitchFamily="34" charset="0"/>
                <a:cs typeface="Arial" panose="020B0604020202020204" pitchFamily="34" charset="0"/>
              </a:rPr>
              <a:t>temperature record </a:t>
            </a:r>
            <a:r>
              <a:rPr lang="en-US" sz="1700" dirty="0">
                <a:solidFill>
                  <a:srgbClr val="FFFFFF"/>
                </a:solidFill>
                <a:latin typeface="Arial" panose="020B0604020202020204" pitchFamily="34" charset="0"/>
                <a:cs typeface="Arial" panose="020B0604020202020204" pitchFamily="34" charset="0"/>
              </a:rPr>
              <a:t>set by 17°F!</a:t>
            </a:r>
          </a:p>
        </p:txBody>
      </p:sp>
      <p:pic>
        <p:nvPicPr>
          <p:cNvPr id="5" name="Picture 4" descr="sim.png">
            <a:extLst>
              <a:ext uri="{FF2B5EF4-FFF2-40B4-BE49-F238E27FC236}">
                <a16:creationId xmlns:a16="http://schemas.microsoft.com/office/drawing/2014/main" xmlns="" id="{4F4F6B04-3307-FB41-9C92-088A2C1C989F}"/>
              </a:ext>
            </a:extLst>
          </p:cNvPr>
          <p:cNvPicPr>
            <a:picLocks noChangeAspect="1"/>
          </p:cNvPicPr>
          <p:nvPr/>
        </p:nvPicPr>
        <p:blipFill rotWithShape="1">
          <a:blip r:embed="rId4">
            <a:extLst>
              <a:ext uri="{28A0092B-C50C-407E-A947-70E740481C1C}">
                <a14:useLocalDpi xmlns:a14="http://schemas.microsoft.com/office/drawing/2010/main" val="0"/>
              </a:ext>
            </a:extLst>
          </a:blip>
          <a:srcRect l="-1588" t="46644" r="7426" b="437"/>
          <a:stretch/>
        </p:blipFill>
        <p:spPr>
          <a:xfrm>
            <a:off x="0" y="0"/>
            <a:ext cx="3920501" cy="2801214"/>
          </a:xfrm>
          <a:prstGeom prst="rect">
            <a:avLst/>
          </a:prstGeom>
          <a:solidFill>
            <a:schemeClr val="bg1"/>
          </a:solidFill>
        </p:spPr>
      </p:pic>
      <p:pic>
        <p:nvPicPr>
          <p:cNvPr id="4" name="Picture 3">
            <a:extLst>
              <a:ext uri="{FF2B5EF4-FFF2-40B4-BE49-F238E27FC236}">
                <a16:creationId xmlns:a16="http://schemas.microsoft.com/office/drawing/2014/main" xmlns="" id="{FC0E53E1-CF45-C34D-ACEC-E39F7C4C65BF}"/>
              </a:ext>
            </a:extLst>
          </p:cNvPr>
          <p:cNvPicPr>
            <a:picLocks noChangeAspect="1"/>
          </p:cNvPicPr>
          <p:nvPr/>
        </p:nvPicPr>
        <p:blipFill>
          <a:blip r:embed="rId5"/>
          <a:stretch>
            <a:fillRect/>
          </a:stretch>
        </p:blipFill>
        <p:spPr>
          <a:xfrm>
            <a:off x="0" y="1712177"/>
            <a:ext cx="4053192" cy="3429000"/>
          </a:xfrm>
          <a:prstGeom prst="rect">
            <a:avLst/>
          </a:prstGeom>
        </p:spPr>
      </p:pic>
      <p:sp>
        <p:nvSpPr>
          <p:cNvPr id="7" name="TextBox 6">
            <a:extLst>
              <a:ext uri="{FF2B5EF4-FFF2-40B4-BE49-F238E27FC236}">
                <a16:creationId xmlns:a16="http://schemas.microsoft.com/office/drawing/2014/main" xmlns="" id="{414D96CF-5605-FD49-A31E-EA661D515A91}"/>
              </a:ext>
            </a:extLst>
          </p:cNvPr>
          <p:cNvSpPr txBox="1">
            <a:spLocks noChangeArrowheads="1"/>
          </p:cNvSpPr>
          <p:nvPr/>
        </p:nvSpPr>
        <p:spPr bwMode="auto">
          <a:xfrm>
            <a:off x="7315200" y="4862397"/>
            <a:ext cx="182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1200" dirty="0">
                <a:solidFill>
                  <a:srgbClr val="FFFFFF"/>
                </a:solidFill>
                <a:latin typeface="Arial"/>
                <a:cs typeface="Arial"/>
              </a:rPr>
              <a:t>18 March, 2012</a:t>
            </a:r>
          </a:p>
        </p:txBody>
      </p:sp>
    </p:spTree>
    <p:extLst>
      <p:ext uri="{BB962C8B-B14F-4D97-AF65-F5344CB8AC3E}">
        <p14:creationId xmlns:p14="http://schemas.microsoft.com/office/powerpoint/2010/main" val="285407609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9C898E1-67FA-DC4E-82C1-6E0AC2140072}"/>
              </a:ext>
            </a:extLst>
          </p:cNvPr>
          <p:cNvPicPr>
            <a:picLocks noChangeAspect="1"/>
          </p:cNvPicPr>
          <p:nvPr/>
        </p:nvPicPr>
        <p:blipFill>
          <a:blip r:embed="rId2"/>
          <a:stretch>
            <a:fillRect/>
          </a:stretch>
        </p:blipFill>
        <p:spPr>
          <a:xfrm>
            <a:off x="0" y="-19050"/>
            <a:ext cx="5562599" cy="3419501"/>
          </a:xfrm>
          <a:prstGeom prst="rect">
            <a:avLst/>
          </a:prstGeom>
        </p:spPr>
      </p:pic>
      <p:pic>
        <p:nvPicPr>
          <p:cNvPr id="7" name="Picture 6">
            <a:extLst>
              <a:ext uri="{FF2B5EF4-FFF2-40B4-BE49-F238E27FC236}">
                <a16:creationId xmlns:a16="http://schemas.microsoft.com/office/drawing/2014/main" xmlns="" id="{7F92F626-B19D-B141-89AD-55CBC86316C3}"/>
              </a:ext>
            </a:extLst>
          </p:cNvPr>
          <p:cNvPicPr>
            <a:picLocks noChangeAspect="1"/>
          </p:cNvPicPr>
          <p:nvPr/>
        </p:nvPicPr>
        <p:blipFill rotWithShape="1">
          <a:blip r:embed="rId3"/>
          <a:srcRect t="37302"/>
          <a:stretch/>
        </p:blipFill>
        <p:spPr>
          <a:xfrm>
            <a:off x="457200" y="3486150"/>
            <a:ext cx="4537276" cy="1600200"/>
          </a:xfrm>
          <a:prstGeom prst="rect">
            <a:avLst/>
          </a:prstGeom>
        </p:spPr>
      </p:pic>
      <p:sp>
        <p:nvSpPr>
          <p:cNvPr id="8" name="Title 1">
            <a:extLst>
              <a:ext uri="{FF2B5EF4-FFF2-40B4-BE49-F238E27FC236}">
                <a16:creationId xmlns:a16="http://schemas.microsoft.com/office/drawing/2014/main" xmlns="" id="{17E1949E-FF70-2C4D-B55A-D32BF899B2F3}"/>
              </a:ext>
            </a:extLst>
          </p:cNvPr>
          <p:cNvSpPr txBox="1">
            <a:spLocks/>
          </p:cNvSpPr>
          <p:nvPr/>
        </p:nvSpPr>
        <p:spPr>
          <a:xfrm>
            <a:off x="5715000" y="209550"/>
            <a:ext cx="3276600" cy="1143000"/>
          </a:xfrm>
          <a:prstGeom prst="rect">
            <a:avLst/>
          </a:prstGeom>
        </p:spPr>
        <p:txBody>
          <a:bodyPr>
            <a:normAutofit fontScale="97500"/>
            <a:scene3d>
              <a:camera prst="orthographicFront"/>
              <a:lightRig rig="soft" dir="t">
                <a:rot lat="0" lon="0" rev="16800000"/>
              </a:lightRig>
            </a:scene3d>
            <a:sp3d prstMaterial="softEdge"/>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solidFill>
                  <a:srgbClr val="FFC000">
                    <a:lumMod val="20000"/>
                    <a:lumOff val="80000"/>
                  </a:srgbClr>
                </a:solidFill>
                <a:latin typeface="Arial" panose="020B0604020202020204" pitchFamily="34" charset="0"/>
                <a:cs typeface="Arial" panose="020B0604020202020204" pitchFamily="34" charset="0"/>
              </a:rPr>
              <a:t>However…</a:t>
            </a:r>
          </a:p>
        </p:txBody>
      </p:sp>
      <p:sp>
        <p:nvSpPr>
          <p:cNvPr id="9" name="Content Placeholder 2">
            <a:extLst>
              <a:ext uri="{FF2B5EF4-FFF2-40B4-BE49-F238E27FC236}">
                <a16:creationId xmlns:a16="http://schemas.microsoft.com/office/drawing/2014/main" xmlns="" id="{400B694C-C784-E442-ADF0-8EFEB357FEF8}"/>
              </a:ext>
            </a:extLst>
          </p:cNvPr>
          <p:cNvSpPr txBox="1">
            <a:spLocks/>
          </p:cNvSpPr>
          <p:nvPr/>
        </p:nvSpPr>
        <p:spPr>
          <a:xfrm>
            <a:off x="5715000" y="1047750"/>
            <a:ext cx="3276600" cy="3356982"/>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solidFill>
                  <a:prstClr val="white"/>
                </a:solidFill>
                <a:latin typeface="Arial" panose="020B0604020202020204" pitchFamily="34" charset="0"/>
                <a:cs typeface="Arial" panose="020B0604020202020204" pitchFamily="34" charset="0"/>
              </a:rPr>
              <a:t>Despite the overall warming trend, variability can bring unexpected cold winters (e.g., 2013/14 and 2014/15), and occasional very good snow seasons.</a:t>
            </a:r>
            <a:br>
              <a:rPr lang="en-US" sz="1800" dirty="0">
                <a:solidFill>
                  <a:prstClr val="white"/>
                </a:solidFill>
                <a:latin typeface="Arial" panose="020B0604020202020204" pitchFamily="34" charset="0"/>
                <a:cs typeface="Arial" panose="020B0604020202020204" pitchFamily="34" charset="0"/>
              </a:rPr>
            </a:br>
            <a:endParaRPr lang="en-US" sz="1800" dirty="0">
              <a:solidFill>
                <a:prstClr val="white"/>
              </a:solidFill>
              <a:latin typeface="Arial" panose="020B0604020202020204" pitchFamily="34" charset="0"/>
              <a:cs typeface="Arial" panose="020B0604020202020204" pitchFamily="34" charset="0"/>
            </a:endParaRPr>
          </a:p>
          <a:p>
            <a:r>
              <a:rPr lang="en-US" sz="1800" dirty="0">
                <a:solidFill>
                  <a:prstClr val="white"/>
                </a:solidFill>
                <a:latin typeface="Arial" panose="020B0604020202020204" pitchFamily="34" charset="0"/>
                <a:cs typeface="Arial" panose="020B0604020202020204" pitchFamily="34" charset="0"/>
              </a:rPr>
              <a:t>This is especially true in the northern climate division owing to the steep S-N temperature gradient across the state.</a:t>
            </a:r>
            <a:endParaRPr lang="en-US"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100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9" name="Group 8"/>
          <p:cNvGrpSpPr/>
          <p:nvPr/>
        </p:nvGrpSpPr>
        <p:grpSpPr>
          <a:xfrm>
            <a:off x="0" y="7308"/>
            <a:ext cx="4136010" cy="3478842"/>
            <a:chOff x="0" y="7308"/>
            <a:chExt cx="4136010" cy="3478842"/>
          </a:xfrm>
        </p:grpSpPr>
        <p:pic>
          <p:nvPicPr>
            <p:cNvPr id="2" name="Picture 1" descr="figure_4.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08"/>
              <a:ext cx="4038600" cy="3230880"/>
            </a:xfrm>
            <a:prstGeom prst="rect">
              <a:avLst/>
            </a:prstGeom>
          </p:spPr>
        </p:pic>
        <p:sp>
          <p:nvSpPr>
            <p:cNvPr id="3" name="TextBox 2"/>
            <p:cNvSpPr txBox="1"/>
            <p:nvPr/>
          </p:nvSpPr>
          <p:spPr>
            <a:xfrm>
              <a:off x="1295400" y="25160"/>
              <a:ext cx="2600324" cy="369332"/>
            </a:xfrm>
            <a:prstGeom prst="rect">
              <a:avLst/>
            </a:prstGeom>
            <a:noFill/>
          </p:spPr>
          <p:txBody>
            <a:bodyPr wrap="square" rtlCol="0">
              <a:spAutoFit/>
            </a:bodyPr>
            <a:lstStyle/>
            <a:p>
              <a:pPr algn="ctr"/>
              <a:r>
                <a:rPr lang="en-US" sz="1800" dirty="0">
                  <a:solidFill>
                    <a:prstClr val="white"/>
                  </a:solidFill>
                  <a:latin typeface="Arial"/>
                  <a:cs typeface="Arial"/>
                </a:rPr>
                <a:t>The Greenhouse Effect</a:t>
              </a:r>
            </a:p>
          </p:txBody>
        </p:sp>
        <p:sp>
          <p:nvSpPr>
            <p:cNvPr id="4" name="TextBox 3"/>
            <p:cNvSpPr txBox="1"/>
            <p:nvPr/>
          </p:nvSpPr>
          <p:spPr>
            <a:xfrm>
              <a:off x="1" y="3270706"/>
              <a:ext cx="4136009" cy="215444"/>
            </a:xfrm>
            <a:prstGeom prst="rect">
              <a:avLst/>
            </a:prstGeom>
            <a:noFill/>
          </p:spPr>
          <p:txBody>
            <a:bodyPr wrap="square" rtlCol="0">
              <a:spAutoFit/>
            </a:bodyPr>
            <a:lstStyle/>
            <a:p>
              <a:r>
                <a:rPr lang="en-US" sz="800" dirty="0">
                  <a:solidFill>
                    <a:prstClr val="white">
                      <a:lumMod val="75000"/>
                    </a:prstClr>
                  </a:solidFill>
                  <a:latin typeface="Arial"/>
                  <a:cs typeface="Arial"/>
                </a:rPr>
                <a:t>http://</a:t>
              </a:r>
              <a:r>
                <a:rPr lang="en-US" sz="800" dirty="0" err="1">
                  <a:solidFill>
                    <a:prstClr val="white">
                      <a:lumMod val="75000"/>
                    </a:prstClr>
                  </a:solidFill>
                  <a:latin typeface="Arial"/>
                  <a:cs typeface="Arial"/>
                </a:rPr>
                <a:t>www.oxfordpresents.com</a:t>
              </a:r>
              <a:r>
                <a:rPr lang="en-US" sz="800" dirty="0">
                  <a:solidFill>
                    <a:prstClr val="white">
                      <a:lumMod val="75000"/>
                    </a:prstClr>
                  </a:solidFill>
                  <a:latin typeface="Arial"/>
                  <a:cs typeface="Arial"/>
                </a:rPr>
                <a:t>/</a:t>
              </a:r>
              <a:r>
                <a:rPr lang="en-US" sz="800" dirty="0" err="1">
                  <a:solidFill>
                    <a:prstClr val="white">
                      <a:lumMod val="75000"/>
                    </a:prstClr>
                  </a:solidFill>
                  <a:latin typeface="Arial"/>
                  <a:cs typeface="Arial"/>
                </a:rPr>
                <a:t>ms</a:t>
              </a:r>
              <a:r>
                <a:rPr lang="en-US" sz="800" dirty="0">
                  <a:solidFill>
                    <a:prstClr val="white">
                      <a:lumMod val="75000"/>
                    </a:prstClr>
                  </a:solidFill>
                  <a:latin typeface="Arial"/>
                  <a:cs typeface="Arial"/>
                </a:rPr>
                <a:t>/</a:t>
              </a:r>
              <a:r>
                <a:rPr lang="en-US" sz="800" dirty="0" err="1">
                  <a:solidFill>
                    <a:prstClr val="white">
                      <a:lumMod val="75000"/>
                    </a:prstClr>
                  </a:solidFill>
                  <a:latin typeface="Arial"/>
                  <a:cs typeface="Arial"/>
                </a:rPr>
                <a:t>krohne</a:t>
              </a:r>
              <a:r>
                <a:rPr lang="en-US" sz="800" dirty="0">
                  <a:solidFill>
                    <a:prstClr val="white">
                      <a:lumMod val="75000"/>
                    </a:prstClr>
                  </a:solidFill>
                  <a:latin typeface="Arial"/>
                  <a:cs typeface="Arial"/>
                </a:rPr>
                <a:t>/global-warming-and-ecological-communities/</a:t>
              </a:r>
            </a:p>
          </p:txBody>
        </p:sp>
      </p:grpSp>
      <p:pic>
        <p:nvPicPr>
          <p:cNvPr id="5" name="Picture 4" descr="Vostok_stack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010" y="1684367"/>
            <a:ext cx="4931791" cy="3401983"/>
          </a:xfrm>
          <a:prstGeom prst="rect">
            <a:avLst/>
          </a:prstGeom>
        </p:spPr>
      </p:pic>
      <p:sp>
        <p:nvSpPr>
          <p:cNvPr id="6" name="TextBox 5"/>
          <p:cNvSpPr txBox="1"/>
          <p:nvPr/>
        </p:nvSpPr>
        <p:spPr>
          <a:xfrm>
            <a:off x="7010400" y="2876586"/>
            <a:ext cx="1438286" cy="276999"/>
          </a:xfrm>
          <a:prstGeom prst="rect">
            <a:avLst/>
          </a:prstGeom>
          <a:noFill/>
        </p:spPr>
        <p:txBody>
          <a:bodyPr wrap="square" rtlCol="0">
            <a:spAutoFit/>
          </a:bodyPr>
          <a:lstStyle/>
          <a:p>
            <a:pPr algn="r"/>
            <a:r>
              <a:rPr lang="en-US" sz="1200" b="1" dirty="0">
                <a:solidFill>
                  <a:prstClr val="black"/>
                </a:solidFill>
                <a:latin typeface="Calibri"/>
              </a:rPr>
              <a:t>290 ppm Natural</a:t>
            </a:r>
          </a:p>
        </p:txBody>
      </p:sp>
      <p:sp>
        <p:nvSpPr>
          <p:cNvPr id="7" name="TextBox 6"/>
          <p:cNvSpPr txBox="1"/>
          <p:nvPr/>
        </p:nvSpPr>
        <p:spPr>
          <a:xfrm>
            <a:off x="6964616" y="2294787"/>
            <a:ext cx="1493605" cy="276999"/>
          </a:xfrm>
          <a:prstGeom prst="rect">
            <a:avLst/>
          </a:prstGeom>
          <a:noFill/>
        </p:spPr>
        <p:txBody>
          <a:bodyPr wrap="square" rtlCol="0">
            <a:spAutoFit/>
          </a:bodyPr>
          <a:lstStyle/>
          <a:p>
            <a:pPr algn="r"/>
            <a:r>
              <a:rPr lang="en-US" sz="1200" b="1" dirty="0">
                <a:solidFill>
                  <a:prstClr val="black"/>
                </a:solidFill>
                <a:latin typeface="Calibri"/>
              </a:rPr>
              <a:t>400 ppm 2015</a:t>
            </a:r>
          </a:p>
        </p:txBody>
      </p:sp>
      <p:sp>
        <p:nvSpPr>
          <p:cNvPr id="8" name="TextBox 7"/>
          <p:cNvSpPr txBox="1"/>
          <p:nvPr/>
        </p:nvSpPr>
        <p:spPr>
          <a:xfrm>
            <a:off x="6964616" y="1837587"/>
            <a:ext cx="1493605" cy="276999"/>
          </a:xfrm>
          <a:prstGeom prst="rect">
            <a:avLst/>
          </a:prstGeom>
          <a:noFill/>
        </p:spPr>
        <p:txBody>
          <a:bodyPr wrap="square" rtlCol="0">
            <a:spAutoFit/>
          </a:bodyPr>
          <a:lstStyle/>
          <a:p>
            <a:pPr algn="r"/>
            <a:r>
              <a:rPr lang="en-US" sz="1200" b="1" dirty="0">
                <a:solidFill>
                  <a:prstClr val="black"/>
                </a:solidFill>
                <a:latin typeface="Calibri"/>
              </a:rPr>
              <a:t>500 ppm 2100</a:t>
            </a:r>
          </a:p>
        </p:txBody>
      </p:sp>
      <p:sp>
        <p:nvSpPr>
          <p:cNvPr id="10" name="TextBox 9"/>
          <p:cNvSpPr txBox="1"/>
          <p:nvPr/>
        </p:nvSpPr>
        <p:spPr>
          <a:xfrm>
            <a:off x="3962400" y="3666351"/>
            <a:ext cx="762000" cy="261610"/>
          </a:xfrm>
          <a:prstGeom prst="rect">
            <a:avLst/>
          </a:prstGeom>
          <a:noFill/>
        </p:spPr>
        <p:txBody>
          <a:bodyPr wrap="square" rtlCol="0">
            <a:spAutoFit/>
          </a:bodyPr>
          <a:lstStyle/>
          <a:p>
            <a:pPr algn="ctr"/>
            <a:r>
              <a:rPr lang="en-US" sz="1100" b="1" dirty="0">
                <a:solidFill>
                  <a:srgbClr val="FF6600"/>
                </a:solidFill>
                <a:latin typeface="Calibri"/>
              </a:rPr>
              <a:t>Warm</a:t>
            </a:r>
          </a:p>
        </p:txBody>
      </p:sp>
      <p:sp>
        <p:nvSpPr>
          <p:cNvPr id="11" name="TextBox 10"/>
          <p:cNvSpPr txBox="1"/>
          <p:nvPr/>
        </p:nvSpPr>
        <p:spPr>
          <a:xfrm>
            <a:off x="3962400" y="4324350"/>
            <a:ext cx="762000" cy="261610"/>
          </a:xfrm>
          <a:prstGeom prst="rect">
            <a:avLst/>
          </a:prstGeom>
          <a:noFill/>
        </p:spPr>
        <p:txBody>
          <a:bodyPr wrap="square" rtlCol="0">
            <a:spAutoFit/>
          </a:bodyPr>
          <a:lstStyle/>
          <a:p>
            <a:pPr algn="ctr"/>
            <a:r>
              <a:rPr lang="en-US" sz="1100" b="1" dirty="0">
                <a:solidFill>
                  <a:srgbClr val="4472C4"/>
                </a:solidFill>
                <a:latin typeface="Calibri"/>
              </a:rPr>
              <a:t>Cold</a:t>
            </a:r>
          </a:p>
        </p:txBody>
      </p:sp>
      <p:cxnSp>
        <p:nvCxnSpPr>
          <p:cNvPr id="12" name="Straight Arrow Connector 11"/>
          <p:cNvCxnSpPr>
            <a:stCxn id="10" idx="2"/>
          </p:cNvCxnSpPr>
          <p:nvPr/>
        </p:nvCxnSpPr>
        <p:spPr>
          <a:xfrm>
            <a:off x="4343400" y="3927961"/>
            <a:ext cx="0" cy="396390"/>
          </a:xfrm>
          <a:prstGeom prst="straightConnector1">
            <a:avLst/>
          </a:prstGeom>
          <a:noFill/>
          <a:ln w="25400" cap="flat" cmpd="sng" algn="ctr">
            <a:solidFill>
              <a:sysClr val="windowText" lastClr="000000"/>
            </a:solidFill>
            <a:prstDash val="solid"/>
            <a:headEnd type="triangle" w="lg" len="med"/>
            <a:tailEnd type="triangle" w="lg" len="med"/>
          </a:ln>
          <a:effectLst>
            <a:outerShdw blurRad="40000" dist="20000" dir="5400000" rotWithShape="0">
              <a:srgbClr val="000000">
                <a:alpha val="38000"/>
              </a:srgbClr>
            </a:outerShdw>
          </a:effectLst>
        </p:spPr>
      </p:cxnSp>
      <p:sp>
        <p:nvSpPr>
          <p:cNvPr id="14" name="Title 2"/>
          <p:cNvSpPr txBox="1">
            <a:spLocks/>
          </p:cNvSpPr>
          <p:nvPr/>
        </p:nvSpPr>
        <p:spPr>
          <a:xfrm>
            <a:off x="4648200" y="2190750"/>
            <a:ext cx="2514600" cy="685800"/>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a:solidFill>
                  <a:prstClr val="black"/>
                </a:solidFill>
                <a:latin typeface="Arial" panose="020B0604020202020204" pitchFamily="34" charset="0"/>
                <a:cs typeface="Arial" panose="020B0604020202020204" pitchFamily="34" charset="0"/>
              </a:rPr>
              <a:t>Ice Core Record</a:t>
            </a:r>
            <a:br>
              <a:rPr lang="en-US" sz="1600" dirty="0">
                <a:solidFill>
                  <a:prstClr val="black"/>
                </a:solidFill>
                <a:latin typeface="Arial" panose="020B0604020202020204" pitchFamily="34" charset="0"/>
                <a:cs typeface="Arial" panose="020B0604020202020204" pitchFamily="34" charset="0"/>
              </a:rPr>
            </a:br>
            <a:r>
              <a:rPr lang="en-US" sz="1600" dirty="0" err="1">
                <a:solidFill>
                  <a:prstClr val="black"/>
                </a:solidFill>
                <a:latin typeface="Arial" panose="020B0604020202020204" pitchFamily="34" charset="0"/>
                <a:cs typeface="Arial" panose="020B0604020202020204" pitchFamily="34" charset="0"/>
              </a:rPr>
              <a:t>Vostok</a:t>
            </a:r>
            <a:r>
              <a:rPr lang="en-US" sz="1600" dirty="0">
                <a:solidFill>
                  <a:prstClr val="black"/>
                </a:solidFill>
                <a:latin typeface="Arial" panose="020B0604020202020204" pitchFamily="34" charset="0"/>
                <a:cs typeface="Arial" panose="020B0604020202020204" pitchFamily="34" charset="0"/>
              </a:rPr>
              <a:t> Station, Antarctica</a:t>
            </a:r>
          </a:p>
        </p:txBody>
      </p:sp>
      <p:pic>
        <p:nvPicPr>
          <p:cNvPr id="15" name="Picture 14" descr="co2_data_ml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5161"/>
            <a:ext cx="2590799" cy="1951711"/>
          </a:xfrm>
          <a:prstGeom prst="rect">
            <a:avLst/>
          </a:prstGeom>
          <a:ln w="6350">
            <a:solidFill>
              <a:schemeClr val="tx1">
                <a:lumMod val="95000"/>
                <a:lumOff val="5000"/>
              </a:schemeClr>
            </a:solidFill>
          </a:ln>
        </p:spPr>
      </p:pic>
      <p:sp>
        <p:nvSpPr>
          <p:cNvPr id="16" name="TextBox 15"/>
          <p:cNvSpPr txBox="1"/>
          <p:nvPr/>
        </p:nvSpPr>
        <p:spPr>
          <a:xfrm>
            <a:off x="7238999" y="99596"/>
            <a:ext cx="1905001" cy="323165"/>
          </a:xfrm>
          <a:prstGeom prst="rect">
            <a:avLst/>
          </a:prstGeom>
          <a:noFill/>
        </p:spPr>
        <p:txBody>
          <a:bodyPr wrap="square" rtlCol="0">
            <a:spAutoFit/>
          </a:bodyPr>
          <a:lstStyle/>
          <a:p>
            <a:r>
              <a:rPr lang="en-US" sz="800" dirty="0">
                <a:solidFill>
                  <a:prstClr val="white">
                    <a:lumMod val="85000"/>
                  </a:prstClr>
                </a:solidFill>
                <a:latin typeface="Arial"/>
                <a:cs typeface="Arial"/>
              </a:rPr>
              <a:t>NOAA  Global Monitoring Laboratory</a:t>
            </a:r>
          </a:p>
          <a:p>
            <a:r>
              <a:rPr lang="mr-IN" sz="700" dirty="0">
                <a:solidFill>
                  <a:prstClr val="white">
                    <a:lumMod val="85000"/>
                  </a:prstClr>
                </a:solidFill>
                <a:latin typeface="Arial"/>
                <a:cs typeface="Arial"/>
              </a:rPr>
              <a:t>https://gml.noaa.gov/ccgg/trends/mlo.html</a:t>
            </a:r>
            <a:endParaRPr lang="en-US" sz="700" dirty="0">
              <a:solidFill>
                <a:prstClr val="white">
                  <a:lumMod val="85000"/>
                </a:prstClr>
              </a:solidFill>
              <a:latin typeface="Arial"/>
              <a:cs typeface="Arial"/>
            </a:endParaRPr>
          </a:p>
        </p:txBody>
      </p:sp>
    </p:spTree>
    <p:extLst>
      <p:ext uri="{BB962C8B-B14F-4D97-AF65-F5344CB8AC3E}">
        <p14:creationId xmlns:p14="http://schemas.microsoft.com/office/powerpoint/2010/main" val="384700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A4A63A32-AB9E-EC42-8C6E-0D619C28674B}"/>
              </a:ext>
            </a:extLst>
          </p:cNvPr>
          <p:cNvSpPr txBox="1"/>
          <p:nvPr/>
        </p:nvSpPr>
        <p:spPr>
          <a:xfrm>
            <a:off x="5867400" y="424755"/>
            <a:ext cx="2971800" cy="1384995"/>
          </a:xfrm>
          <a:prstGeom prst="rect">
            <a:avLst/>
          </a:prstGeom>
          <a:noFill/>
        </p:spPr>
        <p:txBody>
          <a:bodyPr wrap="square" rtlCol="0">
            <a:spAutoFit/>
          </a:bodyPr>
          <a:lstStyle/>
          <a:p>
            <a:pPr algn="r"/>
            <a:r>
              <a:rPr lang="en-US" sz="2000" dirty="0">
                <a:solidFill>
                  <a:schemeClr val="accent4">
                    <a:lumMod val="20000"/>
                    <a:lumOff val="80000"/>
                  </a:schemeClr>
                </a:solidFill>
                <a:latin typeface="Arial" panose="020B0604020202020204" pitchFamily="34" charset="0"/>
                <a:cs typeface="Arial" panose="020B0604020202020204" pitchFamily="34" charset="0"/>
              </a:rPr>
              <a:t>Northward Shift of Plant Hardiness Zones</a:t>
            </a:r>
            <a:endParaRPr lang="en-US" sz="2000" dirty="0">
              <a:solidFill>
                <a:srgbClr val="FFFFFF"/>
              </a:solidFill>
              <a:latin typeface="Arial"/>
              <a:cs typeface="Arial"/>
            </a:endParaRPr>
          </a:p>
          <a:p>
            <a:pPr algn="r"/>
            <a:endParaRPr lang="en-US" sz="1100" dirty="0">
              <a:solidFill>
                <a:srgbClr val="FFFFFF"/>
              </a:solidFill>
              <a:latin typeface="Arial"/>
              <a:cs typeface="Arial"/>
            </a:endParaRPr>
          </a:p>
          <a:p>
            <a:pPr algn="r"/>
            <a:r>
              <a:rPr lang="en-US" sz="1100" dirty="0">
                <a:solidFill>
                  <a:schemeClr val="bg1">
                    <a:lumMod val="65000"/>
                  </a:schemeClr>
                </a:solidFill>
                <a:latin typeface="Arial"/>
                <a:cs typeface="Arial"/>
              </a:rPr>
              <a:t>Based on PRISM annual extreme minimum temperatures and USDA key</a:t>
            </a:r>
          </a:p>
          <a:p>
            <a:pPr algn="r"/>
            <a:r>
              <a:rPr lang="en-US" sz="1100" dirty="0">
                <a:solidFill>
                  <a:srgbClr val="FFFFFF"/>
                </a:solidFill>
                <a:latin typeface="Arial"/>
                <a:cs typeface="Arial"/>
              </a:rPr>
              <a:t> </a:t>
            </a:r>
          </a:p>
        </p:txBody>
      </p:sp>
      <p:grpSp>
        <p:nvGrpSpPr>
          <p:cNvPr id="19" name="Group 18"/>
          <p:cNvGrpSpPr/>
          <p:nvPr/>
        </p:nvGrpSpPr>
        <p:grpSpPr>
          <a:xfrm>
            <a:off x="838200" y="133349"/>
            <a:ext cx="4953000" cy="4841935"/>
            <a:chOff x="990600" y="133349"/>
            <a:chExt cx="4953000" cy="4841935"/>
          </a:xfrm>
        </p:grpSpPr>
        <p:grpSp>
          <p:nvGrpSpPr>
            <p:cNvPr id="16" name="Group 15"/>
            <p:cNvGrpSpPr/>
            <p:nvPr/>
          </p:nvGrpSpPr>
          <p:grpSpPr>
            <a:xfrm>
              <a:off x="990600" y="133349"/>
              <a:ext cx="4953000" cy="4841935"/>
              <a:chOff x="2095500" y="133349"/>
              <a:chExt cx="4953000" cy="4841935"/>
            </a:xfrm>
          </p:grpSpPr>
          <p:grpSp>
            <p:nvGrpSpPr>
              <p:cNvPr id="15" name="Group 14"/>
              <p:cNvGrpSpPr/>
              <p:nvPr/>
            </p:nvGrpSpPr>
            <p:grpSpPr>
              <a:xfrm>
                <a:off x="2095500" y="133349"/>
                <a:ext cx="4953000" cy="4841935"/>
                <a:chOff x="2095500" y="133349"/>
                <a:chExt cx="4953000" cy="4841935"/>
              </a:xfrm>
            </p:grpSpPr>
            <p:grpSp>
              <p:nvGrpSpPr>
                <p:cNvPr id="13" name="Group 12"/>
                <p:cNvGrpSpPr/>
                <p:nvPr/>
              </p:nvGrpSpPr>
              <p:grpSpPr>
                <a:xfrm>
                  <a:off x="2095500" y="133349"/>
                  <a:ext cx="4953000" cy="4841935"/>
                  <a:chOff x="2095500" y="133349"/>
                  <a:chExt cx="4953000" cy="4841935"/>
                </a:xfrm>
              </p:grpSpPr>
              <p:pic>
                <p:nvPicPr>
                  <p:cNvPr id="4" name="Picture 3" descr="Fig2_usne_mintmp_l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0" y="133349"/>
                    <a:ext cx="3695700" cy="4841935"/>
                  </a:xfrm>
                  <a:prstGeom prst="rect">
                    <a:avLst/>
                  </a:prstGeom>
                </p:spPr>
              </p:pic>
              <p:pic>
                <p:nvPicPr>
                  <p:cNvPr id="5" name="Picture 4" descr="All_states_halfzones_poster_300dpi.jpg"/>
                  <p:cNvPicPr>
                    <a:picLocks noChangeAspect="1"/>
                  </p:cNvPicPr>
                  <p:nvPr/>
                </p:nvPicPr>
                <p:blipFill rotWithShape="1">
                  <a:blip r:embed="rId3" cstate="print">
                    <a:extLst>
                      <a:ext uri="{28A0092B-C50C-407E-A947-70E740481C1C}">
                        <a14:useLocalDpi xmlns:a14="http://schemas.microsoft.com/office/drawing/2010/main" val="0"/>
                      </a:ext>
                    </a:extLst>
                  </a:blip>
                  <a:srcRect l="88611" t="35834" r="1621" b="2112"/>
                  <a:stretch/>
                </p:blipFill>
                <p:spPr>
                  <a:xfrm>
                    <a:off x="5905500" y="133350"/>
                    <a:ext cx="1143000" cy="4841074"/>
                  </a:xfrm>
                  <a:prstGeom prst="rect">
                    <a:avLst/>
                  </a:prstGeom>
                </p:spPr>
              </p:pic>
            </p:grpSp>
            <p:cxnSp>
              <p:nvCxnSpPr>
                <p:cNvPr id="6" name="Straight Arrow Connector 5"/>
                <p:cNvCxnSpPr/>
                <p:nvPr/>
              </p:nvCxnSpPr>
              <p:spPr>
                <a:xfrm flipH="1">
                  <a:off x="5562600" y="2190750"/>
                  <a:ext cx="762000" cy="990600"/>
                </a:xfrm>
                <a:prstGeom prst="straightConnector1">
                  <a:avLst/>
                </a:prstGeom>
                <a:ln>
                  <a:solidFill>
                    <a:srgbClr val="FF66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7" name="Straight Arrow Connector 6"/>
              <p:cNvCxnSpPr/>
              <p:nvPr/>
            </p:nvCxnSpPr>
            <p:spPr>
              <a:xfrm flipH="1" flipV="1">
                <a:off x="5562600" y="971550"/>
                <a:ext cx="762000" cy="1219200"/>
              </a:xfrm>
              <a:prstGeom prst="straightConnector1">
                <a:avLst/>
              </a:prstGeom>
              <a:ln>
                <a:solidFill>
                  <a:srgbClr val="FF6600"/>
                </a:solidFill>
                <a:tailEnd type="triangle"/>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xmlns="" id="{EBFB929E-6579-6942-A27A-765ECC9CF430}"/>
                </a:ext>
              </a:extLst>
            </p:cNvPr>
            <p:cNvSpPr txBox="1"/>
            <p:nvPr/>
          </p:nvSpPr>
          <p:spPr>
            <a:xfrm>
              <a:off x="2582403" y="438150"/>
              <a:ext cx="1303797" cy="338554"/>
            </a:xfrm>
            <a:prstGeom prst="rect">
              <a:avLst/>
            </a:prstGeom>
            <a:solidFill>
              <a:srgbClr val="B2B2B2"/>
            </a:solidFill>
          </p:spPr>
          <p:txBody>
            <a:bodyPr wrap="square" rtlCol="0">
              <a:spAutoFit/>
            </a:bodyPr>
            <a:lstStyle/>
            <a:p>
              <a:pPr algn="ctr"/>
              <a:r>
                <a:rPr lang="en-US" sz="1600" dirty="0">
                  <a:latin typeface="Arial"/>
                  <a:cs typeface="Arial"/>
                </a:rPr>
                <a:t>1981-2000</a:t>
              </a:r>
            </a:p>
          </p:txBody>
        </p:sp>
        <p:sp>
          <p:nvSpPr>
            <p:cNvPr id="18" name="TextBox 17">
              <a:extLst>
                <a:ext uri="{FF2B5EF4-FFF2-40B4-BE49-F238E27FC236}">
                  <a16:creationId xmlns:a16="http://schemas.microsoft.com/office/drawing/2014/main" xmlns="" id="{EBFB929E-6579-6942-A27A-765ECC9CF430}"/>
                </a:ext>
              </a:extLst>
            </p:cNvPr>
            <p:cNvSpPr txBox="1"/>
            <p:nvPr/>
          </p:nvSpPr>
          <p:spPr>
            <a:xfrm>
              <a:off x="2590800" y="2766596"/>
              <a:ext cx="1303797" cy="338554"/>
            </a:xfrm>
            <a:prstGeom prst="rect">
              <a:avLst/>
            </a:prstGeom>
            <a:solidFill>
              <a:srgbClr val="B2B2B2"/>
            </a:solidFill>
          </p:spPr>
          <p:txBody>
            <a:bodyPr wrap="square" rtlCol="0">
              <a:spAutoFit/>
            </a:bodyPr>
            <a:lstStyle/>
            <a:p>
              <a:pPr algn="ctr"/>
              <a:r>
                <a:rPr lang="en-US" sz="1600" dirty="0">
                  <a:latin typeface="Arial"/>
                  <a:cs typeface="Arial"/>
                </a:rPr>
                <a:t>2001-2020</a:t>
              </a:r>
            </a:p>
          </p:txBody>
        </p:sp>
      </p:grpSp>
    </p:spTree>
    <p:extLst>
      <p:ext uri="{BB962C8B-B14F-4D97-AF65-F5344CB8AC3E}">
        <p14:creationId xmlns:p14="http://schemas.microsoft.com/office/powerpoint/2010/main" val="294143816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685800" y="76200"/>
            <a:ext cx="6629400" cy="1295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600" dirty="0">
                <a:solidFill>
                  <a:srgbClr val="000000"/>
                </a:solidFill>
                <a:latin typeface="Arial"/>
                <a:ea typeface="ＭＳ Ｐゴシック" charset="0"/>
                <a:cs typeface="Arial"/>
              </a:rPr>
              <a:t>Longer summers and shorter winters drive black-legged tick habitat expansion</a:t>
            </a:r>
          </a:p>
        </p:txBody>
      </p:sp>
      <p:pic>
        <p:nvPicPr>
          <p:cNvPr id="7" name="Picture 6" descr="prism_jan-aug_dd_1980-198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04950"/>
            <a:ext cx="2895600" cy="2655965"/>
          </a:xfrm>
          <a:prstGeom prst="rect">
            <a:avLst/>
          </a:prstGeom>
        </p:spPr>
      </p:pic>
      <p:pic>
        <p:nvPicPr>
          <p:cNvPr id="8" name="Picture 7" descr="prism_jan-aug_dd_2010-20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504950"/>
            <a:ext cx="2895600" cy="2655964"/>
          </a:xfrm>
          <a:prstGeom prst="rect">
            <a:avLst/>
          </a:prstGeom>
        </p:spPr>
      </p:pic>
      <p:pic>
        <p:nvPicPr>
          <p:cNvPr id="10" name="Picture 9" descr="prism_jan-aug_dd_2040-204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504950"/>
            <a:ext cx="2895600" cy="2655964"/>
          </a:xfrm>
          <a:prstGeom prst="rect">
            <a:avLst/>
          </a:prstGeom>
        </p:spPr>
      </p:pic>
      <p:pic>
        <p:nvPicPr>
          <p:cNvPr id="12" name="Picture 11" descr="800px-Adult_deer_tic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361950"/>
            <a:ext cx="846083" cy="950786"/>
          </a:xfrm>
          <a:prstGeom prst="rect">
            <a:avLst/>
          </a:prstGeom>
        </p:spPr>
      </p:pic>
      <p:sp>
        <p:nvSpPr>
          <p:cNvPr id="9" name="TextBox 8">
            <a:extLst>
              <a:ext uri="{FF2B5EF4-FFF2-40B4-BE49-F238E27FC236}">
                <a16:creationId xmlns:a16="http://schemas.microsoft.com/office/drawing/2014/main" xmlns="" id="{EBFB929E-6579-6942-A27A-765ECC9CF430}"/>
              </a:ext>
            </a:extLst>
          </p:cNvPr>
          <p:cNvSpPr txBox="1"/>
          <p:nvPr/>
        </p:nvSpPr>
        <p:spPr>
          <a:xfrm>
            <a:off x="593121" y="4171950"/>
            <a:ext cx="2912079" cy="246221"/>
          </a:xfrm>
          <a:prstGeom prst="rect">
            <a:avLst/>
          </a:prstGeom>
          <a:noFill/>
        </p:spPr>
        <p:txBody>
          <a:bodyPr wrap="square" rtlCol="0">
            <a:spAutoFit/>
          </a:bodyPr>
          <a:lstStyle/>
          <a:p>
            <a:r>
              <a:rPr lang="en-US" sz="1000" dirty="0">
                <a:solidFill>
                  <a:prstClr val="black">
                    <a:lumMod val="75000"/>
                    <a:lumOff val="25000"/>
                  </a:prstClr>
                </a:solidFill>
                <a:latin typeface="Arial"/>
                <a:cs typeface="Arial"/>
              </a:rPr>
              <a:t>Elias et al. (2020)</a:t>
            </a:r>
          </a:p>
        </p:txBody>
      </p:sp>
      <p:sp>
        <p:nvSpPr>
          <p:cNvPr id="2" name="TextBox 1"/>
          <p:cNvSpPr txBox="1"/>
          <p:nvPr/>
        </p:nvSpPr>
        <p:spPr>
          <a:xfrm>
            <a:off x="2287587" y="4400550"/>
            <a:ext cx="4418013" cy="507831"/>
          </a:xfrm>
          <a:prstGeom prst="rect">
            <a:avLst/>
          </a:prstGeom>
          <a:noFill/>
        </p:spPr>
        <p:txBody>
          <a:bodyPr wrap="square" rtlCol="0">
            <a:spAutoFit/>
          </a:bodyPr>
          <a:lstStyle/>
          <a:p>
            <a:r>
              <a:rPr lang="en-US" dirty="0">
                <a:latin typeface="Arial"/>
                <a:cs typeface="Arial"/>
              </a:rPr>
              <a:t>Larval emergence and tick survival is associated with attainment of ~1240 degree days from a </a:t>
            </a:r>
            <a:r>
              <a:rPr lang="en-US" dirty="0" smtClean="0">
                <a:latin typeface="Arial"/>
                <a:cs typeface="Arial"/>
              </a:rPr>
              <a:t>6°C </a:t>
            </a:r>
            <a:r>
              <a:rPr lang="en-US" dirty="0">
                <a:latin typeface="Arial"/>
                <a:cs typeface="Arial"/>
              </a:rPr>
              <a:t>baseline</a:t>
            </a:r>
          </a:p>
        </p:txBody>
      </p:sp>
    </p:spTree>
    <p:extLst>
      <p:ext uri="{BB962C8B-B14F-4D97-AF65-F5344CB8AC3E}">
        <p14:creationId xmlns:p14="http://schemas.microsoft.com/office/powerpoint/2010/main" val="270146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600"/>
                                        <p:tgtEl>
                                          <p:spTgt spid="8"/>
                                        </p:tgtEl>
                                      </p:cBhvr>
                                    </p:animEffect>
                                  </p:childTnLst>
                                </p:cTn>
                              </p:par>
                            </p:childTnLst>
                          </p:cTn>
                        </p:par>
                        <p:par>
                          <p:cTn id="12" fill="hold">
                            <p:stCondLst>
                              <p:cond delay="11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6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ine_t2_hist-cmip_maps_v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74" y="209549"/>
            <a:ext cx="8392653" cy="3429001"/>
          </a:xfrm>
          <a:prstGeom prst="rect">
            <a:avLst/>
          </a:prstGeom>
        </p:spPr>
      </p:pic>
      <p:sp>
        <p:nvSpPr>
          <p:cNvPr id="5" name="Content Placeholder 4">
            <a:extLst>
              <a:ext uri="{FF2B5EF4-FFF2-40B4-BE49-F238E27FC236}">
                <a16:creationId xmlns:a16="http://schemas.microsoft.com/office/drawing/2014/main" xmlns="" id="{662FA76C-D564-EC45-9333-8C52CF73A3BF}"/>
              </a:ext>
            </a:extLst>
          </p:cNvPr>
          <p:cNvSpPr txBox="1">
            <a:spLocks/>
          </p:cNvSpPr>
          <p:nvPr/>
        </p:nvSpPr>
        <p:spPr>
          <a:xfrm>
            <a:off x="152400" y="3790950"/>
            <a:ext cx="3429000" cy="12192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000"/>
              </a:lnSpc>
              <a:spcBef>
                <a:spcPts val="0"/>
              </a:spcBef>
            </a:pPr>
            <a:r>
              <a:rPr lang="en-US" sz="1600" dirty="0" smtClean="0">
                <a:solidFill>
                  <a:srgbClr val="FFFFFF"/>
                </a:solidFill>
                <a:latin typeface="Arial"/>
                <a:cs typeface="Arial"/>
              </a:rPr>
              <a:t>Warm </a:t>
            </a:r>
            <a:r>
              <a:rPr lang="en-US" sz="1600" dirty="0">
                <a:solidFill>
                  <a:srgbClr val="FFFFFF"/>
                </a:solidFill>
                <a:latin typeface="Arial"/>
                <a:cs typeface="Arial"/>
              </a:rPr>
              <a:t>season </a:t>
            </a:r>
            <a:r>
              <a:rPr lang="en-US" sz="1600" dirty="0" smtClean="0">
                <a:solidFill>
                  <a:srgbClr val="FFFFFF"/>
                </a:solidFill>
                <a:latin typeface="Arial"/>
                <a:cs typeface="Arial"/>
              </a:rPr>
              <a:t>longer </a:t>
            </a:r>
            <a:r>
              <a:rPr lang="en-US" sz="1600" dirty="0">
                <a:solidFill>
                  <a:srgbClr val="FFFFFF"/>
                </a:solidFill>
                <a:latin typeface="Arial"/>
                <a:cs typeface="Arial"/>
              </a:rPr>
              <a:t>and snow season </a:t>
            </a:r>
            <a:r>
              <a:rPr lang="en-US" sz="1600" dirty="0" smtClean="0">
                <a:solidFill>
                  <a:srgbClr val="FFFFFF"/>
                </a:solidFill>
                <a:latin typeface="Arial"/>
                <a:cs typeface="Arial"/>
              </a:rPr>
              <a:t>shorter </a:t>
            </a:r>
            <a:r>
              <a:rPr lang="en-US" sz="1600" dirty="0">
                <a:solidFill>
                  <a:srgbClr val="FFFFFF"/>
                </a:solidFill>
                <a:latin typeface="Arial"/>
                <a:cs typeface="Arial"/>
              </a:rPr>
              <a:t>by about 2 weeks </a:t>
            </a:r>
            <a:r>
              <a:rPr lang="en-US" sz="1600" dirty="0" smtClean="0">
                <a:solidFill>
                  <a:srgbClr val="FFFFFF"/>
                </a:solidFill>
                <a:latin typeface="Arial"/>
                <a:cs typeface="Arial"/>
              </a:rPr>
              <a:t>since early 1900s.  Could change another 2–4 weeks by 2100.</a:t>
            </a:r>
            <a:endParaRPr lang="en-US" sz="1600" dirty="0">
              <a:solidFill>
                <a:srgbClr val="FFFFFF"/>
              </a:solidFill>
              <a:latin typeface="Arial"/>
              <a:cs typeface="Arial"/>
            </a:endParaRPr>
          </a:p>
        </p:txBody>
      </p:sp>
      <p:sp>
        <p:nvSpPr>
          <p:cNvPr id="6" name="5-Point Star 5"/>
          <p:cNvSpPr/>
          <p:nvPr/>
        </p:nvSpPr>
        <p:spPr>
          <a:xfrm>
            <a:off x="5638800" y="2190750"/>
            <a:ext cx="228600" cy="228600"/>
          </a:xfrm>
          <a:prstGeom prst="star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xmlns="" id="{662FA76C-D564-EC45-9333-8C52CF73A3BF}"/>
              </a:ext>
            </a:extLst>
          </p:cNvPr>
          <p:cNvSpPr txBox="1">
            <a:spLocks/>
          </p:cNvSpPr>
          <p:nvPr/>
        </p:nvSpPr>
        <p:spPr>
          <a:xfrm>
            <a:off x="3505200" y="3790950"/>
            <a:ext cx="2362200" cy="12192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000"/>
              </a:lnSpc>
              <a:spcBef>
                <a:spcPts val="0"/>
              </a:spcBef>
            </a:pPr>
            <a:r>
              <a:rPr lang="en-US" sz="1600" dirty="0" smtClean="0">
                <a:solidFill>
                  <a:srgbClr val="FFFFFF"/>
                </a:solidFill>
                <a:latin typeface="Arial"/>
                <a:cs typeface="Arial"/>
              </a:rPr>
              <a:t>Extension of summer temperature skewed towards fall.</a:t>
            </a:r>
            <a:endParaRPr lang="en-US" sz="1600" dirty="0">
              <a:solidFill>
                <a:srgbClr val="FFFFFF"/>
              </a:solidFill>
              <a:latin typeface="Arial"/>
              <a:cs typeface="Arial"/>
            </a:endParaRPr>
          </a:p>
        </p:txBody>
      </p:sp>
      <p:sp>
        <p:nvSpPr>
          <p:cNvPr id="8" name="Content Placeholder 4">
            <a:extLst>
              <a:ext uri="{FF2B5EF4-FFF2-40B4-BE49-F238E27FC236}">
                <a16:creationId xmlns:a16="http://schemas.microsoft.com/office/drawing/2014/main" xmlns="" id="{662FA76C-D564-EC45-9333-8C52CF73A3BF}"/>
              </a:ext>
            </a:extLst>
          </p:cNvPr>
          <p:cNvSpPr txBox="1">
            <a:spLocks/>
          </p:cNvSpPr>
          <p:nvPr/>
        </p:nvSpPr>
        <p:spPr>
          <a:xfrm>
            <a:off x="5791200" y="3790950"/>
            <a:ext cx="3200400" cy="12192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2000"/>
              </a:lnSpc>
              <a:spcBef>
                <a:spcPts val="0"/>
              </a:spcBef>
            </a:pPr>
            <a:r>
              <a:rPr lang="en-US" sz="1600" dirty="0" smtClean="0">
                <a:solidFill>
                  <a:srgbClr val="FFFFFF"/>
                </a:solidFill>
                <a:latin typeface="Arial"/>
                <a:cs typeface="Arial"/>
              </a:rPr>
              <a:t>Trends </a:t>
            </a:r>
            <a:r>
              <a:rPr lang="en-US" sz="1600" dirty="0">
                <a:solidFill>
                  <a:srgbClr val="FFFFFF"/>
                </a:solidFill>
                <a:latin typeface="Arial"/>
                <a:cs typeface="Arial"/>
              </a:rPr>
              <a:t>projected to continue, but some years </a:t>
            </a:r>
            <a:r>
              <a:rPr lang="en-US" sz="1600" dirty="0" smtClean="0">
                <a:solidFill>
                  <a:srgbClr val="FFFFFF"/>
                </a:solidFill>
                <a:latin typeface="Arial"/>
                <a:cs typeface="Arial"/>
              </a:rPr>
              <a:t>could </a:t>
            </a:r>
            <a:r>
              <a:rPr lang="en-US" sz="1600" dirty="0">
                <a:solidFill>
                  <a:srgbClr val="FFFFFF"/>
                </a:solidFill>
                <a:latin typeface="Arial"/>
                <a:cs typeface="Arial"/>
              </a:rPr>
              <a:t>bring unexpected late spring or early fall frosts.</a:t>
            </a:r>
          </a:p>
        </p:txBody>
      </p:sp>
      <p:sp>
        <p:nvSpPr>
          <p:cNvPr id="9" name="5-Point Star 8"/>
          <p:cNvSpPr/>
          <p:nvPr/>
        </p:nvSpPr>
        <p:spPr>
          <a:xfrm>
            <a:off x="7735890" y="2190750"/>
            <a:ext cx="228600" cy="228600"/>
          </a:xfrm>
          <a:prstGeom prst="star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3536952" y="2190750"/>
            <a:ext cx="228600" cy="228600"/>
          </a:xfrm>
          <a:prstGeom prst="star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1455738" y="2190750"/>
            <a:ext cx="228600" cy="228600"/>
          </a:xfrm>
          <a:prstGeom prst="star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6391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9">
            <a:extLst>
              <a:ext uri="{FF2B5EF4-FFF2-40B4-BE49-F238E27FC236}">
                <a16:creationId xmlns:a16="http://schemas.microsoft.com/office/drawing/2014/main" xmlns="" id="{B5125F27-801E-F347-ADF9-3C3688CD2045}"/>
              </a:ext>
            </a:extLst>
          </p:cNvPr>
          <p:cNvSpPr txBox="1">
            <a:spLocks/>
          </p:cNvSpPr>
          <p:nvPr/>
        </p:nvSpPr>
        <p:spPr>
          <a:xfrm>
            <a:off x="4953000" y="361950"/>
            <a:ext cx="4038600" cy="205740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1200"/>
              </a:spcBef>
              <a:buNone/>
            </a:pPr>
            <a:r>
              <a:rPr lang="en-US" sz="1800" b="1" dirty="0" smtClean="0">
                <a:solidFill>
                  <a:schemeClr val="accent2">
                    <a:lumMod val="60000"/>
                    <a:lumOff val="40000"/>
                  </a:schemeClr>
                </a:solidFill>
                <a:latin typeface="Arial"/>
                <a:cs typeface="Arial"/>
              </a:rPr>
              <a:t>Temperature</a:t>
            </a:r>
          </a:p>
          <a:p>
            <a:pPr>
              <a:spcBef>
                <a:spcPts val="1200"/>
              </a:spcBef>
            </a:pPr>
            <a:r>
              <a:rPr lang="en-US" sz="1600" dirty="0" smtClean="0">
                <a:solidFill>
                  <a:schemeClr val="accent2">
                    <a:lumMod val="20000"/>
                    <a:lumOff val="80000"/>
                  </a:schemeClr>
                </a:solidFill>
                <a:latin typeface="Arial"/>
                <a:cs typeface="Arial"/>
              </a:rPr>
              <a:t>Annual </a:t>
            </a:r>
            <a:r>
              <a:rPr lang="en-US" sz="1600" dirty="0">
                <a:solidFill>
                  <a:schemeClr val="accent2">
                    <a:lumMod val="20000"/>
                    <a:lumOff val="80000"/>
                  </a:schemeClr>
                </a:solidFill>
                <a:latin typeface="Arial"/>
                <a:cs typeface="Arial"/>
              </a:rPr>
              <a:t>increase of </a:t>
            </a:r>
            <a:r>
              <a:rPr lang="en-US" sz="1600" dirty="0" smtClean="0">
                <a:solidFill>
                  <a:schemeClr val="accent2">
                    <a:lumMod val="20000"/>
                    <a:lumOff val="80000"/>
                  </a:schemeClr>
                </a:solidFill>
                <a:latin typeface="Arial"/>
                <a:cs typeface="Arial"/>
              </a:rPr>
              <a:t>about 3</a:t>
            </a:r>
            <a:r>
              <a:rPr lang="en-US" sz="1600" dirty="0">
                <a:solidFill>
                  <a:schemeClr val="accent2">
                    <a:lumMod val="20000"/>
                    <a:lumOff val="80000"/>
                  </a:schemeClr>
                </a:solidFill>
                <a:latin typeface="Arial"/>
                <a:cs typeface="Arial"/>
              </a:rPr>
              <a:t>°F since </a:t>
            </a:r>
            <a:r>
              <a:rPr lang="en-US" sz="1600" dirty="0" smtClean="0">
                <a:solidFill>
                  <a:schemeClr val="accent2">
                    <a:lumMod val="20000"/>
                    <a:lumOff val="80000"/>
                  </a:schemeClr>
                </a:solidFill>
                <a:latin typeface="Arial"/>
                <a:cs typeface="Arial"/>
              </a:rPr>
              <a:t>1895</a:t>
            </a:r>
          </a:p>
          <a:p>
            <a:pPr>
              <a:spcBef>
                <a:spcPts val="1200"/>
              </a:spcBef>
            </a:pPr>
            <a:r>
              <a:rPr lang="en-US" sz="1600" dirty="0">
                <a:solidFill>
                  <a:schemeClr val="accent2">
                    <a:lumMod val="20000"/>
                    <a:lumOff val="80000"/>
                  </a:schemeClr>
                </a:solidFill>
                <a:latin typeface="Arial"/>
                <a:cs typeface="Arial"/>
              </a:rPr>
              <a:t>Overnight lows have risen more than daytime </a:t>
            </a:r>
            <a:r>
              <a:rPr lang="en-US" sz="1600" dirty="0" smtClean="0">
                <a:solidFill>
                  <a:schemeClr val="accent2">
                    <a:lumMod val="20000"/>
                    <a:lumOff val="80000"/>
                  </a:schemeClr>
                </a:solidFill>
                <a:latin typeface="Arial"/>
                <a:cs typeface="Arial"/>
              </a:rPr>
              <a:t>highs</a:t>
            </a:r>
          </a:p>
          <a:p>
            <a:pPr>
              <a:spcBef>
                <a:spcPts val="1200"/>
              </a:spcBef>
            </a:pPr>
            <a:r>
              <a:rPr lang="en-US" sz="1600" dirty="0">
                <a:solidFill>
                  <a:schemeClr val="accent2">
                    <a:lumMod val="20000"/>
                    <a:lumOff val="80000"/>
                  </a:schemeClr>
                </a:solidFill>
                <a:latin typeface="Arial"/>
                <a:cs typeface="Arial"/>
              </a:rPr>
              <a:t>The </a:t>
            </a:r>
            <a:r>
              <a:rPr lang="en-US" sz="1600" dirty="0" smtClean="0">
                <a:solidFill>
                  <a:schemeClr val="accent2">
                    <a:lumMod val="20000"/>
                    <a:lumOff val="80000"/>
                  </a:schemeClr>
                </a:solidFill>
                <a:latin typeface="Arial"/>
                <a:cs typeface="Arial"/>
              </a:rPr>
              <a:t>10 </a:t>
            </a:r>
            <a:r>
              <a:rPr lang="en-US" sz="1600" dirty="0">
                <a:solidFill>
                  <a:schemeClr val="accent2">
                    <a:lumMod val="20000"/>
                    <a:lumOff val="80000"/>
                  </a:schemeClr>
                </a:solidFill>
                <a:latin typeface="Arial"/>
                <a:cs typeface="Arial"/>
              </a:rPr>
              <a:t>warmest years have occurred since </a:t>
            </a:r>
            <a:r>
              <a:rPr lang="en-US" sz="1600" dirty="0" smtClean="0">
                <a:solidFill>
                  <a:schemeClr val="accent2">
                    <a:lumMod val="20000"/>
                    <a:lumOff val="80000"/>
                  </a:schemeClr>
                </a:solidFill>
                <a:latin typeface="Arial"/>
                <a:cs typeface="Arial"/>
              </a:rPr>
              <a:t>1998</a:t>
            </a:r>
            <a:endParaRPr lang="en-US" sz="1600" dirty="0">
              <a:solidFill>
                <a:schemeClr val="accent2">
                  <a:lumMod val="20000"/>
                  <a:lumOff val="80000"/>
                </a:schemeClr>
              </a:solidFill>
              <a:latin typeface="Arial"/>
              <a:cs typeface="Aria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84" y="168970"/>
            <a:ext cx="4632632" cy="2333805"/>
          </a:xfrm>
          <a:prstGeom prst="rect">
            <a:avLst/>
          </a:prstGeom>
          <a:solidFill>
            <a:schemeClr val="bg1"/>
          </a:solid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84" y="2641385"/>
            <a:ext cx="4634984" cy="2334990"/>
          </a:xfrm>
          <a:prstGeom prst="rect">
            <a:avLst/>
          </a:prstGeom>
          <a:solidFill>
            <a:schemeClr val="bg1"/>
          </a:solidFill>
        </p:spPr>
      </p:pic>
      <p:sp>
        <p:nvSpPr>
          <p:cNvPr id="7" name="Content Placeholder 9">
            <a:extLst>
              <a:ext uri="{FF2B5EF4-FFF2-40B4-BE49-F238E27FC236}">
                <a16:creationId xmlns:a16="http://schemas.microsoft.com/office/drawing/2014/main" xmlns="" id="{B5125F27-801E-F347-ADF9-3C3688CD2045}"/>
              </a:ext>
            </a:extLst>
          </p:cNvPr>
          <p:cNvSpPr txBox="1">
            <a:spLocks/>
          </p:cNvSpPr>
          <p:nvPr/>
        </p:nvSpPr>
        <p:spPr>
          <a:xfrm>
            <a:off x="4953000" y="2757924"/>
            <a:ext cx="4114800" cy="2023626"/>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1200"/>
              </a:spcBef>
              <a:buNone/>
            </a:pPr>
            <a:r>
              <a:rPr lang="en-US" sz="1800" b="1" dirty="0" smtClean="0">
                <a:solidFill>
                  <a:schemeClr val="accent1">
                    <a:lumMod val="40000"/>
                    <a:lumOff val="60000"/>
                  </a:schemeClr>
                </a:solidFill>
                <a:latin typeface="Arial"/>
                <a:cs typeface="Arial"/>
              </a:rPr>
              <a:t>Precipitation</a:t>
            </a:r>
          </a:p>
          <a:p>
            <a:pPr>
              <a:spcBef>
                <a:spcPts val="1200"/>
              </a:spcBef>
            </a:pPr>
            <a:r>
              <a:rPr lang="en-US" sz="1600" dirty="0" smtClean="0">
                <a:solidFill>
                  <a:schemeClr val="accent1">
                    <a:lumMod val="20000"/>
                    <a:lumOff val="80000"/>
                  </a:schemeClr>
                </a:solidFill>
                <a:latin typeface="Arial"/>
                <a:cs typeface="Arial"/>
              </a:rPr>
              <a:t>Annual </a:t>
            </a:r>
            <a:r>
              <a:rPr lang="en-US" sz="1600" dirty="0">
                <a:solidFill>
                  <a:schemeClr val="accent1">
                    <a:lumMod val="20000"/>
                    <a:lumOff val="80000"/>
                  </a:schemeClr>
                </a:solidFill>
                <a:latin typeface="Arial"/>
                <a:cs typeface="Arial"/>
              </a:rPr>
              <a:t>increase of </a:t>
            </a:r>
            <a:r>
              <a:rPr lang="en-US" sz="1600" dirty="0" smtClean="0">
                <a:solidFill>
                  <a:schemeClr val="accent1">
                    <a:lumMod val="20000"/>
                    <a:lumOff val="80000"/>
                  </a:schemeClr>
                </a:solidFill>
                <a:latin typeface="Arial"/>
                <a:cs typeface="Arial"/>
              </a:rPr>
              <a:t>about 6” since 1895</a:t>
            </a:r>
          </a:p>
          <a:p>
            <a:pPr>
              <a:spcBef>
                <a:spcPts val="1200"/>
              </a:spcBef>
            </a:pPr>
            <a:r>
              <a:rPr lang="en-US" sz="1600" dirty="0">
                <a:solidFill>
                  <a:schemeClr val="accent1">
                    <a:lumMod val="20000"/>
                    <a:lumOff val="80000"/>
                  </a:schemeClr>
                </a:solidFill>
                <a:latin typeface="Arial"/>
                <a:cs typeface="Arial"/>
              </a:rPr>
              <a:t>Heavy precipitation &gt; 2” per day has become more common</a:t>
            </a:r>
          </a:p>
          <a:p>
            <a:pPr>
              <a:spcBef>
                <a:spcPts val="1200"/>
              </a:spcBef>
            </a:pPr>
            <a:r>
              <a:rPr lang="en-US" sz="1600" dirty="0">
                <a:solidFill>
                  <a:schemeClr val="accent1">
                    <a:lumMod val="20000"/>
                    <a:lumOff val="80000"/>
                  </a:schemeClr>
                </a:solidFill>
                <a:latin typeface="Arial"/>
                <a:cs typeface="Arial"/>
              </a:rPr>
              <a:t>Projected </a:t>
            </a:r>
            <a:r>
              <a:rPr lang="en-US" sz="1600" dirty="0" smtClean="0">
                <a:solidFill>
                  <a:schemeClr val="accent1">
                    <a:lumMod val="20000"/>
                    <a:lumOff val="80000"/>
                  </a:schemeClr>
                </a:solidFill>
                <a:latin typeface="Arial"/>
                <a:cs typeface="Arial"/>
              </a:rPr>
              <a:t>5-14% </a:t>
            </a:r>
            <a:r>
              <a:rPr lang="en-US" sz="1600" dirty="0">
                <a:solidFill>
                  <a:schemeClr val="accent1">
                    <a:lumMod val="20000"/>
                    <a:lumOff val="80000"/>
                  </a:schemeClr>
                </a:solidFill>
                <a:latin typeface="Arial"/>
                <a:cs typeface="Arial"/>
              </a:rPr>
              <a:t>annual rainfall increase by 2100 and more frequent extremes</a:t>
            </a:r>
          </a:p>
        </p:txBody>
      </p:sp>
    </p:spTree>
    <p:extLst>
      <p:ext uri="{BB962C8B-B14F-4D97-AF65-F5344CB8AC3E}">
        <p14:creationId xmlns:p14="http://schemas.microsoft.com/office/powerpoint/2010/main" val="30091094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mip5_me-tas_1880-2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371" y="133349"/>
            <a:ext cx="6931258" cy="4505317"/>
          </a:xfrm>
          <a:prstGeom prst="rect">
            <a:avLst/>
          </a:prstGeom>
        </p:spPr>
      </p:pic>
      <p:sp>
        <p:nvSpPr>
          <p:cNvPr id="3" name="TextBox 2">
            <a:extLst>
              <a:ext uri="{FF2B5EF4-FFF2-40B4-BE49-F238E27FC236}">
                <a16:creationId xmlns:a16="http://schemas.microsoft.com/office/drawing/2014/main" xmlns="" id="{7EAA8BAB-FE0D-874E-B7F8-770A64D39F6D}"/>
              </a:ext>
            </a:extLst>
          </p:cNvPr>
          <p:cNvSpPr txBox="1"/>
          <p:nvPr/>
        </p:nvSpPr>
        <p:spPr>
          <a:xfrm>
            <a:off x="1014414" y="4686240"/>
            <a:ext cx="2816479" cy="400110"/>
          </a:xfrm>
          <a:prstGeom prst="rect">
            <a:avLst/>
          </a:prstGeom>
          <a:noFill/>
        </p:spPr>
        <p:txBody>
          <a:bodyPr wrap="square" rtlCol="0">
            <a:spAutoFit/>
          </a:bodyPr>
          <a:lstStyle/>
          <a:p>
            <a:r>
              <a:rPr lang="en-US" sz="1000" dirty="0">
                <a:solidFill>
                  <a:schemeClr val="bg1">
                    <a:lumMod val="75000"/>
                  </a:schemeClr>
                </a:solidFill>
                <a:latin typeface="Arial"/>
                <a:cs typeface="Arial"/>
              </a:rPr>
              <a:t>Maine’s Climate Future 2020 Update</a:t>
            </a:r>
          </a:p>
          <a:p>
            <a:r>
              <a:rPr lang="en-US" sz="1000" dirty="0">
                <a:solidFill>
                  <a:schemeClr val="bg1">
                    <a:lumMod val="75000"/>
                  </a:schemeClr>
                </a:solidFill>
                <a:latin typeface="Arial"/>
                <a:cs typeface="Arial"/>
              </a:rPr>
              <a:t>Maine Climate Council STS Report, 2020</a:t>
            </a:r>
          </a:p>
        </p:txBody>
      </p:sp>
      <p:sp>
        <p:nvSpPr>
          <p:cNvPr id="2" name="TextBox 1">
            <a:extLst>
              <a:ext uri="{FF2B5EF4-FFF2-40B4-BE49-F238E27FC236}">
                <a16:creationId xmlns:a16="http://schemas.microsoft.com/office/drawing/2014/main" xmlns="" id="{89B9B599-2814-7149-9B5E-7142B0D6CA1F}"/>
              </a:ext>
            </a:extLst>
          </p:cNvPr>
          <p:cNvSpPr txBox="1"/>
          <p:nvPr/>
        </p:nvSpPr>
        <p:spPr>
          <a:xfrm>
            <a:off x="2895600" y="971550"/>
            <a:ext cx="3352800" cy="646331"/>
          </a:xfrm>
          <a:prstGeom prst="rect">
            <a:avLst/>
          </a:prstGeom>
          <a:solidFill>
            <a:schemeClr val="bg1"/>
          </a:solidFill>
          <a:ln>
            <a:solidFill>
              <a:schemeClr val="tx1"/>
            </a:solidFill>
          </a:ln>
        </p:spPr>
        <p:txBody>
          <a:bodyPr wrap="square" rtlCol="0">
            <a:spAutoFit/>
          </a:bodyPr>
          <a:lstStyle/>
          <a:p>
            <a:pPr algn="ctr"/>
            <a:r>
              <a:rPr lang="en-US" sz="1800" dirty="0">
                <a:solidFill>
                  <a:srgbClr val="C00000"/>
                </a:solidFill>
                <a:latin typeface="Arial"/>
                <a:cs typeface="Arial"/>
              </a:rPr>
              <a:t>Warming of 2-10°F by 2100 depending on future scenario</a:t>
            </a:r>
          </a:p>
        </p:txBody>
      </p:sp>
      <p:sp>
        <p:nvSpPr>
          <p:cNvPr id="14" name="TextBox 13">
            <a:extLst>
              <a:ext uri="{FF2B5EF4-FFF2-40B4-BE49-F238E27FC236}">
                <a16:creationId xmlns:a16="http://schemas.microsoft.com/office/drawing/2014/main" xmlns="" id="{AB10F9D3-F257-2D4C-8954-596CE0A50BB4}"/>
              </a:ext>
            </a:extLst>
          </p:cNvPr>
          <p:cNvSpPr txBox="1"/>
          <p:nvPr/>
        </p:nvSpPr>
        <p:spPr>
          <a:xfrm rot="19078043">
            <a:off x="6246336" y="1099662"/>
            <a:ext cx="1747809" cy="300082"/>
          </a:xfrm>
          <a:prstGeom prst="rect">
            <a:avLst/>
          </a:prstGeom>
          <a:noFill/>
        </p:spPr>
        <p:txBody>
          <a:bodyPr wrap="square" rtlCol="0">
            <a:spAutoFit/>
          </a:bodyPr>
          <a:lstStyle/>
          <a:p>
            <a:pPr algn="ctr"/>
            <a:r>
              <a:rPr lang="en-US" b="1" dirty="0">
                <a:solidFill>
                  <a:prstClr val="black"/>
                </a:solidFill>
                <a:latin typeface="Calibri"/>
              </a:rPr>
              <a:t>High GHG Emissions</a:t>
            </a:r>
          </a:p>
        </p:txBody>
      </p:sp>
      <p:sp>
        <p:nvSpPr>
          <p:cNvPr id="15" name="TextBox 14">
            <a:extLst>
              <a:ext uri="{FF2B5EF4-FFF2-40B4-BE49-F238E27FC236}">
                <a16:creationId xmlns:a16="http://schemas.microsoft.com/office/drawing/2014/main" xmlns="" id="{0CC0F83F-CB47-704B-90F9-DD4E14640097}"/>
              </a:ext>
            </a:extLst>
          </p:cNvPr>
          <p:cNvSpPr txBox="1"/>
          <p:nvPr/>
        </p:nvSpPr>
        <p:spPr>
          <a:xfrm>
            <a:off x="6175380" y="2663826"/>
            <a:ext cx="1752600" cy="300082"/>
          </a:xfrm>
          <a:prstGeom prst="rect">
            <a:avLst/>
          </a:prstGeom>
          <a:noFill/>
        </p:spPr>
        <p:txBody>
          <a:bodyPr wrap="square" rtlCol="0">
            <a:spAutoFit/>
          </a:bodyPr>
          <a:lstStyle/>
          <a:p>
            <a:pPr algn="ctr"/>
            <a:r>
              <a:rPr lang="en-US" b="1" dirty="0">
                <a:solidFill>
                  <a:prstClr val="black"/>
                </a:solidFill>
                <a:latin typeface="Calibri"/>
              </a:rPr>
              <a:t>Low GHG Emissions</a:t>
            </a:r>
          </a:p>
        </p:txBody>
      </p:sp>
    </p:spTree>
    <p:extLst>
      <p:ext uri="{BB962C8B-B14F-4D97-AF65-F5344CB8AC3E}">
        <p14:creationId xmlns:p14="http://schemas.microsoft.com/office/powerpoint/2010/main" val="20238361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45720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4">
            <a:extLst>
              <a:ext uri="{FF2B5EF4-FFF2-40B4-BE49-F238E27FC236}">
                <a16:creationId xmlns:a16="http://schemas.microsoft.com/office/drawing/2014/main" xmlns="" id="{662FA76C-D564-EC45-9333-8C52CF73A3BF}"/>
              </a:ext>
            </a:extLst>
          </p:cNvPr>
          <p:cNvSpPr txBox="1">
            <a:spLocks/>
          </p:cNvSpPr>
          <p:nvPr/>
        </p:nvSpPr>
        <p:spPr>
          <a:xfrm>
            <a:off x="4953000" y="1276350"/>
            <a:ext cx="3886200" cy="8382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latin typeface="Arial"/>
                <a:cs typeface="Arial"/>
              </a:rPr>
              <a:t>The warm season has increased and snow season has decreased by about 2 weeks over the past century.</a:t>
            </a:r>
            <a:endParaRPr lang="en-US" sz="800" dirty="0">
              <a:solidFill>
                <a:srgbClr val="FFFFFF"/>
              </a:solidFill>
              <a:latin typeface="Arial"/>
              <a:cs typeface="Arial"/>
            </a:endParaRPr>
          </a:p>
        </p:txBody>
      </p:sp>
      <p:pic>
        <p:nvPicPr>
          <p:cNvPr id="8" name="Picture 7" descr="ME_Tcycle_past-pres-future.png">
            <a:extLst>
              <a:ext uri="{FF2B5EF4-FFF2-40B4-BE49-F238E27FC236}">
                <a16:creationId xmlns:a16="http://schemas.microsoft.com/office/drawing/2014/main" xmlns="" id="{B283DB99-8695-FB4E-B4BD-D1F9D2BFB583}"/>
              </a:ext>
            </a:extLst>
          </p:cNvPr>
          <p:cNvPicPr>
            <a:picLocks noChangeAspect="1"/>
          </p:cNvPicPr>
          <p:nvPr/>
        </p:nvPicPr>
        <p:blipFill rotWithShape="1">
          <a:blip r:embed="rId2">
            <a:extLst>
              <a:ext uri="{28A0092B-C50C-407E-A947-70E740481C1C}">
                <a14:useLocalDpi xmlns:a14="http://schemas.microsoft.com/office/drawing/2010/main" val="0"/>
              </a:ext>
            </a:extLst>
          </a:blip>
          <a:srcRect l="9126" t="6306" b="16410"/>
          <a:stretch/>
        </p:blipFill>
        <p:spPr>
          <a:xfrm>
            <a:off x="106409" y="0"/>
            <a:ext cx="4313191" cy="2719972"/>
          </a:xfrm>
          <a:prstGeom prst="rect">
            <a:avLst/>
          </a:prstGeom>
        </p:spPr>
      </p:pic>
      <p:sp>
        <p:nvSpPr>
          <p:cNvPr id="4" name="TextBox 3">
            <a:extLst>
              <a:ext uri="{FF2B5EF4-FFF2-40B4-BE49-F238E27FC236}">
                <a16:creationId xmlns:a16="http://schemas.microsoft.com/office/drawing/2014/main" xmlns="" id="{A4A63A32-AB9E-EC42-8C6E-0D619C28674B}"/>
              </a:ext>
            </a:extLst>
          </p:cNvPr>
          <p:cNvSpPr txBox="1"/>
          <p:nvPr/>
        </p:nvSpPr>
        <p:spPr>
          <a:xfrm>
            <a:off x="3002009" y="133350"/>
            <a:ext cx="1295400" cy="246221"/>
          </a:xfrm>
          <a:prstGeom prst="rect">
            <a:avLst/>
          </a:prstGeom>
          <a:noFill/>
        </p:spPr>
        <p:txBody>
          <a:bodyPr wrap="square" rtlCol="0">
            <a:spAutoFit/>
          </a:bodyPr>
          <a:lstStyle/>
          <a:p>
            <a:pPr algn="r"/>
            <a:r>
              <a:rPr lang="en-US" sz="1000" dirty="0">
                <a:solidFill>
                  <a:schemeClr val="tx1">
                    <a:lumMod val="85000"/>
                    <a:lumOff val="15000"/>
                  </a:schemeClr>
                </a:solidFill>
                <a:latin typeface="Arial"/>
                <a:cs typeface="Arial"/>
              </a:rPr>
              <a:t>MCF 2015 Update</a:t>
            </a:r>
          </a:p>
        </p:txBody>
      </p:sp>
      <p:sp>
        <p:nvSpPr>
          <p:cNvPr id="5" name="Title 4">
            <a:extLst>
              <a:ext uri="{FF2B5EF4-FFF2-40B4-BE49-F238E27FC236}">
                <a16:creationId xmlns:a16="http://schemas.microsoft.com/office/drawing/2014/main" xmlns="" id="{8B4CFEF7-67E7-8E4D-9C28-94361F813D51}"/>
              </a:ext>
            </a:extLst>
          </p:cNvPr>
          <p:cNvSpPr>
            <a:spLocks noGrp="1"/>
          </p:cNvSpPr>
          <p:nvPr>
            <p:ph type="title"/>
          </p:nvPr>
        </p:nvSpPr>
        <p:spPr>
          <a:xfrm>
            <a:off x="4648200" y="133359"/>
            <a:ext cx="4419600" cy="1058465"/>
          </a:xfrm>
        </p:spPr>
        <p:txBody>
          <a:bodyPr>
            <a:normAutofit/>
          </a:bodyPr>
          <a:lstStyle/>
          <a:p>
            <a:pPr algn="ctr"/>
            <a:r>
              <a:rPr lang="en-US" sz="3000" dirty="0">
                <a:solidFill>
                  <a:schemeClr val="accent4">
                    <a:lumMod val="20000"/>
                    <a:lumOff val="80000"/>
                  </a:schemeClr>
                </a:solidFill>
                <a:latin typeface="Arial" panose="020B0604020202020204" pitchFamily="34" charset="0"/>
                <a:cs typeface="Arial" panose="020B0604020202020204" pitchFamily="34" charset="0"/>
              </a:rPr>
              <a:t>Season Lengths</a:t>
            </a:r>
            <a:br>
              <a:rPr lang="en-US" sz="3000" dirty="0">
                <a:solidFill>
                  <a:schemeClr val="accent4">
                    <a:lumMod val="20000"/>
                    <a:lumOff val="80000"/>
                  </a:schemeClr>
                </a:solidFill>
                <a:latin typeface="Arial" panose="020B0604020202020204" pitchFamily="34" charset="0"/>
                <a:cs typeface="Arial" panose="020B0604020202020204" pitchFamily="34" charset="0"/>
              </a:rPr>
            </a:br>
            <a:r>
              <a:rPr lang="en-US" sz="3000" dirty="0">
                <a:solidFill>
                  <a:schemeClr val="accent4">
                    <a:lumMod val="20000"/>
                    <a:lumOff val="80000"/>
                  </a:schemeClr>
                </a:solidFill>
                <a:latin typeface="Arial" panose="020B0604020202020204" pitchFamily="34" charset="0"/>
                <a:cs typeface="Arial" panose="020B0604020202020204" pitchFamily="34" charset="0"/>
              </a:rPr>
              <a:t>are Changing</a:t>
            </a:r>
          </a:p>
        </p:txBody>
      </p:sp>
      <p:sp>
        <p:nvSpPr>
          <p:cNvPr id="10" name="TextBox 9">
            <a:extLst>
              <a:ext uri="{FF2B5EF4-FFF2-40B4-BE49-F238E27FC236}">
                <a16:creationId xmlns:a16="http://schemas.microsoft.com/office/drawing/2014/main" xmlns="" id="{24F3787B-44B8-E543-95DB-0456B2A182A0}"/>
              </a:ext>
            </a:extLst>
          </p:cNvPr>
          <p:cNvSpPr txBox="1"/>
          <p:nvPr/>
        </p:nvSpPr>
        <p:spPr>
          <a:xfrm>
            <a:off x="381000" y="133350"/>
            <a:ext cx="1828800" cy="461665"/>
          </a:xfrm>
          <a:prstGeom prst="rect">
            <a:avLst/>
          </a:prstGeom>
          <a:noFill/>
        </p:spPr>
        <p:txBody>
          <a:bodyPr wrap="square" rtlCol="0">
            <a:spAutoFit/>
          </a:bodyPr>
          <a:lstStyle/>
          <a:p>
            <a:r>
              <a:rPr lang="en-US" sz="1200" dirty="0">
                <a:latin typeface="Arial"/>
                <a:cs typeface="Arial"/>
              </a:rPr>
              <a:t>Statewide Mean Annual Temperature (°F)</a:t>
            </a:r>
          </a:p>
        </p:txBody>
      </p:sp>
      <p:pic>
        <p:nvPicPr>
          <p:cNvPr id="7" name="Picture 6" descr="growing-seas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77" y="2764410"/>
            <a:ext cx="3981532" cy="2321940"/>
          </a:xfrm>
          <a:prstGeom prst="rect">
            <a:avLst/>
          </a:prstGeom>
        </p:spPr>
      </p:pic>
      <p:sp>
        <p:nvSpPr>
          <p:cNvPr id="9" name="TextBox 8">
            <a:extLst>
              <a:ext uri="{FF2B5EF4-FFF2-40B4-BE49-F238E27FC236}">
                <a16:creationId xmlns:a16="http://schemas.microsoft.com/office/drawing/2014/main" xmlns="" id="{A4A63A32-AB9E-EC42-8C6E-0D619C28674B}"/>
              </a:ext>
            </a:extLst>
          </p:cNvPr>
          <p:cNvSpPr txBox="1"/>
          <p:nvPr/>
        </p:nvSpPr>
        <p:spPr>
          <a:xfrm>
            <a:off x="3078209" y="2724150"/>
            <a:ext cx="1219200" cy="246221"/>
          </a:xfrm>
          <a:prstGeom prst="rect">
            <a:avLst/>
          </a:prstGeom>
          <a:solidFill>
            <a:schemeClr val="bg1"/>
          </a:solidFill>
        </p:spPr>
        <p:txBody>
          <a:bodyPr wrap="square" rtlCol="0">
            <a:spAutoFit/>
          </a:bodyPr>
          <a:lstStyle/>
          <a:p>
            <a:pPr algn="r"/>
            <a:r>
              <a:rPr lang="en-US" sz="1000" dirty="0">
                <a:solidFill>
                  <a:schemeClr val="tx1">
                    <a:lumMod val="85000"/>
                    <a:lumOff val="15000"/>
                  </a:schemeClr>
                </a:solidFill>
                <a:latin typeface="Arial"/>
                <a:cs typeface="Arial"/>
              </a:rPr>
              <a:t>MCF 2020 Update</a:t>
            </a:r>
          </a:p>
        </p:txBody>
      </p:sp>
      <p:sp>
        <p:nvSpPr>
          <p:cNvPr id="11" name="Content Placeholder 4">
            <a:extLst>
              <a:ext uri="{FF2B5EF4-FFF2-40B4-BE49-F238E27FC236}">
                <a16:creationId xmlns:a16="http://schemas.microsoft.com/office/drawing/2014/main" xmlns="" id="{662FA76C-D564-EC45-9333-8C52CF73A3BF}"/>
              </a:ext>
            </a:extLst>
          </p:cNvPr>
          <p:cNvSpPr txBox="1">
            <a:spLocks/>
          </p:cNvSpPr>
          <p:nvPr/>
        </p:nvSpPr>
        <p:spPr>
          <a:xfrm>
            <a:off x="4953000" y="2190750"/>
            <a:ext cx="3886200" cy="25908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latin typeface="Arial"/>
                <a:cs typeface="Arial"/>
              </a:rPr>
              <a:t>Since 1950, the growing season has lengthened by ~16 days (Fernandez, 2020).</a:t>
            </a:r>
          </a:p>
          <a:p>
            <a:endParaRPr lang="en-US" sz="800" dirty="0">
              <a:solidFill>
                <a:srgbClr val="FFFFFF"/>
              </a:solidFill>
              <a:latin typeface="Arial"/>
              <a:cs typeface="Arial"/>
            </a:endParaRPr>
          </a:p>
          <a:p>
            <a:r>
              <a:rPr lang="en-US" sz="1600" dirty="0">
                <a:solidFill>
                  <a:srgbClr val="FFFFFF"/>
                </a:solidFill>
                <a:latin typeface="Arial"/>
                <a:cs typeface="Arial"/>
              </a:rPr>
              <a:t>Summer weather and growing season extension mostly into fall.</a:t>
            </a:r>
          </a:p>
          <a:p>
            <a:endParaRPr lang="en-US" sz="800" dirty="0">
              <a:solidFill>
                <a:srgbClr val="FFFFFF"/>
              </a:solidFill>
              <a:latin typeface="Arial"/>
              <a:cs typeface="Arial"/>
            </a:endParaRPr>
          </a:p>
          <a:p>
            <a:r>
              <a:rPr lang="en-US" sz="1600" dirty="0">
                <a:solidFill>
                  <a:srgbClr val="FFFFFF"/>
                </a:solidFill>
                <a:latin typeface="Arial"/>
                <a:cs typeface="Arial"/>
              </a:rPr>
              <a:t>Trends projected to continue, but some years will bring unexpected late spring or early fall frosts.</a:t>
            </a:r>
          </a:p>
        </p:txBody>
      </p:sp>
    </p:spTree>
    <p:extLst>
      <p:ext uri="{BB962C8B-B14F-4D97-AF65-F5344CB8AC3E}">
        <p14:creationId xmlns:p14="http://schemas.microsoft.com/office/powerpoint/2010/main" val="3277542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5F964182-707B-0B4C-AF4E-31AA3D1EB8E8}"/>
              </a:ext>
            </a:extLst>
          </p:cNvPr>
          <p:cNvSpPr txBox="1">
            <a:spLocks/>
          </p:cNvSpPr>
          <p:nvPr/>
        </p:nvSpPr>
        <p:spPr>
          <a:xfrm>
            <a:off x="228600" y="76200"/>
            <a:ext cx="4800600" cy="1047750"/>
          </a:xfrm>
          <a:prstGeom prst="rect">
            <a:avLst/>
          </a:prstGeom>
        </p:spPr>
        <p:txBody>
          <a:bodyPr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800" dirty="0">
                <a:solidFill>
                  <a:srgbClr val="FFEFCB"/>
                </a:solidFill>
                <a:latin typeface="Arial"/>
                <a:ea typeface="ＭＳ Ｐゴシック" charset="0"/>
                <a:cs typeface="Arial"/>
              </a:rPr>
              <a:t>Warming </a:t>
            </a:r>
            <a:r>
              <a:rPr lang="en-US" sz="2800" dirty="0" smtClean="0">
                <a:solidFill>
                  <a:srgbClr val="FFEFCB"/>
                </a:solidFill>
                <a:latin typeface="Arial"/>
                <a:ea typeface="ＭＳ Ｐゴシック" charset="0"/>
                <a:cs typeface="Arial"/>
              </a:rPr>
              <a:t>Oceans </a:t>
            </a:r>
            <a:r>
              <a:rPr lang="en-US" sz="2800" dirty="0">
                <a:solidFill>
                  <a:srgbClr val="FFEFCB"/>
                </a:solidFill>
                <a:latin typeface="Arial"/>
                <a:ea typeface="ＭＳ Ｐゴシック" charset="0"/>
                <a:cs typeface="Arial"/>
              </a:rPr>
              <a:t>and </a:t>
            </a:r>
            <a:r>
              <a:rPr lang="en-US" sz="2800" dirty="0" smtClean="0">
                <a:solidFill>
                  <a:srgbClr val="FFEFCB"/>
                </a:solidFill>
                <a:latin typeface="Arial"/>
                <a:ea typeface="ＭＳ Ｐゴシック" charset="0"/>
                <a:cs typeface="Arial"/>
              </a:rPr>
              <a:t>an Intensifying </a:t>
            </a:r>
            <a:r>
              <a:rPr lang="en-US" sz="2800" dirty="0">
                <a:solidFill>
                  <a:srgbClr val="FFEFCB"/>
                </a:solidFill>
                <a:latin typeface="Arial"/>
                <a:ea typeface="ＭＳ Ｐゴシック" charset="0"/>
                <a:cs typeface="Arial"/>
              </a:rPr>
              <a:t>Hydrologic Cycle</a:t>
            </a:r>
          </a:p>
        </p:txBody>
      </p:sp>
      <p:pic>
        <p:nvPicPr>
          <p:cNvPr id="5" name="Picture 4" descr="hydro-cycle.png"/>
          <p:cNvPicPr>
            <a:picLocks noChangeAspect="1"/>
          </p:cNvPicPr>
          <p:nvPr/>
        </p:nvPicPr>
        <p:blipFill rotWithShape="1">
          <a:blip r:embed="rId2">
            <a:extLst>
              <a:ext uri="{28A0092B-C50C-407E-A947-70E740481C1C}">
                <a14:useLocalDpi xmlns:a14="http://schemas.microsoft.com/office/drawing/2010/main" val="0"/>
              </a:ext>
            </a:extLst>
          </a:blip>
          <a:srcRect r="604" b="13585"/>
          <a:stretch/>
        </p:blipFill>
        <p:spPr>
          <a:xfrm>
            <a:off x="5410200" y="57151"/>
            <a:ext cx="3505200" cy="2575490"/>
          </a:xfrm>
          <a:prstGeom prst="rect">
            <a:avLst/>
          </a:prstGeom>
        </p:spPr>
      </p:pic>
      <p:sp>
        <p:nvSpPr>
          <p:cNvPr id="6" name="TextBox 5">
            <a:extLst>
              <a:ext uri="{FF2B5EF4-FFF2-40B4-BE49-F238E27FC236}">
                <a16:creationId xmlns:a16="http://schemas.microsoft.com/office/drawing/2014/main" xmlns="" id="{A4A63A32-AB9E-EC42-8C6E-0D619C28674B}"/>
              </a:ext>
            </a:extLst>
          </p:cNvPr>
          <p:cNvSpPr txBox="1"/>
          <p:nvPr/>
        </p:nvSpPr>
        <p:spPr>
          <a:xfrm>
            <a:off x="6172200" y="2647950"/>
            <a:ext cx="2807671" cy="230832"/>
          </a:xfrm>
          <a:prstGeom prst="rect">
            <a:avLst/>
          </a:prstGeom>
          <a:noFill/>
        </p:spPr>
        <p:txBody>
          <a:bodyPr wrap="square" rtlCol="0">
            <a:spAutoFit/>
          </a:bodyPr>
          <a:lstStyle/>
          <a:p>
            <a:pPr algn="r"/>
            <a:r>
              <a:rPr lang="en-US" sz="900" dirty="0">
                <a:solidFill>
                  <a:srgbClr val="BFBFBF"/>
                </a:solidFill>
                <a:latin typeface="Arial"/>
                <a:cs typeface="Arial"/>
              </a:rPr>
              <a:t>Trenberth et al. (2007), Huntington (2010)</a:t>
            </a:r>
          </a:p>
        </p:txBody>
      </p:sp>
      <p:sp>
        <p:nvSpPr>
          <p:cNvPr id="9" name="Content Placeholder 7">
            <a:extLst>
              <a:ext uri="{FF2B5EF4-FFF2-40B4-BE49-F238E27FC236}">
                <a16:creationId xmlns:a16="http://schemas.microsoft.com/office/drawing/2014/main" xmlns="" id="{EE8CE96C-3711-5C41-B3D8-D8222AEE0CFA}"/>
              </a:ext>
            </a:extLst>
          </p:cNvPr>
          <p:cNvSpPr txBox="1">
            <a:spLocks/>
          </p:cNvSpPr>
          <p:nvPr/>
        </p:nvSpPr>
        <p:spPr>
          <a:xfrm>
            <a:off x="5334000" y="3257550"/>
            <a:ext cx="3581400" cy="152400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400"/>
              </a:spcBef>
            </a:pPr>
            <a:r>
              <a:rPr lang="en-US" sz="1500" dirty="0">
                <a:solidFill>
                  <a:srgbClr val="FFFFFF"/>
                </a:solidFill>
                <a:latin typeface="Arial"/>
                <a:cs typeface="Arial"/>
              </a:rPr>
              <a:t>Warming drives increased evaporation, atmospheric water-vapor content, and </a:t>
            </a:r>
            <a:r>
              <a:rPr lang="en-US" sz="1500" dirty="0" smtClean="0">
                <a:solidFill>
                  <a:srgbClr val="FFFFFF"/>
                </a:solidFill>
                <a:latin typeface="Arial"/>
                <a:cs typeface="Arial"/>
              </a:rPr>
              <a:t>changes in circulation that lead to greater potential for wet and dry extremes.</a:t>
            </a:r>
            <a:endParaRPr lang="en-US" sz="1500" dirty="0">
              <a:solidFill>
                <a:srgbClr val="FFFFFF"/>
              </a:solidFill>
              <a:latin typeface="Arial"/>
              <a:cs typeface="Arial"/>
            </a:endParaRPr>
          </a:p>
        </p:txBody>
      </p:sp>
      <p:pic>
        <p:nvPicPr>
          <p:cNvPr id="10" name="Picture 9" descr="ersst5_world-wt_sst_ann_2001-2019_minus_1951-2000_a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23" y="1276350"/>
            <a:ext cx="4876803" cy="3733800"/>
          </a:xfrm>
          <a:prstGeom prst="rect">
            <a:avLst/>
          </a:prstGeom>
        </p:spPr>
      </p:pic>
    </p:spTree>
    <p:extLst>
      <p:ext uri="{BB962C8B-B14F-4D97-AF65-F5344CB8AC3E}">
        <p14:creationId xmlns:p14="http://schemas.microsoft.com/office/powerpoint/2010/main" val="34570507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13B674E-3E9D-BC48-99F3-C510F6581C3E}"/>
              </a:ext>
            </a:extLst>
          </p:cNvPr>
          <p:cNvPicPr>
            <a:picLocks noChangeAspect="1"/>
          </p:cNvPicPr>
          <p:nvPr/>
        </p:nvPicPr>
        <p:blipFill>
          <a:blip r:embed="rId2"/>
          <a:stretch>
            <a:fillRect/>
          </a:stretch>
        </p:blipFill>
        <p:spPr>
          <a:xfrm>
            <a:off x="5288279" y="0"/>
            <a:ext cx="3855721" cy="2142067"/>
          </a:xfrm>
          <a:prstGeom prst="rect">
            <a:avLst/>
          </a:prstGeom>
        </p:spPr>
      </p:pic>
      <p:sp>
        <p:nvSpPr>
          <p:cNvPr id="6" name="Rectangle 5"/>
          <p:cNvSpPr/>
          <p:nvPr/>
        </p:nvSpPr>
        <p:spPr>
          <a:xfrm>
            <a:off x="1" y="1564217"/>
            <a:ext cx="9143999" cy="3579283"/>
          </a:xfrm>
          <a:prstGeom prst="rect">
            <a:avLst/>
          </a:pr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400">
              <a:defRPr/>
            </a:pPr>
            <a:endParaRPr lang="en-US" sz="1800" kern="0">
              <a:solidFill>
                <a:sysClr val="window" lastClr="FFFFFF"/>
              </a:solidFill>
              <a:latin typeface="Calibri"/>
            </a:endParaRPr>
          </a:p>
        </p:txBody>
      </p:sp>
      <p:pic>
        <p:nvPicPr>
          <p:cNvPr id="7" name="Picture 6">
            <a:extLst>
              <a:ext uri="{FF2B5EF4-FFF2-40B4-BE49-F238E27FC236}">
                <a16:creationId xmlns:a16="http://schemas.microsoft.com/office/drawing/2014/main" xmlns="" id="{BE05607B-43CC-0246-A149-CB0C25530008}"/>
              </a:ext>
            </a:extLst>
          </p:cNvPr>
          <p:cNvPicPr>
            <a:picLocks noChangeAspect="1"/>
          </p:cNvPicPr>
          <p:nvPr/>
        </p:nvPicPr>
        <p:blipFill>
          <a:blip r:embed="rId3"/>
          <a:stretch>
            <a:fillRect/>
          </a:stretch>
        </p:blipFill>
        <p:spPr>
          <a:xfrm>
            <a:off x="1" y="1672464"/>
            <a:ext cx="2971799" cy="335462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656" y="1672463"/>
            <a:ext cx="3017144" cy="335280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9692" y="1672616"/>
            <a:ext cx="3017006" cy="3352648"/>
          </a:xfrm>
          <a:prstGeom prst="rect">
            <a:avLst/>
          </a:prstGeom>
        </p:spPr>
      </p:pic>
      <p:sp>
        <p:nvSpPr>
          <p:cNvPr id="11" name="Title 1"/>
          <p:cNvSpPr txBox="1">
            <a:spLocks/>
          </p:cNvSpPr>
          <p:nvPr/>
        </p:nvSpPr>
        <p:spPr>
          <a:xfrm>
            <a:off x="76200" y="209550"/>
            <a:ext cx="5105400" cy="1066800"/>
          </a:xfrm>
          <a:prstGeom prst="rect">
            <a:avLst/>
          </a:prstGeom>
        </p:spPr>
        <p:txBody>
          <a:bodyPr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smtClean="0">
                <a:solidFill>
                  <a:srgbClr val="FFEFCB"/>
                </a:solidFill>
                <a:latin typeface="Arial"/>
                <a:cs typeface="Arial"/>
              </a:rPr>
              <a:t>Arctic </a:t>
            </a:r>
            <a:r>
              <a:rPr lang="en-US" sz="3600" dirty="0" smtClean="0">
                <a:solidFill>
                  <a:srgbClr val="FFEFCB"/>
                </a:solidFill>
                <a:latin typeface="Arial"/>
                <a:cs typeface="Arial"/>
              </a:rPr>
              <a:t>Amplification</a:t>
            </a:r>
            <a:endParaRPr lang="en-US" sz="3600" dirty="0">
              <a:solidFill>
                <a:srgbClr val="FFEFCB"/>
              </a:solidFill>
              <a:latin typeface="Arial"/>
              <a:cs typeface="Arial"/>
            </a:endParaRPr>
          </a:p>
        </p:txBody>
      </p:sp>
    </p:spTree>
    <p:extLst>
      <p:ext uri="{BB962C8B-B14F-4D97-AF65-F5344CB8AC3E}">
        <p14:creationId xmlns:p14="http://schemas.microsoft.com/office/powerpoint/2010/main" val="20203721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2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2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3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Primary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3106</TotalTime>
  <Words>2096</Words>
  <Application>Microsoft Macintosh PowerPoint</Application>
  <PresentationFormat>On-screen Show (16:9)</PresentationFormat>
  <Paragraphs>278</Paragraphs>
  <Slides>47</Slides>
  <Notes>0</Notes>
  <HiddenSlides>0</HiddenSlides>
  <MMClips>0</MMClips>
  <ScaleCrop>false</ScaleCrop>
  <HeadingPairs>
    <vt:vector size="4" baseType="variant">
      <vt:variant>
        <vt:lpstr>Theme</vt:lpstr>
      </vt:variant>
      <vt:variant>
        <vt:i4>25</vt:i4>
      </vt:variant>
      <vt:variant>
        <vt:lpstr>Slide Titles</vt:lpstr>
      </vt:variant>
      <vt:variant>
        <vt:i4>47</vt:i4>
      </vt:variant>
    </vt:vector>
  </HeadingPairs>
  <TitlesOfParts>
    <vt:vector size="72" baseType="lpstr">
      <vt:lpstr>Office Theme</vt:lpstr>
      <vt:lpstr>Primary Template</vt:lpstr>
      <vt:lpstr>14_Office Theme</vt:lpstr>
      <vt:lpstr>17_Office Theme</vt:lpstr>
      <vt:lpstr>13_Office Theme</vt:lpstr>
      <vt:lpstr>16_Office Theme</vt:lpstr>
      <vt:lpstr>18_Office Theme</vt:lpstr>
      <vt:lpstr>20_Office Theme</vt:lpstr>
      <vt:lpstr>22_Office Theme</vt:lpstr>
      <vt:lpstr>25_Office Theme</vt:lpstr>
      <vt:lpstr>24_Office Theme</vt:lpstr>
      <vt:lpstr>26_Office Theme</vt:lpstr>
      <vt:lpstr>27_Office Theme</vt:lpstr>
      <vt:lpstr>28_Office Theme</vt:lpstr>
      <vt:lpstr>30_Office Theme</vt:lpstr>
      <vt:lpstr>11_Office Theme</vt:lpstr>
      <vt:lpstr>7_Office Theme</vt:lpstr>
      <vt:lpstr>2_Office Theme</vt:lpstr>
      <vt:lpstr>19_Office Theme</vt:lpstr>
      <vt:lpstr>21_Office Theme</vt:lpstr>
      <vt:lpstr>3_Office Theme</vt:lpstr>
      <vt:lpstr>23_Office Theme</vt:lpstr>
      <vt:lpstr>8_Office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Season Lengths are Changing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Drought Overview</vt:lpstr>
      <vt:lpstr>PowerPoint Presentation</vt:lpstr>
      <vt:lpstr>PowerPoint Presentation</vt:lpstr>
      <vt:lpstr>2020 May–June Weather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Birkel</dc:creator>
  <cp:lastModifiedBy>Sean Birkel</cp:lastModifiedBy>
  <cp:revision>472</cp:revision>
  <dcterms:created xsi:type="dcterms:W3CDTF">2020-01-20T20:01:13Z</dcterms:created>
  <dcterms:modified xsi:type="dcterms:W3CDTF">2024-02-02T05:15:19Z</dcterms:modified>
</cp:coreProperties>
</file>